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9"/>
  </p:notesMasterIdLst>
  <p:sldIdLst>
    <p:sldId id="15091" r:id="rId5"/>
    <p:sldId id="15093" r:id="rId6"/>
    <p:sldId id="15089" r:id="rId7"/>
    <p:sldId id="15090"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er3（最新版）" id="{E12596EA-AF32-4220-9BC6-FA096E3690F4}">
          <p14:sldIdLst>
            <p14:sldId id="15091"/>
            <p14:sldId id="15093"/>
          </p14:sldIdLst>
        </p14:section>
        <p14:section name="ver2（田中さんコメントあり）" id="{D32D5C11-6844-4F4F-A382-93AD19EEE943}">
          <p14:sldIdLst>
            <p14:sldId id="15089"/>
          </p14:sldIdLst>
        </p14:section>
        <p14:section name="ver1（DS部作）" id="{B5B93CCB-2E52-4F12-8CFC-56F9201470DE}">
          <p14:sldIdLst>
            <p14:sldId id="1509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FFCC"/>
    <a:srgbClr val="FF00FF"/>
    <a:srgbClr val="0596AE"/>
    <a:srgbClr val="064885"/>
    <a:srgbClr val="0595AE"/>
    <a:srgbClr val="E6E6E6"/>
    <a:srgbClr val="001A72"/>
    <a:srgbClr val="057CA1"/>
    <a:srgbClr val="0556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81" autoAdjust="0"/>
    <p:restoredTop sz="94660"/>
  </p:normalViewPr>
  <p:slideViewPr>
    <p:cSldViewPr snapToGrid="0">
      <p:cViewPr>
        <p:scale>
          <a:sx n="100" d="100"/>
          <a:sy n="100" d="100"/>
        </p:scale>
        <p:origin x="3096" y="14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2024/1/25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4BEA18-6BF8-BC47-87AC-45C27908F33C}" type="slidenum">
              <a:rPr lang="en-US" altLang="ja-JP" smtClean="0"/>
              <a:t>1</a:t>
            </a:fld>
            <a:endParaRPr kumimoji="1" lang="ja-JP" altLang="en-US"/>
          </a:p>
        </p:txBody>
      </p:sp>
    </p:spTree>
    <p:extLst>
      <p:ext uri="{BB962C8B-B14F-4D97-AF65-F5344CB8AC3E}">
        <p14:creationId xmlns:p14="http://schemas.microsoft.com/office/powerpoint/2010/main" val="3779607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4BEA18-6BF8-BC47-87AC-45C27908F33C}" type="slidenum">
              <a:rPr lang="en-US" altLang="ja-JP" smtClean="0"/>
              <a:t>3</a:t>
            </a:fld>
            <a:endParaRPr kumimoji="1" lang="ja-JP" altLang="en-US"/>
          </a:p>
        </p:txBody>
      </p:sp>
    </p:spTree>
    <p:extLst>
      <p:ext uri="{BB962C8B-B14F-4D97-AF65-F5344CB8AC3E}">
        <p14:creationId xmlns:p14="http://schemas.microsoft.com/office/powerpoint/2010/main" val="18472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4BEA18-6BF8-BC47-87AC-45C27908F33C}" type="slidenum">
              <a:rPr lang="en-US" altLang="ja-JP" smtClean="0"/>
              <a:t>4</a:t>
            </a:fld>
            <a:endParaRPr kumimoji="1" lang="ja-JP" altLang="en-US"/>
          </a:p>
        </p:txBody>
      </p:sp>
    </p:spTree>
    <p:extLst>
      <p:ext uri="{BB962C8B-B14F-4D97-AF65-F5344CB8AC3E}">
        <p14:creationId xmlns:p14="http://schemas.microsoft.com/office/powerpoint/2010/main" val="2846116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2024/1/25</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January 25, 2024</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dirty="0"/>
              <a:t> </a:t>
            </a:r>
            <a:r>
              <a:rPr kumimoji="1" lang="ja-JP" altLang="en-US"/>
              <a:t>メイリオ</a:t>
            </a:r>
            <a:r>
              <a:rPr kumimoji="1" lang="en-US" altLang="ja-JP" dirty="0"/>
              <a:t>18pt</a:t>
            </a:r>
            <a:endParaRPr kumimoji="1" lang="ja-JP" altLang="en-US" dirty="0"/>
          </a:p>
        </p:txBody>
      </p:sp>
      <p:sp>
        <p:nvSpPr>
          <p:cNvPr id="21" name="テキスト プレースホルダー 2">
            <a:extLst>
              <a:ext uri="{FF2B5EF4-FFF2-40B4-BE49-F238E27FC236}">
                <a16:creationId xmlns:a16="http://schemas.microsoft.com/office/drawing/2014/main"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186961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a16="http://schemas.microsoft.com/office/drawing/2014/main"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a16="http://schemas.microsoft.com/office/drawing/2014/main"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a16="http://schemas.microsoft.com/office/drawing/2014/main"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a16="http://schemas.microsoft.com/office/drawing/2014/main"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2024/1/25</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2024/1/25</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2024/1/25</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2024/1/25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January 25, 2024</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January 25, 2024</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January 25, 2024</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7.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3.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8.emf"/><Relationship Id="rId5" Type="http://schemas.openxmlformats.org/officeDocument/2006/relationships/theme" Target="../theme/theme4.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2024/1/25</a:t>
            </a:fld>
            <a:endParaRPr kumimoji="1" lang="ja-JP" altLang="en-US"/>
          </a:p>
        </p:txBody>
      </p:sp>
      <p:sp>
        <p:nvSpPr>
          <p:cNvPr id="65" name="正方形/長方形 64">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January 25, 2024</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82" r:id="rId5"/>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AE3FCF5-2596-A246-B660-4FEF458907DD}"/>
              </a:ext>
            </a:extLst>
          </p:cNvPr>
          <p:cNvPicPr>
            <a:picLocks/>
          </p:cNvPicPr>
          <p:nvPr userDrawn="1"/>
        </p:nvPicPr>
        <p:blipFill>
          <a:blip r:embed="rId6"/>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a16="http://schemas.microsoft.com/office/drawing/2014/main"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a16="http://schemas.microsoft.com/office/drawing/2014/main"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 11">
            <a:extLst>
              <a:ext uri="{FF2B5EF4-FFF2-40B4-BE49-F238E27FC236}">
                <a16:creationId xmlns:a16="http://schemas.microsoft.com/office/drawing/2014/main" id="{F35F0AF7-AB03-4E0E-6D3A-3618348CCD55}"/>
              </a:ext>
            </a:extLst>
          </p:cNvPr>
          <p:cNvGraphicFramePr>
            <a:graphicFrameLocks noGrp="1"/>
          </p:cNvGraphicFramePr>
          <p:nvPr>
            <p:extLst>
              <p:ext uri="{D42A27DB-BD31-4B8C-83A1-F6EECF244321}">
                <p14:modId xmlns:p14="http://schemas.microsoft.com/office/powerpoint/2010/main" val="1052749433"/>
              </p:ext>
            </p:extLst>
          </p:nvPr>
        </p:nvGraphicFramePr>
        <p:xfrm>
          <a:off x="240468" y="853415"/>
          <a:ext cx="11880412" cy="5674946"/>
        </p:xfrm>
        <a:graphic>
          <a:graphicData uri="http://schemas.openxmlformats.org/drawingml/2006/table">
            <a:tbl>
              <a:tblPr firstRow="1" bandRow="1"/>
              <a:tblGrid>
                <a:gridCol w="2136972">
                  <a:extLst>
                    <a:ext uri="{9D8B030D-6E8A-4147-A177-3AD203B41FA5}">
                      <a16:colId xmlns:a16="http://schemas.microsoft.com/office/drawing/2014/main" val="20000"/>
                    </a:ext>
                  </a:extLst>
                </a:gridCol>
                <a:gridCol w="1464310">
                  <a:extLst>
                    <a:ext uri="{9D8B030D-6E8A-4147-A177-3AD203B41FA5}">
                      <a16:colId xmlns:a16="http://schemas.microsoft.com/office/drawing/2014/main" val="20007"/>
                    </a:ext>
                  </a:extLst>
                </a:gridCol>
                <a:gridCol w="984250">
                  <a:extLst>
                    <a:ext uri="{9D8B030D-6E8A-4147-A177-3AD203B41FA5}">
                      <a16:colId xmlns:a16="http://schemas.microsoft.com/office/drawing/2014/main" val="20011"/>
                    </a:ext>
                  </a:extLst>
                </a:gridCol>
                <a:gridCol w="1028700">
                  <a:extLst>
                    <a:ext uri="{9D8B030D-6E8A-4147-A177-3AD203B41FA5}">
                      <a16:colId xmlns:a16="http://schemas.microsoft.com/office/drawing/2014/main" val="3360587242"/>
                    </a:ext>
                  </a:extLst>
                </a:gridCol>
                <a:gridCol w="1028700">
                  <a:extLst>
                    <a:ext uri="{9D8B030D-6E8A-4147-A177-3AD203B41FA5}">
                      <a16:colId xmlns:a16="http://schemas.microsoft.com/office/drawing/2014/main" val="1710499062"/>
                    </a:ext>
                  </a:extLst>
                </a:gridCol>
                <a:gridCol w="1028700">
                  <a:extLst>
                    <a:ext uri="{9D8B030D-6E8A-4147-A177-3AD203B41FA5}">
                      <a16:colId xmlns:a16="http://schemas.microsoft.com/office/drawing/2014/main" val="20013"/>
                    </a:ext>
                  </a:extLst>
                </a:gridCol>
                <a:gridCol w="1003300">
                  <a:extLst>
                    <a:ext uri="{9D8B030D-6E8A-4147-A177-3AD203B41FA5}">
                      <a16:colId xmlns:a16="http://schemas.microsoft.com/office/drawing/2014/main" val="2692486742"/>
                    </a:ext>
                  </a:extLst>
                </a:gridCol>
                <a:gridCol w="933450">
                  <a:extLst>
                    <a:ext uri="{9D8B030D-6E8A-4147-A177-3AD203B41FA5}">
                      <a16:colId xmlns:a16="http://schemas.microsoft.com/office/drawing/2014/main" val="687327168"/>
                    </a:ext>
                  </a:extLst>
                </a:gridCol>
                <a:gridCol w="1111250">
                  <a:extLst>
                    <a:ext uri="{9D8B030D-6E8A-4147-A177-3AD203B41FA5}">
                      <a16:colId xmlns:a16="http://schemas.microsoft.com/office/drawing/2014/main" val="2238796691"/>
                    </a:ext>
                  </a:extLst>
                </a:gridCol>
                <a:gridCol w="1160780">
                  <a:extLst>
                    <a:ext uri="{9D8B030D-6E8A-4147-A177-3AD203B41FA5}">
                      <a16:colId xmlns:a16="http://schemas.microsoft.com/office/drawing/2014/main" val="718924436"/>
                    </a:ext>
                  </a:extLst>
                </a:gridCol>
              </a:tblGrid>
              <a:tr h="146710">
                <a:tc rowSpan="2">
                  <a:txBody>
                    <a:bodyPr/>
                    <a:lstStyle>
                      <a:lvl1pPr marL="0" algn="l" defTabSz="914400" rtl="0" eaLnBrk="1" latinLnBrk="0" hangingPunct="1">
                        <a:defRPr kumimoji="1" sz="1800" b="1" kern="1200">
                          <a:solidFill>
                            <a:schemeClr val="lt1"/>
                          </a:solidFill>
                          <a:latin typeface="Times New Roman"/>
                          <a:ea typeface="ＭＳ Ｐゴシック"/>
                          <a:cs typeface=""/>
                        </a:defRPr>
                      </a:lvl1pPr>
                      <a:lvl2pPr marL="457200" algn="l" defTabSz="914400" rtl="0" eaLnBrk="1" latinLnBrk="0" hangingPunct="1">
                        <a:defRPr kumimoji="1" sz="1800" b="1" kern="1200">
                          <a:solidFill>
                            <a:schemeClr val="lt1"/>
                          </a:solidFill>
                          <a:latin typeface="Times New Roman"/>
                          <a:ea typeface="ＭＳ Ｐゴシック"/>
                          <a:cs typeface=""/>
                        </a:defRPr>
                      </a:lvl2pPr>
                      <a:lvl3pPr marL="914400" algn="l" defTabSz="914400" rtl="0" eaLnBrk="1" latinLnBrk="0" hangingPunct="1">
                        <a:defRPr kumimoji="1" sz="1800" b="1" kern="1200">
                          <a:solidFill>
                            <a:schemeClr val="lt1"/>
                          </a:solidFill>
                          <a:latin typeface="Times New Roman"/>
                          <a:ea typeface="ＭＳ Ｐゴシック"/>
                          <a:cs typeface=""/>
                        </a:defRPr>
                      </a:lvl3pPr>
                      <a:lvl4pPr marL="1371600" algn="l" defTabSz="914400" rtl="0" eaLnBrk="1" latinLnBrk="0" hangingPunct="1">
                        <a:defRPr kumimoji="1" sz="1800" b="1" kern="1200">
                          <a:solidFill>
                            <a:schemeClr val="lt1"/>
                          </a:solidFill>
                          <a:latin typeface="Times New Roman"/>
                          <a:ea typeface="ＭＳ Ｐゴシック"/>
                          <a:cs typeface=""/>
                        </a:defRPr>
                      </a:lvl4pPr>
                      <a:lvl5pPr marL="1828800" algn="l" defTabSz="914400" rtl="0" eaLnBrk="1" latinLnBrk="0" hangingPunct="1">
                        <a:defRPr kumimoji="1" sz="1800" b="1" kern="1200">
                          <a:solidFill>
                            <a:schemeClr val="lt1"/>
                          </a:solidFill>
                          <a:latin typeface="Times New Roman"/>
                          <a:ea typeface="ＭＳ Ｐゴシック"/>
                          <a:cs typeface=""/>
                        </a:defRPr>
                      </a:lvl5pPr>
                      <a:lvl6pPr marL="2286000" algn="l" defTabSz="914400" rtl="0" eaLnBrk="1" latinLnBrk="0" hangingPunct="1">
                        <a:defRPr kumimoji="1" sz="1800" b="1" kern="1200">
                          <a:solidFill>
                            <a:schemeClr val="lt1"/>
                          </a:solidFill>
                          <a:latin typeface="Times New Roman"/>
                          <a:ea typeface="ＭＳ Ｐゴシック"/>
                          <a:cs typeface=""/>
                        </a:defRPr>
                      </a:lvl6pPr>
                      <a:lvl7pPr marL="2743200" algn="l" defTabSz="914400" rtl="0" eaLnBrk="1" latinLnBrk="0" hangingPunct="1">
                        <a:defRPr kumimoji="1" sz="1800" b="1" kern="1200">
                          <a:solidFill>
                            <a:schemeClr val="lt1"/>
                          </a:solidFill>
                          <a:latin typeface="Times New Roman"/>
                          <a:ea typeface="ＭＳ Ｐゴシック"/>
                          <a:cs typeface=""/>
                        </a:defRPr>
                      </a:lvl7pPr>
                      <a:lvl8pPr marL="3200400" algn="l" defTabSz="914400" rtl="0" eaLnBrk="1" latinLnBrk="0" hangingPunct="1">
                        <a:defRPr kumimoji="1" sz="1800" b="1" kern="1200">
                          <a:solidFill>
                            <a:schemeClr val="lt1"/>
                          </a:solidFill>
                          <a:latin typeface="Times New Roman"/>
                          <a:ea typeface="ＭＳ Ｐゴシック"/>
                          <a:cs typeface=""/>
                        </a:defRPr>
                      </a:lvl8pPr>
                      <a:lvl9pPr marL="3657600" algn="l" defTabSz="914400" rtl="0" eaLnBrk="1" latinLnBrk="0" hangingPunct="1">
                        <a:defRPr kumimoji="1" sz="1800" b="1" kern="1200">
                          <a:solidFill>
                            <a:schemeClr val="lt1"/>
                          </a:solidFill>
                          <a:latin typeface="Times New Roman"/>
                          <a:ea typeface="ＭＳ Ｐゴシック"/>
                          <a:cs typeface=""/>
                        </a:defRPr>
                      </a:lvl9p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0" marR="0" marT="35997" marB="35997">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2023</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p>
                  </a:txBody>
                  <a:tcPr marL="0" marR="0" marT="35997" marB="35997">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2024</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mn-lt"/>
                        <a:ea typeface="+mn-ea"/>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2025</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extLst>
                  <a:ext uri="{0D108BD9-81ED-4DB2-BD59-A6C34878D82A}">
                    <a16:rowId xmlns:a16="http://schemas.microsoft.com/office/drawing/2014/main" val="10000"/>
                  </a:ext>
                </a:extLst>
              </a:tr>
              <a:tr h="320353">
                <a:tc vMerge="1">
                  <a:txBody>
                    <a:bodyPr/>
                    <a:lstStyle/>
                    <a:p>
                      <a:endParaRPr kumimoji="1" lang="ja-JP" altLang="en-US" sz="1800" dirty="0">
                        <a:solidFill>
                          <a:schemeClr val="bg1"/>
                        </a:solidFill>
                      </a:endParaRPr>
                    </a:p>
                  </a:txBody>
                  <a:tcPr marL="0" marR="0" marT="36000" marB="36000">
                    <a:lnB w="38100" cap="flat" cmpd="sng" algn="ctr">
                      <a:solidFill>
                        <a:schemeClr val="bg1"/>
                      </a:solidFill>
                      <a:prstDash val="solid"/>
                      <a:round/>
                      <a:headEnd type="none" w="med" len="med"/>
                      <a:tailEnd type="none" w="med" len="med"/>
                    </a:lnB>
                    <a:solidFill>
                      <a:schemeClr val="accent2"/>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4Q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1Q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2Q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3Q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4Q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1Q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2Q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3Q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4Q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extLst>
                  <a:ext uri="{0D108BD9-81ED-4DB2-BD59-A6C34878D82A}">
                    <a16:rowId xmlns:a16="http://schemas.microsoft.com/office/drawing/2014/main" val="10001"/>
                  </a:ext>
                </a:extLst>
              </a:tr>
              <a:tr h="1919639">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r>
                        <a:rPr kumimoji="1" lang="ja-JP" altLang="en-US" sz="1800" dirty="0">
                          <a:latin typeface="ＭＳ Ｐゴシック" panose="020B0600070205080204" pitchFamily="50" charset="-128"/>
                          <a:ea typeface="ＭＳ Ｐゴシック" panose="020B0600070205080204" pitchFamily="50" charset="-128"/>
                        </a:rPr>
                        <a:t>工場</a:t>
                      </a:r>
                    </a:p>
                  </a:txBody>
                  <a:tcPr marL="99100" marR="99100" marT="45722" marB="45722">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val="10002"/>
                  </a:ext>
                </a:extLst>
              </a:tr>
              <a:tr h="1783080">
                <a:tc>
                  <a:txBody>
                    <a:bodyPr/>
                    <a:lstStyle/>
                    <a:p>
                      <a:r>
                        <a:rPr kumimoji="1" lang="ja-JP" altLang="en-US" sz="1800" dirty="0">
                          <a:latin typeface="ＭＳ Ｐゴシック" panose="020B0600070205080204" pitchFamily="50" charset="-128"/>
                          <a:ea typeface="ＭＳ Ｐゴシック" panose="020B0600070205080204" pitchFamily="50" charset="-128"/>
                        </a:rPr>
                        <a:t>ものづくり革新部</a:t>
                      </a: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val="2715157252"/>
                  </a:ext>
                </a:extLst>
              </a:tr>
              <a:tr h="1336040">
                <a:tc>
                  <a:txBody>
                    <a:bodyPr/>
                    <a:lstStyle/>
                    <a:p>
                      <a:r>
                        <a:rPr kumimoji="1" lang="en-US" altLang="ja-JP" sz="1800" dirty="0">
                          <a:latin typeface="ＭＳ Ｐゴシック" panose="020B0600070205080204" pitchFamily="50" charset="-128"/>
                          <a:ea typeface="ＭＳ Ｐゴシック" panose="020B0600070205080204" pitchFamily="50" charset="-128"/>
                        </a:rPr>
                        <a:t>DS</a:t>
                      </a:r>
                      <a:r>
                        <a:rPr kumimoji="1" lang="ja-JP" altLang="en-US" sz="1800" dirty="0">
                          <a:latin typeface="ＭＳ Ｐゴシック" panose="020B0600070205080204" pitchFamily="50" charset="-128"/>
                          <a:ea typeface="ＭＳ Ｐゴシック" panose="020B0600070205080204" pitchFamily="50" charset="-128"/>
                        </a:rPr>
                        <a:t>部</a:t>
                      </a: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val="551088860"/>
                  </a:ext>
                </a:extLst>
              </a:tr>
            </a:tbl>
          </a:graphicData>
        </a:graphic>
      </p:graphicFrame>
      <p:sp>
        <p:nvSpPr>
          <p:cNvPr id="14" name="テキスト ボックス 13">
            <a:extLst>
              <a:ext uri="{FF2B5EF4-FFF2-40B4-BE49-F238E27FC236}">
                <a16:creationId xmlns:a16="http://schemas.microsoft.com/office/drawing/2014/main" id="{A4AC88B3-925E-D3CD-0642-F46A180BF2B4}"/>
              </a:ext>
            </a:extLst>
          </p:cNvPr>
          <p:cNvSpPr txBox="1"/>
          <p:nvPr/>
        </p:nvSpPr>
        <p:spPr>
          <a:xfrm>
            <a:off x="10824445" y="2271840"/>
            <a:ext cx="1522332" cy="646331"/>
          </a:xfrm>
          <a:prstGeom prst="rect">
            <a:avLst/>
          </a:prstGeom>
          <a:solidFill>
            <a:srgbClr val="FFFF00"/>
          </a:solidFill>
        </p:spPr>
        <p:txBody>
          <a:bodyPr wrap="square" rtlCol="0">
            <a:spAutoFit/>
          </a:bodyPr>
          <a:lstStyle/>
          <a:p>
            <a:r>
              <a:rPr lang="ja-JP" altLang="en-US" sz="1200" b="1" dirty="0">
                <a:solidFill>
                  <a:srgbClr val="FF0000"/>
                </a:solidFill>
              </a:rPr>
              <a:t>★工程間の中間在庫にも</a:t>
            </a:r>
            <a:r>
              <a:rPr lang="en-US" altLang="ja-JP" sz="1200" b="1" dirty="0">
                <a:solidFill>
                  <a:srgbClr val="FF0000"/>
                </a:solidFill>
              </a:rPr>
              <a:t>AI</a:t>
            </a:r>
            <a:r>
              <a:rPr lang="ja-JP" altLang="en-US" sz="1200" b="1" dirty="0">
                <a:solidFill>
                  <a:srgbClr val="FF0000"/>
                </a:solidFill>
              </a:rPr>
              <a:t>在庫ツール導入できる状態</a:t>
            </a:r>
            <a:endParaRPr lang="en-US" altLang="ja-JP" sz="1200" b="1" dirty="0">
              <a:solidFill>
                <a:srgbClr val="FF0000"/>
              </a:solidFill>
            </a:endParaRPr>
          </a:p>
        </p:txBody>
      </p:sp>
      <p:sp>
        <p:nvSpPr>
          <p:cNvPr id="16" name="テキスト ボックス 15">
            <a:extLst>
              <a:ext uri="{FF2B5EF4-FFF2-40B4-BE49-F238E27FC236}">
                <a16:creationId xmlns:a16="http://schemas.microsoft.com/office/drawing/2014/main" id="{C43F8E94-C7DA-AA85-727F-951304F18B8E}"/>
              </a:ext>
            </a:extLst>
          </p:cNvPr>
          <p:cNvSpPr txBox="1"/>
          <p:nvPr/>
        </p:nvSpPr>
        <p:spPr>
          <a:xfrm>
            <a:off x="6787903" y="1500160"/>
            <a:ext cx="1712513" cy="623248"/>
          </a:xfrm>
          <a:prstGeom prst="rect">
            <a:avLst/>
          </a:prstGeom>
          <a:noFill/>
        </p:spPr>
        <p:txBody>
          <a:bodyPr wrap="square" rtlCol="0">
            <a:spAutoFit/>
          </a:bodyPr>
          <a:lstStyle/>
          <a:p>
            <a:r>
              <a:rPr lang="ja-JP" altLang="en-US" sz="1200" dirty="0"/>
              <a:t>★</a:t>
            </a:r>
            <a:r>
              <a:rPr lang="ja-JP" altLang="en-US" sz="1200" b="1" dirty="0"/>
              <a:t>順立装置工程</a:t>
            </a:r>
            <a:r>
              <a:rPr lang="ja-JP" altLang="en-US" sz="1200" dirty="0"/>
              <a:t>へ</a:t>
            </a:r>
            <a:r>
              <a:rPr lang="en-US" altLang="ja-JP" sz="1200" dirty="0"/>
              <a:t>AI</a:t>
            </a:r>
            <a:r>
              <a:rPr lang="ja-JP" altLang="en-US" sz="1200" dirty="0"/>
              <a:t>在庫ツール導入（</a:t>
            </a:r>
            <a:r>
              <a:rPr lang="en-US" altLang="ja-JP" sz="1200" dirty="0"/>
              <a:t>Lv3</a:t>
            </a:r>
            <a:r>
              <a:rPr lang="ja-JP" altLang="en-US" sz="1200" dirty="0"/>
              <a:t>）</a:t>
            </a:r>
            <a:endParaRPr lang="en-US" altLang="ja-JP" sz="1200" dirty="0"/>
          </a:p>
          <a:p>
            <a:r>
              <a:rPr kumimoji="1" lang="ja-JP" altLang="en-US" sz="1050" b="1" dirty="0"/>
              <a:t>　⇒</a:t>
            </a:r>
            <a:r>
              <a:rPr lang="en-US" altLang="ja-JP" sz="1050" b="1" dirty="0">
                <a:solidFill>
                  <a:srgbClr val="FF0000"/>
                </a:solidFill>
              </a:rPr>
              <a:t>T154</a:t>
            </a:r>
            <a:r>
              <a:rPr lang="ja-JP" altLang="en-US" sz="1050" b="1" dirty="0">
                <a:solidFill>
                  <a:srgbClr val="FF0000"/>
                </a:solidFill>
              </a:rPr>
              <a:t>も</a:t>
            </a:r>
            <a:r>
              <a:rPr kumimoji="1" lang="ja-JP" altLang="en-US" sz="1050" b="1" dirty="0">
                <a:solidFill>
                  <a:srgbClr val="FF0000"/>
                </a:solidFill>
              </a:rPr>
              <a:t>活用</a:t>
            </a:r>
            <a:endParaRPr kumimoji="1" lang="ja-JP" altLang="en-US" sz="1200" b="1" dirty="0">
              <a:solidFill>
                <a:srgbClr val="FF0000"/>
              </a:solidFill>
            </a:endParaRPr>
          </a:p>
        </p:txBody>
      </p:sp>
      <p:sp>
        <p:nvSpPr>
          <p:cNvPr id="17" name="テキスト ボックス 16">
            <a:extLst>
              <a:ext uri="{FF2B5EF4-FFF2-40B4-BE49-F238E27FC236}">
                <a16:creationId xmlns:a16="http://schemas.microsoft.com/office/drawing/2014/main" id="{5B9E255D-0583-FDE2-5F0D-0CC12F8553C1}"/>
              </a:ext>
            </a:extLst>
          </p:cNvPr>
          <p:cNvSpPr txBox="1"/>
          <p:nvPr/>
        </p:nvSpPr>
        <p:spPr>
          <a:xfrm>
            <a:off x="1130199" y="5210560"/>
            <a:ext cx="1260758" cy="577081"/>
          </a:xfrm>
          <a:prstGeom prst="rect">
            <a:avLst/>
          </a:prstGeom>
          <a:noFill/>
        </p:spPr>
        <p:txBody>
          <a:bodyPr wrap="square" rtlCol="0">
            <a:spAutoFit/>
          </a:bodyPr>
          <a:lstStyle/>
          <a:p>
            <a:r>
              <a:rPr kumimoji="1" lang="ja-JP" altLang="en-US" sz="1050" dirty="0"/>
              <a:t>★コード＆マニュアル提供できてい状態</a:t>
            </a:r>
          </a:p>
        </p:txBody>
      </p:sp>
      <p:sp>
        <p:nvSpPr>
          <p:cNvPr id="19" name="テキスト ボックス 18">
            <a:extLst>
              <a:ext uri="{FF2B5EF4-FFF2-40B4-BE49-F238E27FC236}">
                <a16:creationId xmlns:a16="http://schemas.microsoft.com/office/drawing/2014/main" id="{EFF5358A-08B7-162F-7AC8-B5B98E05B2E7}"/>
              </a:ext>
            </a:extLst>
          </p:cNvPr>
          <p:cNvSpPr txBox="1"/>
          <p:nvPr/>
        </p:nvSpPr>
        <p:spPr>
          <a:xfrm>
            <a:off x="1901710" y="4052058"/>
            <a:ext cx="1167808" cy="577081"/>
          </a:xfrm>
          <a:prstGeom prst="rect">
            <a:avLst/>
          </a:prstGeom>
          <a:noFill/>
        </p:spPr>
        <p:txBody>
          <a:bodyPr wrap="square" rtlCol="0">
            <a:spAutoFit/>
          </a:bodyPr>
          <a:lstStyle/>
          <a:p>
            <a:r>
              <a:rPr kumimoji="1" lang="ja-JP" altLang="en-US" sz="1050" dirty="0"/>
              <a:t>★</a:t>
            </a:r>
            <a:r>
              <a:rPr kumimoji="1" lang="en-US" altLang="ja-JP" sz="1050" dirty="0"/>
              <a:t>AI</a:t>
            </a:r>
            <a:r>
              <a:rPr kumimoji="1" lang="ja-JP" altLang="en-US" sz="1050" dirty="0"/>
              <a:t>在庫ツール</a:t>
            </a:r>
            <a:endParaRPr lang="en-US" altLang="ja-JP" sz="1050" dirty="0"/>
          </a:p>
          <a:p>
            <a:r>
              <a:rPr kumimoji="1" lang="ja-JP" altLang="en-US" sz="1050" dirty="0"/>
              <a:t>のトライできている状態</a:t>
            </a:r>
          </a:p>
        </p:txBody>
      </p:sp>
      <p:sp>
        <p:nvSpPr>
          <p:cNvPr id="21" name="テキスト ボックス 20">
            <a:extLst>
              <a:ext uri="{FF2B5EF4-FFF2-40B4-BE49-F238E27FC236}">
                <a16:creationId xmlns:a16="http://schemas.microsoft.com/office/drawing/2014/main" id="{D857DFC1-E88B-848D-8C4C-8A7F5D1813B5}"/>
              </a:ext>
            </a:extLst>
          </p:cNvPr>
          <p:cNvSpPr txBox="1"/>
          <p:nvPr/>
        </p:nvSpPr>
        <p:spPr>
          <a:xfrm>
            <a:off x="3781202" y="4213222"/>
            <a:ext cx="1497084" cy="738664"/>
          </a:xfrm>
          <a:prstGeom prst="rect">
            <a:avLst/>
          </a:prstGeom>
          <a:solidFill>
            <a:srgbClr val="FFFF00"/>
          </a:solidFill>
        </p:spPr>
        <p:txBody>
          <a:bodyPr wrap="square" rtlCol="0">
            <a:spAutoFit/>
          </a:bodyPr>
          <a:lstStyle/>
          <a:p>
            <a:r>
              <a:rPr kumimoji="1" lang="ja-JP" altLang="en-US" sz="1050" dirty="0">
                <a:solidFill>
                  <a:srgbClr val="FF0000"/>
                </a:solidFill>
              </a:rPr>
              <a:t>★</a:t>
            </a:r>
            <a:r>
              <a:rPr kumimoji="1" lang="en-US" altLang="ja-JP" sz="1050" dirty="0">
                <a:solidFill>
                  <a:srgbClr val="FF0000"/>
                </a:solidFill>
              </a:rPr>
              <a:t>AI</a:t>
            </a:r>
            <a:r>
              <a:rPr lang="ja-JP" altLang="en-US" sz="1050" dirty="0">
                <a:solidFill>
                  <a:srgbClr val="FF0000"/>
                </a:solidFill>
              </a:rPr>
              <a:t>在庫ツール</a:t>
            </a:r>
            <a:r>
              <a:rPr kumimoji="1" lang="ja-JP" altLang="en-US" sz="1050" dirty="0">
                <a:solidFill>
                  <a:srgbClr val="FF0000"/>
                </a:solidFill>
              </a:rPr>
              <a:t>実現可否判断できている、課題洗い出し状態（</a:t>
            </a:r>
            <a:r>
              <a:rPr lang="en-US" altLang="ja-JP" sz="1050" dirty="0">
                <a:solidFill>
                  <a:srgbClr val="FF0000"/>
                </a:solidFill>
              </a:rPr>
              <a:t>Lv3</a:t>
            </a:r>
            <a:r>
              <a:rPr kumimoji="1" lang="ja-JP" altLang="en-US" sz="1050" dirty="0">
                <a:solidFill>
                  <a:srgbClr val="FF0000"/>
                </a:solidFill>
              </a:rPr>
              <a:t>）</a:t>
            </a:r>
          </a:p>
        </p:txBody>
      </p:sp>
      <p:sp>
        <p:nvSpPr>
          <p:cNvPr id="24" name="テキスト ボックス 23">
            <a:extLst>
              <a:ext uri="{FF2B5EF4-FFF2-40B4-BE49-F238E27FC236}">
                <a16:creationId xmlns:a16="http://schemas.microsoft.com/office/drawing/2014/main" id="{D66790A9-1B8D-20EA-3D48-135BB5A83D9F}"/>
              </a:ext>
            </a:extLst>
          </p:cNvPr>
          <p:cNvSpPr txBox="1"/>
          <p:nvPr/>
        </p:nvSpPr>
        <p:spPr>
          <a:xfrm>
            <a:off x="1219349" y="1568173"/>
            <a:ext cx="1117451" cy="461665"/>
          </a:xfrm>
          <a:prstGeom prst="rect">
            <a:avLst/>
          </a:prstGeom>
          <a:noFill/>
          <a:ln>
            <a:solidFill>
              <a:schemeClr val="tx1"/>
            </a:solidFill>
          </a:ln>
        </p:spPr>
        <p:txBody>
          <a:bodyPr wrap="square" rtlCol="0">
            <a:spAutoFit/>
          </a:bodyPr>
          <a:lstStyle/>
          <a:p>
            <a:r>
              <a:rPr lang="ja-JP" altLang="en-US" sz="1200" dirty="0"/>
              <a:t>安城第１工場</a:t>
            </a:r>
            <a:r>
              <a:rPr lang="en-US" altLang="ja-JP" sz="1200" dirty="0"/>
              <a:t>(T403)</a:t>
            </a:r>
            <a:endParaRPr kumimoji="1" lang="ja-JP" altLang="en-US" sz="1200" dirty="0"/>
          </a:p>
        </p:txBody>
      </p:sp>
      <p:sp>
        <p:nvSpPr>
          <p:cNvPr id="25" name="テキスト ボックス 24">
            <a:extLst>
              <a:ext uri="{FF2B5EF4-FFF2-40B4-BE49-F238E27FC236}">
                <a16:creationId xmlns:a16="http://schemas.microsoft.com/office/drawing/2014/main" id="{C0F9009E-3932-A852-7B45-3F689D436AB9}"/>
              </a:ext>
            </a:extLst>
          </p:cNvPr>
          <p:cNvSpPr txBox="1"/>
          <p:nvPr/>
        </p:nvSpPr>
        <p:spPr>
          <a:xfrm>
            <a:off x="1219349" y="2157199"/>
            <a:ext cx="1117451" cy="461665"/>
          </a:xfrm>
          <a:prstGeom prst="rect">
            <a:avLst/>
          </a:prstGeom>
          <a:noFill/>
          <a:ln>
            <a:solidFill>
              <a:schemeClr val="tx1"/>
            </a:solidFill>
          </a:ln>
        </p:spPr>
        <p:txBody>
          <a:bodyPr wrap="square" rtlCol="0">
            <a:spAutoFit/>
          </a:bodyPr>
          <a:lstStyle/>
          <a:p>
            <a:r>
              <a:rPr lang="ja-JP" altLang="en-US" sz="1200" dirty="0"/>
              <a:t>安城第２工場</a:t>
            </a:r>
            <a:br>
              <a:rPr lang="en-US" altLang="ja-JP" sz="1200" dirty="0"/>
            </a:br>
            <a:r>
              <a:rPr lang="en-US" altLang="ja-JP" sz="1200" dirty="0"/>
              <a:t>(T447)</a:t>
            </a:r>
            <a:endParaRPr kumimoji="1" lang="ja-JP" altLang="en-US" sz="1200" dirty="0"/>
          </a:p>
        </p:txBody>
      </p:sp>
      <p:sp>
        <p:nvSpPr>
          <p:cNvPr id="26" name="テキスト ボックス 25">
            <a:extLst>
              <a:ext uri="{FF2B5EF4-FFF2-40B4-BE49-F238E27FC236}">
                <a16:creationId xmlns:a16="http://schemas.microsoft.com/office/drawing/2014/main" id="{5EEE0683-83EC-0C53-D56E-27B95432CAF4}"/>
              </a:ext>
            </a:extLst>
          </p:cNvPr>
          <p:cNvSpPr txBox="1"/>
          <p:nvPr/>
        </p:nvSpPr>
        <p:spPr>
          <a:xfrm>
            <a:off x="1219349" y="2742689"/>
            <a:ext cx="1117451" cy="461665"/>
          </a:xfrm>
          <a:prstGeom prst="rect">
            <a:avLst/>
          </a:prstGeom>
          <a:noFill/>
          <a:ln>
            <a:solidFill>
              <a:schemeClr val="tx1"/>
            </a:solidFill>
          </a:ln>
        </p:spPr>
        <p:txBody>
          <a:bodyPr wrap="square" rtlCol="0">
            <a:spAutoFit/>
          </a:bodyPr>
          <a:lstStyle/>
          <a:p>
            <a:r>
              <a:rPr lang="ja-JP" altLang="en-US" sz="1200" dirty="0"/>
              <a:t>〇〇工場</a:t>
            </a:r>
            <a:br>
              <a:rPr lang="en-US" altLang="ja-JP" sz="1200" dirty="0"/>
            </a:br>
            <a:r>
              <a:rPr lang="en-US" altLang="ja-JP" sz="1200" dirty="0"/>
              <a:t>…</a:t>
            </a:r>
          </a:p>
        </p:txBody>
      </p:sp>
      <p:sp>
        <p:nvSpPr>
          <p:cNvPr id="27" name="テキスト ボックス 26">
            <a:extLst>
              <a:ext uri="{FF2B5EF4-FFF2-40B4-BE49-F238E27FC236}">
                <a16:creationId xmlns:a16="http://schemas.microsoft.com/office/drawing/2014/main" id="{9449E601-09FE-5ED5-F65A-363704C74EAB}"/>
              </a:ext>
            </a:extLst>
          </p:cNvPr>
          <p:cNvSpPr txBox="1"/>
          <p:nvPr/>
        </p:nvSpPr>
        <p:spPr>
          <a:xfrm>
            <a:off x="6848958" y="2150674"/>
            <a:ext cx="2295606" cy="623248"/>
          </a:xfrm>
          <a:prstGeom prst="rect">
            <a:avLst/>
          </a:prstGeom>
          <a:solidFill>
            <a:srgbClr val="FFFF00"/>
          </a:solidFill>
        </p:spPr>
        <p:txBody>
          <a:bodyPr wrap="square" rtlCol="0">
            <a:spAutoFit/>
          </a:bodyPr>
          <a:lstStyle/>
          <a:p>
            <a:r>
              <a:rPr lang="ja-JP" altLang="en-US" sz="1200" dirty="0"/>
              <a:t>★</a:t>
            </a:r>
            <a:r>
              <a:rPr lang="ja-JP" altLang="en-US" sz="1200" b="1" dirty="0"/>
              <a:t>順立装置工程</a:t>
            </a:r>
            <a:r>
              <a:rPr lang="ja-JP" altLang="en-US" sz="1200" dirty="0"/>
              <a:t>のへ</a:t>
            </a:r>
            <a:endParaRPr lang="en-US" altLang="ja-JP" sz="1200" dirty="0"/>
          </a:p>
          <a:p>
            <a:r>
              <a:rPr lang="en-US" altLang="ja-JP" sz="1200" dirty="0"/>
              <a:t>AI</a:t>
            </a:r>
            <a:r>
              <a:rPr lang="ja-JP" altLang="en-US" sz="1200" dirty="0"/>
              <a:t>在庫ツール導入（</a:t>
            </a:r>
            <a:r>
              <a:rPr lang="en-US" altLang="ja-JP" sz="1200" dirty="0"/>
              <a:t>Lv3</a:t>
            </a:r>
            <a:r>
              <a:rPr lang="ja-JP" altLang="en-US" sz="1200" dirty="0"/>
              <a:t>）</a:t>
            </a:r>
            <a:endParaRPr lang="en-US" altLang="ja-JP" sz="1200" dirty="0"/>
          </a:p>
          <a:p>
            <a:r>
              <a:rPr kumimoji="1" lang="ja-JP" altLang="en-US" sz="1000" dirty="0"/>
              <a:t>　</a:t>
            </a:r>
            <a:r>
              <a:rPr kumimoji="1" lang="ja-JP" altLang="en-US" sz="1050" dirty="0"/>
              <a:t>⇒</a:t>
            </a:r>
            <a:r>
              <a:rPr lang="en-US" altLang="ja-JP" sz="1050" dirty="0">
                <a:solidFill>
                  <a:srgbClr val="FF0000"/>
                </a:solidFill>
              </a:rPr>
              <a:t>’</a:t>
            </a:r>
            <a:r>
              <a:rPr kumimoji="1" lang="en-US" altLang="ja-JP" sz="1050" b="1" dirty="0">
                <a:solidFill>
                  <a:srgbClr val="FF0000"/>
                </a:solidFill>
              </a:rPr>
              <a:t>24/10</a:t>
            </a:r>
            <a:r>
              <a:rPr lang="ja-JP" altLang="en-US" sz="1050" b="1" dirty="0">
                <a:solidFill>
                  <a:srgbClr val="FF0000"/>
                </a:solidFill>
              </a:rPr>
              <a:t> </a:t>
            </a:r>
            <a:r>
              <a:rPr kumimoji="1" lang="ja-JP" altLang="en-US" sz="1050" b="1" dirty="0">
                <a:solidFill>
                  <a:srgbClr val="FF0000"/>
                </a:solidFill>
              </a:rPr>
              <a:t>新ライン</a:t>
            </a:r>
            <a:r>
              <a:rPr kumimoji="1" lang="en-US" altLang="ja-JP" sz="1050" b="1" dirty="0">
                <a:solidFill>
                  <a:srgbClr val="FF0000"/>
                </a:solidFill>
              </a:rPr>
              <a:t>T447</a:t>
            </a:r>
            <a:r>
              <a:rPr kumimoji="1" lang="ja-JP" altLang="en-US" sz="1050" b="1" dirty="0">
                <a:solidFill>
                  <a:srgbClr val="FF0000"/>
                </a:solidFill>
              </a:rPr>
              <a:t>号試活用</a:t>
            </a:r>
            <a:endParaRPr kumimoji="1" lang="ja-JP" altLang="en-US" sz="1000" b="1" dirty="0">
              <a:solidFill>
                <a:srgbClr val="FF0000"/>
              </a:solidFill>
            </a:endParaRPr>
          </a:p>
        </p:txBody>
      </p:sp>
      <p:sp>
        <p:nvSpPr>
          <p:cNvPr id="29" name="矢印: 五方向 28">
            <a:extLst>
              <a:ext uri="{FF2B5EF4-FFF2-40B4-BE49-F238E27FC236}">
                <a16:creationId xmlns:a16="http://schemas.microsoft.com/office/drawing/2014/main" id="{D96BEA35-03CE-410C-8707-F6B105706328}"/>
              </a:ext>
            </a:extLst>
          </p:cNvPr>
          <p:cNvSpPr/>
          <p:nvPr/>
        </p:nvSpPr>
        <p:spPr>
          <a:xfrm>
            <a:off x="3845061" y="5000771"/>
            <a:ext cx="571383" cy="484061"/>
          </a:xfrm>
          <a:prstGeom prst="homePlate">
            <a:avLst>
              <a:gd name="adj" fmla="val 24832"/>
            </a:avLst>
          </a:prstGeom>
          <a:solidFill>
            <a:schemeClr val="accent5">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要件定義</a:t>
            </a:r>
          </a:p>
        </p:txBody>
      </p:sp>
      <p:sp>
        <p:nvSpPr>
          <p:cNvPr id="58" name="矢印: 五方向 57">
            <a:extLst>
              <a:ext uri="{FF2B5EF4-FFF2-40B4-BE49-F238E27FC236}">
                <a16:creationId xmlns:a16="http://schemas.microsoft.com/office/drawing/2014/main" id="{B6B3B50E-8D29-06A5-0510-4684CC070351}"/>
              </a:ext>
            </a:extLst>
          </p:cNvPr>
          <p:cNvSpPr/>
          <p:nvPr/>
        </p:nvSpPr>
        <p:spPr>
          <a:xfrm>
            <a:off x="2579459" y="4453418"/>
            <a:ext cx="1239882" cy="702881"/>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実現可能性検証</a:t>
            </a:r>
            <a:br>
              <a:rPr kumimoji="1" lang="en-US" altLang="ja-JP" sz="1200" dirty="0">
                <a:solidFill>
                  <a:schemeClr val="tx1"/>
                </a:solidFill>
              </a:rPr>
            </a:br>
            <a:r>
              <a:rPr lang="en-US" altLang="ja-JP" sz="1200" dirty="0">
                <a:solidFill>
                  <a:schemeClr val="tx1"/>
                </a:solidFill>
              </a:rPr>
              <a:t>(</a:t>
            </a:r>
            <a:r>
              <a:rPr kumimoji="1" lang="ja-JP" altLang="en-US" sz="1200" dirty="0">
                <a:solidFill>
                  <a:schemeClr val="tx1"/>
                </a:solidFill>
              </a:rPr>
              <a:t>課題出し</a:t>
            </a:r>
            <a:r>
              <a:rPr lang="en-US" altLang="ja-JP" sz="1200" dirty="0">
                <a:solidFill>
                  <a:schemeClr val="tx1"/>
                </a:solidFill>
              </a:rPr>
              <a:t>)</a:t>
            </a:r>
            <a:endParaRPr kumimoji="1" lang="ja-JP" altLang="en-US" sz="1200" dirty="0">
              <a:solidFill>
                <a:schemeClr val="tx1"/>
              </a:solidFill>
            </a:endParaRPr>
          </a:p>
        </p:txBody>
      </p:sp>
      <p:sp>
        <p:nvSpPr>
          <p:cNvPr id="60" name="テキスト ボックス 59">
            <a:extLst>
              <a:ext uri="{FF2B5EF4-FFF2-40B4-BE49-F238E27FC236}">
                <a16:creationId xmlns:a16="http://schemas.microsoft.com/office/drawing/2014/main" id="{C121C5B7-5765-E2B8-F341-C45A66C75718}"/>
              </a:ext>
            </a:extLst>
          </p:cNvPr>
          <p:cNvSpPr txBox="1"/>
          <p:nvPr/>
        </p:nvSpPr>
        <p:spPr>
          <a:xfrm>
            <a:off x="4117790" y="1518797"/>
            <a:ext cx="1275762" cy="738664"/>
          </a:xfrm>
          <a:prstGeom prst="rect">
            <a:avLst/>
          </a:prstGeom>
          <a:noFill/>
        </p:spPr>
        <p:txBody>
          <a:bodyPr wrap="square" rtlCol="0">
            <a:spAutoFit/>
          </a:bodyPr>
          <a:lstStyle/>
          <a:p>
            <a:r>
              <a:rPr kumimoji="1" lang="en-US" altLang="ja-JP" sz="1050" dirty="0"/>
              <a:t>★AI</a:t>
            </a:r>
            <a:r>
              <a:rPr lang="ja-JP" altLang="en-US" sz="1050" dirty="0"/>
              <a:t>在庫ツール</a:t>
            </a:r>
            <a:endParaRPr lang="en-US" altLang="ja-JP" sz="1050" dirty="0"/>
          </a:p>
          <a:p>
            <a:r>
              <a:rPr kumimoji="1" lang="ja-JP" altLang="en-US" sz="1050" dirty="0"/>
              <a:t>導入できる状態</a:t>
            </a:r>
            <a:endParaRPr lang="en-US" altLang="ja-JP" sz="1050" dirty="0"/>
          </a:p>
          <a:p>
            <a:r>
              <a:rPr kumimoji="1" lang="en-US" altLang="ja-JP" sz="1050" dirty="0"/>
              <a:t>for</a:t>
            </a:r>
            <a:r>
              <a:rPr kumimoji="1" lang="ja-JP" altLang="en-US" sz="1050" dirty="0"/>
              <a:t>試験運用</a:t>
            </a:r>
            <a:endParaRPr kumimoji="1" lang="en-US" altLang="ja-JP" sz="1050" dirty="0"/>
          </a:p>
          <a:p>
            <a:r>
              <a:rPr lang="ja-JP" altLang="en-US" sz="1050" dirty="0"/>
              <a:t>（</a:t>
            </a:r>
            <a:r>
              <a:rPr lang="en-US" altLang="ja-JP" sz="1050" dirty="0"/>
              <a:t>Lv3</a:t>
            </a:r>
            <a:r>
              <a:rPr lang="ja-JP" altLang="en-US" sz="1050" dirty="0"/>
              <a:t>）</a:t>
            </a:r>
            <a:endParaRPr kumimoji="1" lang="ja-JP" altLang="en-US" sz="1050" dirty="0"/>
          </a:p>
        </p:txBody>
      </p:sp>
      <p:sp>
        <p:nvSpPr>
          <p:cNvPr id="78" name="矢印: 五方向 77">
            <a:extLst>
              <a:ext uri="{FF2B5EF4-FFF2-40B4-BE49-F238E27FC236}">
                <a16:creationId xmlns:a16="http://schemas.microsoft.com/office/drawing/2014/main" id="{54188150-56FD-3F60-7A50-1BCF7D84E9CD}"/>
              </a:ext>
            </a:extLst>
          </p:cNvPr>
          <p:cNvSpPr/>
          <p:nvPr/>
        </p:nvSpPr>
        <p:spPr>
          <a:xfrm>
            <a:off x="5228689" y="1507683"/>
            <a:ext cx="648464" cy="526279"/>
          </a:xfrm>
          <a:prstGeom prst="homePlate">
            <a:avLst>
              <a:gd name="adj" fmla="val 24832"/>
            </a:avLst>
          </a:prstGeom>
          <a:solidFill>
            <a:schemeClr val="accent5">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試験</a:t>
            </a:r>
            <a:endParaRPr kumimoji="1" lang="en-US" altLang="ja-JP" sz="1200" dirty="0">
              <a:solidFill>
                <a:schemeClr val="tx1"/>
              </a:solidFill>
            </a:endParaRPr>
          </a:p>
          <a:p>
            <a:pPr algn="ctr"/>
            <a:r>
              <a:rPr kumimoji="1" lang="ja-JP" altLang="en-US" sz="1200" dirty="0">
                <a:solidFill>
                  <a:schemeClr val="tx1"/>
                </a:solidFill>
              </a:rPr>
              <a:t>運用</a:t>
            </a:r>
          </a:p>
        </p:txBody>
      </p:sp>
      <p:sp>
        <p:nvSpPr>
          <p:cNvPr id="87" name="矢印: 五方向 86">
            <a:extLst>
              <a:ext uri="{FF2B5EF4-FFF2-40B4-BE49-F238E27FC236}">
                <a16:creationId xmlns:a16="http://schemas.microsoft.com/office/drawing/2014/main" id="{DD3A389F-2135-547D-97CE-82E147B18A55}"/>
              </a:ext>
            </a:extLst>
          </p:cNvPr>
          <p:cNvSpPr/>
          <p:nvPr/>
        </p:nvSpPr>
        <p:spPr>
          <a:xfrm>
            <a:off x="4419345" y="5526799"/>
            <a:ext cx="747228" cy="605601"/>
          </a:xfrm>
          <a:prstGeom prst="homePlate">
            <a:avLst>
              <a:gd name="adj" fmla="val 24832"/>
            </a:avLst>
          </a:prstGeom>
          <a:solidFill>
            <a:schemeClr val="accent5">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アプリ化</a:t>
            </a:r>
            <a:endParaRPr kumimoji="1" lang="ja-JP" altLang="en-US" sz="1200" dirty="0">
              <a:solidFill>
                <a:schemeClr val="tx1"/>
              </a:solidFill>
            </a:endParaRPr>
          </a:p>
        </p:txBody>
      </p:sp>
      <p:sp>
        <p:nvSpPr>
          <p:cNvPr id="89" name="テキスト ボックス 88">
            <a:extLst>
              <a:ext uri="{FF2B5EF4-FFF2-40B4-BE49-F238E27FC236}">
                <a16:creationId xmlns:a16="http://schemas.microsoft.com/office/drawing/2014/main" id="{32B6B6F6-261E-C2E0-9A2B-EEBF2DC0C008}"/>
              </a:ext>
            </a:extLst>
          </p:cNvPr>
          <p:cNvSpPr txBox="1"/>
          <p:nvPr/>
        </p:nvSpPr>
        <p:spPr>
          <a:xfrm>
            <a:off x="5010595" y="5840846"/>
            <a:ext cx="1024904" cy="738664"/>
          </a:xfrm>
          <a:prstGeom prst="rect">
            <a:avLst/>
          </a:prstGeom>
          <a:noFill/>
        </p:spPr>
        <p:txBody>
          <a:bodyPr wrap="square" rtlCol="0">
            <a:spAutoFit/>
          </a:bodyPr>
          <a:lstStyle/>
          <a:p>
            <a:r>
              <a:rPr kumimoji="1" lang="ja-JP" altLang="en-US" sz="1050" dirty="0"/>
              <a:t>★</a:t>
            </a:r>
            <a:r>
              <a:rPr kumimoji="1" lang="en-US" altLang="ja-JP" sz="1050" dirty="0"/>
              <a:t>UI</a:t>
            </a:r>
            <a:r>
              <a:rPr kumimoji="1" lang="ja-JP" altLang="en-US" sz="1050" dirty="0"/>
              <a:t>含めて</a:t>
            </a:r>
            <a:br>
              <a:rPr kumimoji="1" lang="en-US" altLang="ja-JP" sz="1050" dirty="0"/>
            </a:br>
            <a:r>
              <a:rPr kumimoji="1" lang="en-US" altLang="ja-JP" sz="1050" dirty="0"/>
              <a:t>AI</a:t>
            </a:r>
            <a:r>
              <a:rPr kumimoji="1" lang="ja-JP" altLang="en-US" sz="1050" dirty="0"/>
              <a:t>在庫ツール提供できる状態</a:t>
            </a:r>
          </a:p>
        </p:txBody>
      </p:sp>
      <p:cxnSp>
        <p:nvCxnSpPr>
          <p:cNvPr id="114" name="直線コネクタ 113">
            <a:extLst>
              <a:ext uri="{FF2B5EF4-FFF2-40B4-BE49-F238E27FC236}">
                <a16:creationId xmlns:a16="http://schemas.microsoft.com/office/drawing/2014/main" id="{BD2CF682-A2A9-3A34-F176-38B3D20D103B}"/>
              </a:ext>
            </a:extLst>
          </p:cNvPr>
          <p:cNvCxnSpPr>
            <a:cxnSpLocks/>
          </p:cNvCxnSpPr>
          <p:nvPr/>
        </p:nvCxnSpPr>
        <p:spPr>
          <a:xfrm>
            <a:off x="1028236" y="2117003"/>
            <a:ext cx="10820251"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22" name="矢印: 五方向 121">
            <a:extLst>
              <a:ext uri="{FF2B5EF4-FFF2-40B4-BE49-F238E27FC236}">
                <a16:creationId xmlns:a16="http://schemas.microsoft.com/office/drawing/2014/main" id="{DFCEEBE5-1C82-FD8E-6C8C-41A544AE4C08}"/>
              </a:ext>
            </a:extLst>
          </p:cNvPr>
          <p:cNvSpPr/>
          <p:nvPr/>
        </p:nvSpPr>
        <p:spPr>
          <a:xfrm>
            <a:off x="5825553" y="5570716"/>
            <a:ext cx="799855" cy="480698"/>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改修</a:t>
            </a:r>
            <a:endParaRPr kumimoji="1" lang="ja-JP" altLang="en-US" sz="1200" dirty="0">
              <a:solidFill>
                <a:schemeClr val="tx1"/>
              </a:solidFill>
            </a:endParaRPr>
          </a:p>
        </p:txBody>
      </p:sp>
      <p:sp>
        <p:nvSpPr>
          <p:cNvPr id="1230" name="矢印: 五方向 1229">
            <a:extLst>
              <a:ext uri="{FF2B5EF4-FFF2-40B4-BE49-F238E27FC236}">
                <a16:creationId xmlns:a16="http://schemas.microsoft.com/office/drawing/2014/main" id="{7252EAB1-8D11-0F2A-AAE0-AD6A7AD6FFF1}"/>
              </a:ext>
            </a:extLst>
          </p:cNvPr>
          <p:cNvSpPr/>
          <p:nvPr/>
        </p:nvSpPr>
        <p:spPr>
          <a:xfrm>
            <a:off x="9839999" y="1500160"/>
            <a:ext cx="580090" cy="1022533"/>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試験</a:t>
            </a:r>
            <a:endParaRPr kumimoji="1" lang="en-US" altLang="ja-JP" sz="1200" dirty="0">
              <a:solidFill>
                <a:schemeClr val="tx1"/>
              </a:solidFill>
            </a:endParaRPr>
          </a:p>
          <a:p>
            <a:pPr algn="ctr"/>
            <a:r>
              <a:rPr kumimoji="1" lang="ja-JP" altLang="en-US" sz="1200" dirty="0">
                <a:solidFill>
                  <a:schemeClr val="tx1"/>
                </a:solidFill>
              </a:rPr>
              <a:t>運用</a:t>
            </a:r>
          </a:p>
        </p:txBody>
      </p:sp>
      <p:sp>
        <p:nvSpPr>
          <p:cNvPr id="1243" name="矢印: 五方向 1242">
            <a:extLst>
              <a:ext uri="{FF2B5EF4-FFF2-40B4-BE49-F238E27FC236}">
                <a16:creationId xmlns:a16="http://schemas.microsoft.com/office/drawing/2014/main" id="{7EBAA505-8D0F-49B7-79CB-BD2DE8344CDE}"/>
              </a:ext>
            </a:extLst>
          </p:cNvPr>
          <p:cNvSpPr/>
          <p:nvPr/>
        </p:nvSpPr>
        <p:spPr>
          <a:xfrm>
            <a:off x="6645849" y="4896985"/>
            <a:ext cx="753558" cy="615710"/>
          </a:xfrm>
          <a:prstGeom prst="homePlate">
            <a:avLst>
              <a:gd name="adj" fmla="val 24832"/>
            </a:avLst>
          </a:prstGeom>
          <a:solidFill>
            <a:schemeClr val="accent5">
              <a:lumMod val="20000"/>
              <a:lumOff val="8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システム連携実装</a:t>
            </a:r>
            <a:endParaRPr kumimoji="1" lang="ja-JP" altLang="en-US" sz="1200" dirty="0">
              <a:solidFill>
                <a:schemeClr val="tx1"/>
              </a:solidFill>
            </a:endParaRPr>
          </a:p>
        </p:txBody>
      </p:sp>
      <p:cxnSp>
        <p:nvCxnSpPr>
          <p:cNvPr id="6" name="コネクタ: カギ線 5">
            <a:extLst>
              <a:ext uri="{FF2B5EF4-FFF2-40B4-BE49-F238E27FC236}">
                <a16:creationId xmlns:a16="http://schemas.microsoft.com/office/drawing/2014/main" id="{E91AC04B-29A6-420C-860F-9C0325AC8311}"/>
              </a:ext>
            </a:extLst>
          </p:cNvPr>
          <p:cNvCxnSpPr>
            <a:cxnSpLocks/>
            <a:stCxn id="17" idx="0"/>
            <a:endCxn id="58" idx="1"/>
          </p:cNvCxnSpPr>
          <p:nvPr/>
        </p:nvCxnSpPr>
        <p:spPr>
          <a:xfrm rot="5400000" flipH="1" flipV="1">
            <a:off x="1967168" y="4598270"/>
            <a:ext cx="405701" cy="8188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矢印: 五方向 1245">
            <a:extLst>
              <a:ext uri="{FF2B5EF4-FFF2-40B4-BE49-F238E27FC236}">
                <a16:creationId xmlns:a16="http://schemas.microsoft.com/office/drawing/2014/main" id="{DD75AFF3-9912-2BF5-8931-2E9355D93D0E}"/>
              </a:ext>
            </a:extLst>
          </p:cNvPr>
          <p:cNvSpPr/>
          <p:nvPr/>
        </p:nvSpPr>
        <p:spPr>
          <a:xfrm>
            <a:off x="7376242" y="4228801"/>
            <a:ext cx="1556839" cy="605601"/>
          </a:xfrm>
          <a:prstGeom prst="homePlate">
            <a:avLst>
              <a:gd name="adj" fmla="val 18960"/>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データ収集準備</a:t>
            </a:r>
            <a:endParaRPr kumimoji="1" lang="en-US" altLang="ja-JP" sz="1200" dirty="0">
              <a:solidFill>
                <a:schemeClr val="tx1"/>
              </a:solidFill>
            </a:endParaRPr>
          </a:p>
          <a:p>
            <a:r>
              <a:rPr lang="ja-JP" altLang="en-US" sz="1200" dirty="0">
                <a:solidFill>
                  <a:schemeClr val="tx1"/>
                </a:solidFill>
              </a:rPr>
              <a:t>（必要に応じて）</a:t>
            </a:r>
            <a:endParaRPr kumimoji="1" lang="en-US" altLang="ja-JP" sz="1200" dirty="0">
              <a:solidFill>
                <a:schemeClr val="tx1"/>
              </a:solidFill>
            </a:endParaRPr>
          </a:p>
        </p:txBody>
      </p:sp>
      <p:sp>
        <p:nvSpPr>
          <p:cNvPr id="64" name="テキスト ボックス 63">
            <a:extLst>
              <a:ext uri="{FF2B5EF4-FFF2-40B4-BE49-F238E27FC236}">
                <a16:creationId xmlns:a16="http://schemas.microsoft.com/office/drawing/2014/main" id="{D857DFC1-E88B-848D-8C4C-8A7F5D1813B5}"/>
              </a:ext>
            </a:extLst>
          </p:cNvPr>
          <p:cNvSpPr txBox="1"/>
          <p:nvPr/>
        </p:nvSpPr>
        <p:spPr>
          <a:xfrm>
            <a:off x="8872839" y="4280508"/>
            <a:ext cx="1147034" cy="577081"/>
          </a:xfrm>
          <a:prstGeom prst="rect">
            <a:avLst/>
          </a:prstGeom>
          <a:noFill/>
        </p:spPr>
        <p:txBody>
          <a:bodyPr wrap="square" rtlCol="0">
            <a:spAutoFit/>
          </a:bodyPr>
          <a:lstStyle/>
          <a:p>
            <a:r>
              <a:rPr kumimoji="1" lang="en-US" altLang="ja-JP" sz="1050" dirty="0">
                <a:solidFill>
                  <a:srgbClr val="333333"/>
                </a:solidFill>
              </a:rPr>
              <a:t>★</a:t>
            </a:r>
            <a:r>
              <a:rPr kumimoji="1" lang="ja-JP" altLang="en-US" sz="1050" dirty="0">
                <a:solidFill>
                  <a:srgbClr val="333333"/>
                </a:solidFill>
              </a:rPr>
              <a:t>工程間の中間在庫のデータが取得できている</a:t>
            </a:r>
            <a:endParaRPr kumimoji="1" lang="en-US" altLang="ja-JP" sz="1050" dirty="0">
              <a:solidFill>
                <a:srgbClr val="333333"/>
              </a:solidFill>
            </a:endParaRPr>
          </a:p>
        </p:txBody>
      </p:sp>
      <p:graphicFrame>
        <p:nvGraphicFramePr>
          <p:cNvPr id="3" name="表 4">
            <a:extLst>
              <a:ext uri="{FF2B5EF4-FFF2-40B4-BE49-F238E27FC236}">
                <a16:creationId xmlns:a16="http://schemas.microsoft.com/office/drawing/2014/main" id="{B17EF2AB-0492-41D6-A533-CF072C19756B}"/>
              </a:ext>
            </a:extLst>
          </p:cNvPr>
          <p:cNvGraphicFramePr>
            <a:graphicFrameLocks noGrp="1"/>
          </p:cNvGraphicFramePr>
          <p:nvPr>
            <p:extLst>
              <p:ext uri="{D42A27DB-BD31-4B8C-83A1-F6EECF244321}">
                <p14:modId xmlns:p14="http://schemas.microsoft.com/office/powerpoint/2010/main" val="200066330"/>
              </p:ext>
            </p:extLst>
          </p:nvPr>
        </p:nvGraphicFramePr>
        <p:xfrm>
          <a:off x="-2878070" y="0"/>
          <a:ext cx="2518609" cy="6844746"/>
        </p:xfrm>
        <a:graphic>
          <a:graphicData uri="http://schemas.openxmlformats.org/drawingml/2006/table">
            <a:tbl>
              <a:tblPr firstRow="1" bandRow="1">
                <a:tableStyleId>{5C22544A-7EE6-4342-B048-85BDC9FD1C3A}</a:tableStyleId>
              </a:tblPr>
              <a:tblGrid>
                <a:gridCol w="2518609">
                  <a:extLst>
                    <a:ext uri="{9D8B030D-6E8A-4147-A177-3AD203B41FA5}">
                      <a16:colId xmlns:a16="http://schemas.microsoft.com/office/drawing/2014/main" val="1878335236"/>
                    </a:ext>
                  </a:extLst>
                </a:gridCol>
              </a:tblGrid>
              <a:tr h="473466">
                <a:tc>
                  <a:txBody>
                    <a:bodyPr/>
                    <a:lstStyle/>
                    <a:p>
                      <a:r>
                        <a:rPr kumimoji="1" lang="ja-JP" altLang="en-US" sz="1200" dirty="0"/>
                        <a:t>現状、実態</a:t>
                      </a:r>
                      <a:endParaRPr kumimoji="1" lang="en-US" altLang="ja-JP" sz="1200" dirty="0"/>
                    </a:p>
                  </a:txBody>
                  <a:tcPr/>
                </a:tc>
                <a:extLst>
                  <a:ext uri="{0D108BD9-81ED-4DB2-BD59-A6C34878D82A}">
                    <a16:rowId xmlns:a16="http://schemas.microsoft.com/office/drawing/2014/main" val="1816142085"/>
                  </a:ext>
                </a:extLst>
              </a:tr>
              <a:tr h="6371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333333"/>
                          </a:solidFill>
                          <a:effectLst/>
                          <a:uLnTx/>
                          <a:uFillTx/>
                          <a:latin typeface="+mn-lt"/>
                          <a:ea typeface="+mn-ea"/>
                          <a:cs typeface="+mn-cs"/>
                        </a:rPr>
                        <a:t>・（</a:t>
                      </a:r>
                      <a:r>
                        <a:rPr kumimoji="1" lang="ja-JP" altLang="en-US" sz="1200" b="0" i="0" u="none" strike="noStrike" kern="1200" cap="none" spc="0" normalizeH="0" baseline="0" noProof="0" dirty="0">
                          <a:ln>
                            <a:noFill/>
                          </a:ln>
                          <a:solidFill>
                            <a:schemeClr val="tx1"/>
                          </a:solidFill>
                          <a:effectLst/>
                          <a:uLnTx/>
                          <a:uFillTx/>
                          <a:latin typeface="+mn-lt"/>
                          <a:ea typeface="+mn-ea"/>
                          <a:cs typeface="+mn-cs"/>
                        </a:rPr>
                        <a:t>過去の欠品の経験や</a:t>
                      </a:r>
                      <a:r>
                        <a:rPr kumimoji="1" lang="ja-JP" altLang="en-US" sz="1200" b="0" i="0" u="none" strike="noStrike" kern="1200" cap="none" spc="0" normalizeH="0" baseline="0" noProof="0" dirty="0">
                          <a:ln>
                            <a:noFill/>
                          </a:ln>
                          <a:solidFill>
                            <a:srgbClr val="333333"/>
                          </a:solidFill>
                          <a:effectLst/>
                          <a:uLnTx/>
                          <a:uFillTx/>
                          <a:latin typeface="+mn-lt"/>
                          <a:ea typeface="+mn-ea"/>
                          <a:cs typeface="+mn-cs"/>
                        </a:rPr>
                        <a:t>心理的な不安から）</a:t>
                      </a:r>
                      <a:r>
                        <a:rPr lang="ja-JP" altLang="en-US" sz="1200" dirty="0"/>
                        <a:t>各工程で在庫を持ってしまい、結果全体在庫が過剰になっている</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・欠品が発生し、ライン停止や特車ロスが発生している</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rPr>
                        <a:t>・過剰在庫により非生産スペースが増大している</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dirty="0">
                        <a:ln>
                          <a:noFill/>
                        </a:ln>
                        <a:solidFill>
                          <a:srgbClr val="333333"/>
                        </a:solidFill>
                        <a:effectLst/>
                        <a:uLnTx/>
                        <a:uFillTx/>
                        <a:latin typeface="+mn-lt"/>
                        <a:ea typeface="+mn-ea"/>
                        <a:cs typeface="+mn-cs"/>
                      </a:endParaRPr>
                    </a:p>
                  </a:txBody>
                  <a:tcPr/>
                </a:tc>
                <a:extLst>
                  <a:ext uri="{0D108BD9-81ED-4DB2-BD59-A6C34878D82A}">
                    <a16:rowId xmlns:a16="http://schemas.microsoft.com/office/drawing/2014/main" val="1427391813"/>
                  </a:ext>
                </a:extLst>
              </a:tr>
            </a:tbl>
          </a:graphicData>
        </a:graphic>
      </p:graphicFrame>
      <p:graphicFrame>
        <p:nvGraphicFramePr>
          <p:cNvPr id="55" name="表 4">
            <a:extLst>
              <a:ext uri="{FF2B5EF4-FFF2-40B4-BE49-F238E27FC236}">
                <a16:creationId xmlns:a16="http://schemas.microsoft.com/office/drawing/2014/main" id="{5C6EDF07-CFD7-4467-8477-C4920F036D80}"/>
              </a:ext>
            </a:extLst>
          </p:cNvPr>
          <p:cNvGraphicFramePr>
            <a:graphicFrameLocks noGrp="1"/>
          </p:cNvGraphicFramePr>
          <p:nvPr>
            <p:extLst>
              <p:ext uri="{D42A27DB-BD31-4B8C-83A1-F6EECF244321}">
                <p14:modId xmlns:p14="http://schemas.microsoft.com/office/powerpoint/2010/main" val="3223623867"/>
              </p:ext>
            </p:extLst>
          </p:nvPr>
        </p:nvGraphicFramePr>
        <p:xfrm>
          <a:off x="-28719" y="-2205045"/>
          <a:ext cx="12194780" cy="2082205"/>
        </p:xfrm>
        <a:graphic>
          <a:graphicData uri="http://schemas.openxmlformats.org/drawingml/2006/table">
            <a:tbl>
              <a:tblPr firstRow="1" bandRow="1">
                <a:tableStyleId>{5C22544A-7EE6-4342-B048-85BDC9FD1C3A}</a:tableStyleId>
              </a:tblPr>
              <a:tblGrid>
                <a:gridCol w="838595">
                  <a:extLst>
                    <a:ext uri="{9D8B030D-6E8A-4147-A177-3AD203B41FA5}">
                      <a16:colId xmlns:a16="http://schemas.microsoft.com/office/drawing/2014/main" val="854918588"/>
                    </a:ext>
                  </a:extLst>
                </a:gridCol>
                <a:gridCol w="4086225">
                  <a:extLst>
                    <a:ext uri="{9D8B030D-6E8A-4147-A177-3AD203B41FA5}">
                      <a16:colId xmlns:a16="http://schemas.microsoft.com/office/drawing/2014/main" val="1878335236"/>
                    </a:ext>
                  </a:extLst>
                </a:gridCol>
                <a:gridCol w="2736056">
                  <a:extLst>
                    <a:ext uri="{9D8B030D-6E8A-4147-A177-3AD203B41FA5}">
                      <a16:colId xmlns:a16="http://schemas.microsoft.com/office/drawing/2014/main" val="1999781853"/>
                    </a:ext>
                  </a:extLst>
                </a:gridCol>
                <a:gridCol w="3399819">
                  <a:extLst>
                    <a:ext uri="{9D8B030D-6E8A-4147-A177-3AD203B41FA5}">
                      <a16:colId xmlns:a16="http://schemas.microsoft.com/office/drawing/2014/main" val="1491881347"/>
                    </a:ext>
                  </a:extLst>
                </a:gridCol>
                <a:gridCol w="1134085">
                  <a:extLst>
                    <a:ext uri="{9D8B030D-6E8A-4147-A177-3AD203B41FA5}">
                      <a16:colId xmlns:a16="http://schemas.microsoft.com/office/drawing/2014/main" val="757019281"/>
                    </a:ext>
                  </a:extLst>
                </a:gridCol>
              </a:tblGrid>
              <a:tr h="305630">
                <a:tc>
                  <a:txBody>
                    <a:bodyPr/>
                    <a:lstStyle/>
                    <a:p>
                      <a:r>
                        <a:rPr kumimoji="1" lang="ja-JP" altLang="en-US" sz="1200" dirty="0"/>
                        <a:t>課題</a:t>
                      </a:r>
                      <a:r>
                        <a:rPr kumimoji="1" lang="en-US" altLang="ja-JP" sz="1200" dirty="0" err="1"/>
                        <a:t>Lv</a:t>
                      </a:r>
                      <a:endParaRPr kumimoji="1" lang="ja-JP" altLang="en-US" sz="1200" dirty="0"/>
                    </a:p>
                  </a:txBody>
                  <a:tcPr/>
                </a:tc>
                <a:tc>
                  <a:txBody>
                    <a:bodyPr/>
                    <a:lstStyle/>
                    <a:p>
                      <a:r>
                        <a:rPr kumimoji="1" lang="ja-JP" altLang="en-US" sz="1200" dirty="0"/>
                        <a:t>課題内容</a:t>
                      </a:r>
                    </a:p>
                  </a:txBody>
                  <a:tcPr/>
                </a:tc>
                <a:tc>
                  <a:txBody>
                    <a:bodyPr/>
                    <a:lstStyle/>
                    <a:p>
                      <a:r>
                        <a:rPr kumimoji="1" lang="ja-JP" altLang="en-US" sz="1200" dirty="0"/>
                        <a:t>（分析開発で）実現したいこと</a:t>
                      </a:r>
                    </a:p>
                  </a:txBody>
                  <a:tcPr/>
                </a:tc>
                <a:tc>
                  <a:txBody>
                    <a:bodyPr/>
                    <a:lstStyle/>
                    <a:p>
                      <a:r>
                        <a:rPr kumimoji="1" lang="ja-JP" altLang="en-US" sz="1200" dirty="0"/>
                        <a:t>実施事項</a:t>
                      </a:r>
                    </a:p>
                  </a:txBody>
                  <a:tcPr/>
                </a:tc>
                <a:tc>
                  <a:txBody>
                    <a:bodyPr/>
                    <a:lstStyle/>
                    <a:p>
                      <a:r>
                        <a:rPr kumimoji="1" lang="en-US" altLang="ja-JP" sz="1200" dirty="0"/>
                        <a:t>DS</a:t>
                      </a:r>
                      <a:r>
                        <a:rPr kumimoji="1" lang="ja-JP" altLang="en-US" sz="1200" dirty="0"/>
                        <a:t>部関与</a:t>
                      </a:r>
                    </a:p>
                  </a:txBody>
                  <a:tcPr/>
                </a:tc>
                <a:extLst>
                  <a:ext uri="{0D108BD9-81ED-4DB2-BD59-A6C34878D82A}">
                    <a16:rowId xmlns:a16="http://schemas.microsoft.com/office/drawing/2014/main" val="1816142085"/>
                  </a:ext>
                </a:extLst>
              </a:tr>
              <a:tr h="627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333333"/>
                          </a:solidFill>
                          <a:effectLst/>
                          <a:uLnTx/>
                          <a:uFillTx/>
                          <a:latin typeface="+mn-lt"/>
                          <a:ea typeface="+mn-ea"/>
                          <a:cs typeface="+mn-cs"/>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在庫の基準や指標を定義・明確化すること</a:t>
                      </a:r>
                      <a:endParaRPr kumimoji="1" lang="ja-JP"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dirty="0">
                        <a:ln>
                          <a:noFill/>
                        </a:ln>
                        <a:solidFill>
                          <a:srgbClr val="333333"/>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333333"/>
                          </a:solidFill>
                          <a:effectLst/>
                          <a:uLnTx/>
                          <a:uFillTx/>
                          <a:latin typeface="+mn-lt"/>
                          <a:ea typeface="+mn-ea"/>
                          <a:cs typeface="+mn-cs"/>
                        </a:rPr>
                        <a:t>正常</a:t>
                      </a:r>
                      <a:r>
                        <a:rPr kumimoji="1" lang="en-US" altLang="ja-JP" sz="1200" b="0" i="0" u="none" strike="noStrike" kern="1200" cap="none" spc="0" normalizeH="0" baseline="0" noProof="0" dirty="0">
                          <a:ln>
                            <a:noFill/>
                          </a:ln>
                          <a:solidFill>
                            <a:srgbClr val="333333"/>
                          </a:solidFill>
                          <a:effectLst/>
                          <a:uLnTx/>
                          <a:uFillTx/>
                          <a:latin typeface="+mn-lt"/>
                          <a:ea typeface="+mn-ea"/>
                          <a:cs typeface="+mn-cs"/>
                        </a:rPr>
                        <a:t>or</a:t>
                      </a:r>
                      <a:r>
                        <a:rPr kumimoji="1" lang="ja-JP" altLang="en-US" sz="1200" b="0" i="0" u="none" strike="noStrike" kern="1200" cap="none" spc="0" normalizeH="0" baseline="0" noProof="0" dirty="0">
                          <a:ln>
                            <a:noFill/>
                          </a:ln>
                          <a:solidFill>
                            <a:srgbClr val="333333"/>
                          </a:solidFill>
                          <a:effectLst/>
                          <a:uLnTx/>
                          <a:uFillTx/>
                          <a:latin typeface="+mn-lt"/>
                          <a:ea typeface="+mn-ea"/>
                          <a:cs typeface="+mn-cs"/>
                        </a:rPr>
                        <a:t>異常の判断がつくこと</a:t>
                      </a:r>
                      <a:endParaRPr kumimoji="1" lang="en-US" altLang="ja-JP" sz="1200" b="0" i="0" u="none" strike="noStrike" kern="1200" cap="none" spc="0" normalizeH="0" baseline="0" noProof="0" dirty="0">
                        <a:ln>
                          <a:noFill/>
                        </a:ln>
                        <a:solidFill>
                          <a:srgbClr val="333333"/>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333333"/>
                          </a:solidFill>
                          <a:effectLst/>
                          <a:uLnTx/>
                          <a:uFillTx/>
                          <a:latin typeface="+mn-lt"/>
                          <a:ea typeface="+mn-ea"/>
                          <a:cs typeface="+mn-cs"/>
                        </a:rPr>
                        <a:t>基準作り</a:t>
                      </a:r>
                      <a:endParaRPr kumimoji="1" lang="en-US" altLang="ja-JP" sz="1200" b="0" i="0" u="none" strike="noStrike" kern="1200" cap="none" spc="0" normalizeH="0" baseline="0" noProof="0" dirty="0">
                        <a:ln>
                          <a:noFill/>
                        </a:ln>
                        <a:solidFill>
                          <a:srgbClr val="333333"/>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333333"/>
                          </a:solidFill>
                          <a:effectLst/>
                          <a:uLnTx/>
                          <a:uFillTx/>
                          <a:latin typeface="+mn-lt"/>
                          <a:ea typeface="+mn-ea"/>
                          <a:cs typeface="+mn-cs"/>
                        </a:rPr>
                        <a:t>△</a:t>
                      </a:r>
                      <a:endParaRPr kumimoji="1" lang="en-US" altLang="ja-JP" sz="1200" b="0" i="0" u="none" strike="noStrike" kern="1200" cap="none" spc="0" normalizeH="0" baseline="0" noProof="0" dirty="0">
                        <a:ln>
                          <a:noFill/>
                        </a:ln>
                        <a:solidFill>
                          <a:srgbClr val="333333"/>
                        </a:solidFill>
                        <a:effectLst/>
                        <a:uLnTx/>
                        <a:uFillTx/>
                        <a:latin typeface="+mn-lt"/>
                        <a:ea typeface="+mn-ea"/>
                        <a:cs typeface="+mn-cs"/>
                      </a:endParaRPr>
                    </a:p>
                  </a:txBody>
                  <a:tcPr/>
                </a:tc>
                <a:extLst>
                  <a:ext uri="{0D108BD9-81ED-4DB2-BD59-A6C34878D82A}">
                    <a16:rowId xmlns:a16="http://schemas.microsoft.com/office/drawing/2014/main" val="1427391813"/>
                  </a:ext>
                </a:extLst>
              </a:tr>
              <a:tr h="5211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2</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基準に対して在庫が異常になっている、なる、なりそうなときに気づけるようにすること</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333333"/>
                          </a:solidFill>
                          <a:effectLst/>
                          <a:uLnTx/>
                          <a:uFillTx/>
                          <a:latin typeface="+mn-lt"/>
                          <a:ea typeface="+mn-ea"/>
                          <a:cs typeface="+mn-cs"/>
                        </a:rPr>
                        <a:t>正常</a:t>
                      </a:r>
                      <a:r>
                        <a:rPr kumimoji="1" lang="en-US" altLang="ja-JP" sz="1200" b="0" i="0" u="none" strike="noStrike" kern="1200" cap="none" spc="0" normalizeH="0" baseline="0" noProof="0" dirty="0">
                          <a:ln>
                            <a:noFill/>
                          </a:ln>
                          <a:solidFill>
                            <a:srgbClr val="333333"/>
                          </a:solidFill>
                          <a:effectLst/>
                          <a:uLnTx/>
                          <a:uFillTx/>
                          <a:latin typeface="+mn-lt"/>
                          <a:ea typeface="+mn-ea"/>
                          <a:cs typeface="+mn-cs"/>
                        </a:rPr>
                        <a:t>or</a:t>
                      </a:r>
                      <a:r>
                        <a:rPr kumimoji="1" lang="ja-JP" altLang="en-US" sz="1200" b="0" i="0" u="none" strike="noStrike" kern="1200" cap="none" spc="0" normalizeH="0" baseline="0" noProof="0" dirty="0">
                          <a:ln>
                            <a:noFill/>
                          </a:ln>
                          <a:solidFill>
                            <a:srgbClr val="333333"/>
                          </a:solidFill>
                          <a:effectLst/>
                          <a:uLnTx/>
                          <a:uFillTx/>
                          <a:latin typeface="+mn-lt"/>
                          <a:ea typeface="+mn-ea"/>
                          <a:cs typeface="+mn-cs"/>
                        </a:rPr>
                        <a:t>異常でアラートが出ること</a:t>
                      </a:r>
                      <a:endParaRPr kumimoji="1" lang="en-US" altLang="ja-JP" sz="1200" b="0" i="0" u="none" strike="noStrike" kern="1200" cap="none" spc="0" normalizeH="0" baseline="0" noProof="0" dirty="0">
                        <a:ln>
                          <a:noFill/>
                        </a:ln>
                        <a:solidFill>
                          <a:srgbClr val="333333"/>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333333"/>
                          </a:solidFill>
                          <a:effectLst/>
                          <a:uLnTx/>
                          <a:uFillTx/>
                          <a:latin typeface="+mn-lt"/>
                          <a:ea typeface="+mn-ea"/>
                          <a:cs typeface="+mn-cs"/>
                        </a:rPr>
                        <a:t>ー（検討済みなので必要ない？）</a:t>
                      </a:r>
                      <a:endParaRPr kumimoji="1" lang="en-US" altLang="ja-JP" sz="1200" b="0" i="0" u="none" strike="noStrike" kern="1200" cap="none" spc="0" normalizeH="0" baseline="0" noProof="0" dirty="0">
                        <a:ln>
                          <a:noFill/>
                        </a:ln>
                        <a:solidFill>
                          <a:srgbClr val="333333"/>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a:tc>
                <a:extLst>
                  <a:ext uri="{0D108BD9-81ED-4DB2-BD59-A6C34878D82A}">
                    <a16:rowId xmlns:a16="http://schemas.microsoft.com/office/drawing/2014/main" val="2286470403"/>
                  </a:ext>
                </a:extLst>
              </a:tr>
              <a:tr h="627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333333"/>
                          </a:solidFill>
                          <a:effectLst/>
                          <a:uLnTx/>
                          <a:uFillTx/>
                          <a:latin typeface="+mn-lt"/>
                          <a:ea typeface="+mn-ea"/>
                          <a:cs typeface="+mn-cs"/>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333333"/>
                          </a:solidFill>
                          <a:effectLst/>
                          <a:uLnTx/>
                          <a:uFillTx/>
                          <a:latin typeface="+mn-lt"/>
                          <a:ea typeface="+mn-ea"/>
                          <a:cs typeface="+mn-cs"/>
                        </a:rPr>
                        <a:t>異常に対して対策を打てるようになること</a:t>
                      </a:r>
                      <a:endParaRPr kumimoji="1" lang="en-US" altLang="ja-JP" sz="1200" b="0" i="0" u="none" strike="noStrike" kern="1200" cap="none" spc="0" normalizeH="0" baseline="0" noProof="0" dirty="0">
                        <a:ln>
                          <a:noFill/>
                        </a:ln>
                        <a:solidFill>
                          <a:srgbClr val="333333"/>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333333"/>
                          </a:solidFill>
                          <a:effectLst/>
                          <a:uLnTx/>
                          <a:uFillTx/>
                          <a:latin typeface="+mn-lt"/>
                          <a:ea typeface="+mn-ea"/>
                          <a:cs typeface="+mn-cs"/>
                        </a:rPr>
                        <a:t>異常の原因が分かること</a:t>
                      </a:r>
                      <a:endParaRPr kumimoji="1" lang="en-US" altLang="ja-JP" sz="1200" b="0" i="0" u="none" strike="noStrike" kern="1200" cap="none" spc="0" normalizeH="0" baseline="0" noProof="0" dirty="0">
                        <a:ln>
                          <a:noFill/>
                        </a:ln>
                        <a:solidFill>
                          <a:srgbClr val="333333"/>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333333"/>
                          </a:solidFill>
                          <a:effectLst/>
                          <a:uLnTx/>
                          <a:uFillTx/>
                          <a:latin typeface="+mn-lt"/>
                          <a:ea typeface="+mn-ea"/>
                          <a:cs typeface="+mn-cs"/>
                        </a:rPr>
                        <a:t>AI</a:t>
                      </a:r>
                      <a:r>
                        <a:rPr kumimoji="1" lang="ja-JP" altLang="en-US" sz="1200" b="0" i="0" u="none" strike="noStrike" kern="1200" cap="none" spc="0" normalizeH="0" baseline="0" noProof="0" dirty="0">
                          <a:ln>
                            <a:noFill/>
                          </a:ln>
                          <a:solidFill>
                            <a:srgbClr val="333333"/>
                          </a:solidFill>
                          <a:effectLst/>
                          <a:uLnTx/>
                          <a:uFillTx/>
                          <a:latin typeface="+mn-lt"/>
                          <a:ea typeface="+mn-ea"/>
                          <a:cs typeface="+mn-cs"/>
                        </a:rPr>
                        <a:t>在庫ツール（仮名）の開発</a:t>
                      </a:r>
                      <a:endParaRPr kumimoji="1" lang="en-US" altLang="ja-JP" sz="1200" b="0" i="0" u="none" strike="noStrike" kern="1200" cap="none" spc="0" normalizeH="0" baseline="0" noProof="0" dirty="0">
                        <a:ln>
                          <a:noFill/>
                        </a:ln>
                        <a:solidFill>
                          <a:srgbClr val="333333"/>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333333"/>
                          </a:solidFill>
                          <a:effectLst/>
                          <a:uLnTx/>
                          <a:uFillTx/>
                          <a:latin typeface="+mn-lt"/>
                          <a:ea typeface="+mn-ea"/>
                          <a:cs typeface="+mn-cs"/>
                        </a:rPr>
                        <a:t>○</a:t>
                      </a:r>
                      <a:endParaRPr kumimoji="1" lang="en-US" altLang="ja-JP" sz="1200" b="0" i="0" u="none" strike="noStrike" kern="1200" cap="none" spc="0" normalizeH="0" baseline="0" noProof="0" dirty="0">
                        <a:ln>
                          <a:noFill/>
                        </a:ln>
                        <a:solidFill>
                          <a:srgbClr val="333333"/>
                        </a:solidFill>
                        <a:effectLst/>
                        <a:uLnTx/>
                        <a:uFillTx/>
                        <a:latin typeface="+mn-lt"/>
                        <a:ea typeface="+mn-ea"/>
                        <a:cs typeface="+mn-cs"/>
                      </a:endParaRPr>
                    </a:p>
                  </a:txBody>
                  <a:tcPr/>
                </a:tc>
                <a:extLst>
                  <a:ext uri="{0D108BD9-81ED-4DB2-BD59-A6C34878D82A}">
                    <a16:rowId xmlns:a16="http://schemas.microsoft.com/office/drawing/2014/main" val="2589562036"/>
                  </a:ext>
                </a:extLst>
              </a:tr>
            </a:tbl>
          </a:graphicData>
        </a:graphic>
      </p:graphicFrame>
      <p:graphicFrame>
        <p:nvGraphicFramePr>
          <p:cNvPr id="62" name="表 4">
            <a:extLst>
              <a:ext uri="{FF2B5EF4-FFF2-40B4-BE49-F238E27FC236}">
                <a16:creationId xmlns:a16="http://schemas.microsoft.com/office/drawing/2014/main" id="{DBDDED80-7978-4C7B-95B0-7AE910046B75}"/>
              </a:ext>
            </a:extLst>
          </p:cNvPr>
          <p:cNvGraphicFramePr>
            <a:graphicFrameLocks noGrp="1"/>
          </p:cNvGraphicFramePr>
          <p:nvPr>
            <p:extLst>
              <p:ext uri="{D42A27DB-BD31-4B8C-83A1-F6EECF244321}">
                <p14:modId xmlns:p14="http://schemas.microsoft.com/office/powerpoint/2010/main" val="2254157371"/>
              </p:ext>
            </p:extLst>
          </p:nvPr>
        </p:nvGraphicFramePr>
        <p:xfrm>
          <a:off x="12730662" y="40800"/>
          <a:ext cx="3405521" cy="7017664"/>
        </p:xfrm>
        <a:graphic>
          <a:graphicData uri="http://schemas.openxmlformats.org/drawingml/2006/table">
            <a:tbl>
              <a:tblPr firstRow="1" bandRow="1">
                <a:tableStyleId>{5C22544A-7EE6-4342-B048-85BDC9FD1C3A}</a:tableStyleId>
              </a:tblPr>
              <a:tblGrid>
                <a:gridCol w="1544794">
                  <a:extLst>
                    <a:ext uri="{9D8B030D-6E8A-4147-A177-3AD203B41FA5}">
                      <a16:colId xmlns:a16="http://schemas.microsoft.com/office/drawing/2014/main" val="1878335236"/>
                    </a:ext>
                  </a:extLst>
                </a:gridCol>
                <a:gridCol w="1860727">
                  <a:extLst>
                    <a:ext uri="{9D8B030D-6E8A-4147-A177-3AD203B41FA5}">
                      <a16:colId xmlns:a16="http://schemas.microsoft.com/office/drawing/2014/main" val="1361259256"/>
                    </a:ext>
                  </a:extLst>
                </a:gridCol>
              </a:tblGrid>
              <a:tr h="485428">
                <a:tc>
                  <a:txBody>
                    <a:bodyPr/>
                    <a:lstStyle/>
                    <a:p>
                      <a:r>
                        <a:rPr kumimoji="1" lang="ja-JP" altLang="en-US" sz="1200" dirty="0"/>
                        <a:t>あるべき姿</a:t>
                      </a:r>
                      <a:endParaRPr kumimoji="1" lang="en-US" altLang="ja-JP" sz="1200" dirty="0"/>
                    </a:p>
                  </a:txBody>
                  <a:tcPr/>
                </a:tc>
                <a:tc>
                  <a:txBody>
                    <a:bodyPr/>
                    <a:lstStyle/>
                    <a:p>
                      <a:r>
                        <a:rPr kumimoji="1" lang="ja-JP" altLang="en-US" sz="1200" dirty="0"/>
                        <a:t>期待効果</a:t>
                      </a:r>
                      <a:endParaRPr kumimoji="1" lang="en-US" altLang="ja-JP" sz="1200" dirty="0"/>
                    </a:p>
                  </a:txBody>
                  <a:tcPr/>
                </a:tc>
                <a:extLst>
                  <a:ext uri="{0D108BD9-81ED-4DB2-BD59-A6C34878D82A}">
                    <a16:rowId xmlns:a16="http://schemas.microsoft.com/office/drawing/2014/main" val="1816142085"/>
                  </a:ext>
                </a:extLst>
              </a:tr>
              <a:tr h="65322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333333"/>
                          </a:solidFill>
                          <a:effectLst/>
                          <a:uLnTx/>
                          <a:uFillTx/>
                          <a:latin typeface="+mn-lt"/>
                          <a:ea typeface="+mn-ea"/>
                          <a:cs typeface="+mn-cs"/>
                        </a:rPr>
                        <a:t>・各工程で適正な在庫を抱えている</a:t>
                      </a:r>
                      <a:endParaRPr kumimoji="1" lang="en-US" altLang="ja-JP" sz="12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333333"/>
                          </a:solidFill>
                          <a:effectLst/>
                          <a:uLnTx/>
                          <a:uFillTx/>
                          <a:latin typeface="+mn-lt"/>
                          <a:ea typeface="+mn-ea"/>
                          <a:cs typeface="+mn-cs"/>
                        </a:rPr>
                        <a:t>（</a:t>
                      </a:r>
                      <a:r>
                        <a:rPr kumimoji="1" lang="en-US" altLang="ja-JP" sz="1200" b="0" i="0" u="none" strike="noStrike" kern="1200" cap="none" spc="0" normalizeH="0" baseline="0" noProof="0" dirty="0">
                          <a:ln>
                            <a:noFill/>
                          </a:ln>
                          <a:solidFill>
                            <a:srgbClr val="333333"/>
                          </a:solidFill>
                          <a:effectLst/>
                          <a:uLnTx/>
                          <a:uFillTx/>
                          <a:latin typeface="+mn-lt"/>
                          <a:ea typeface="+mn-ea"/>
                          <a:cs typeface="+mn-cs"/>
                        </a:rPr>
                        <a:t>203X</a:t>
                      </a:r>
                      <a:r>
                        <a:rPr kumimoji="1" lang="ja-JP" altLang="en-US" sz="1200" b="0" i="0" u="none" strike="noStrike" kern="1200" cap="none" spc="0" normalizeH="0" baseline="0" noProof="0" dirty="0">
                          <a:ln>
                            <a:noFill/>
                          </a:ln>
                          <a:solidFill>
                            <a:srgbClr val="333333"/>
                          </a:solidFill>
                          <a:effectLst/>
                          <a:uLnTx/>
                          <a:uFillTx/>
                          <a:latin typeface="+mn-lt"/>
                          <a:ea typeface="+mn-ea"/>
                          <a:cs typeface="+mn-cs"/>
                        </a:rPr>
                        <a:t>年）</a:t>
                      </a:r>
                      <a:endParaRPr kumimoji="1" lang="en-US" altLang="ja-JP" sz="12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333333"/>
                          </a:solidFill>
                          <a:effectLst/>
                          <a:uLnTx/>
                          <a:uFillTx/>
                          <a:latin typeface="+mn-lt"/>
                          <a:ea typeface="+mn-ea"/>
                          <a:cs typeface="+mn-cs"/>
                        </a:rPr>
                        <a:t>構想）</a:t>
                      </a:r>
                      <a:r>
                        <a:rPr lang="ja-JP" altLang="en-US" sz="1200" dirty="0"/>
                        <a:t>工場にコントロール室（物流に限らず情報を集約して指示を出す司令部みたいなところ）を構築し、指示を出すことで在庫適正化を実現</a:t>
                      </a:r>
                      <a:endParaRPr kumimoji="1" lang="en-US" altLang="ja-JP" sz="1200" b="0" i="0" u="none" strike="noStrike" kern="1200" cap="none" spc="0" normalizeH="0" baseline="0" noProof="0" dirty="0">
                        <a:ln>
                          <a:noFill/>
                        </a:ln>
                        <a:solidFill>
                          <a:srgbClr val="333333"/>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333333"/>
                          </a:solidFill>
                          <a:effectLst/>
                          <a:uLnTx/>
                          <a:uFillTx/>
                          <a:latin typeface="+mn-lt"/>
                          <a:ea typeface="+mn-ea"/>
                          <a:cs typeface="+mn-cs"/>
                        </a:rPr>
                        <a:t>■在庫適正化</a:t>
                      </a:r>
                      <a:endParaRPr kumimoji="1" lang="en-US" altLang="ja-JP" sz="12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333333"/>
                          </a:solidFill>
                          <a:effectLst/>
                          <a:uLnTx/>
                          <a:uFillTx/>
                          <a:latin typeface="+mn-lt"/>
                          <a:ea typeface="+mn-ea"/>
                          <a:cs typeface="+mn-cs"/>
                        </a:rPr>
                        <a:t>・箱数減</a:t>
                      </a:r>
                      <a:endParaRPr kumimoji="1" lang="en-US" altLang="ja-JP" sz="12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333333"/>
                          </a:solidFill>
                          <a:effectLst/>
                          <a:uLnTx/>
                          <a:uFillTx/>
                          <a:latin typeface="+mn-lt"/>
                          <a:ea typeface="+mn-ea"/>
                          <a:cs typeface="+mn-cs"/>
                        </a:rPr>
                        <a:t>・非生産スペース減</a:t>
                      </a:r>
                      <a:endParaRPr kumimoji="1" lang="en-US" altLang="ja-JP" sz="12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333333"/>
                          </a:solidFill>
                          <a:effectLst/>
                          <a:uLnTx/>
                          <a:uFillTx/>
                          <a:latin typeface="+mn-lt"/>
                          <a:ea typeface="+mn-ea"/>
                          <a:cs typeface="+mn-cs"/>
                        </a:rPr>
                        <a:t>・人員減</a:t>
                      </a:r>
                      <a:endParaRPr kumimoji="1" lang="en-US" altLang="ja-JP" sz="12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333333"/>
                          </a:solidFill>
                          <a:effectLst/>
                          <a:uLnTx/>
                          <a:uFillTx/>
                          <a:latin typeface="+mn-lt"/>
                          <a:ea typeface="+mn-ea"/>
                          <a:cs typeface="+mn-cs"/>
                        </a:rPr>
                        <a:t>・欠品レス化</a:t>
                      </a:r>
                      <a:endParaRPr kumimoji="1" lang="en-US" altLang="ja-JP" sz="1200" b="0" i="0" u="none" strike="noStrike" kern="1200" cap="none" spc="0" normalizeH="0" baseline="0" noProof="0" dirty="0">
                        <a:ln>
                          <a:noFill/>
                        </a:ln>
                        <a:solidFill>
                          <a:srgbClr val="333333"/>
                        </a:solidFill>
                        <a:effectLst/>
                        <a:uLnTx/>
                        <a:uFillTx/>
                        <a:latin typeface="+mn-lt"/>
                        <a:ea typeface="+mn-ea"/>
                        <a:cs typeface="+mn-cs"/>
                      </a:endParaRPr>
                    </a:p>
                  </a:txBody>
                  <a:tcPr/>
                </a:tc>
                <a:extLst>
                  <a:ext uri="{0D108BD9-81ED-4DB2-BD59-A6C34878D82A}">
                    <a16:rowId xmlns:a16="http://schemas.microsoft.com/office/drawing/2014/main" val="1427391813"/>
                  </a:ext>
                </a:extLst>
              </a:tr>
            </a:tbl>
          </a:graphicData>
        </a:graphic>
      </p:graphicFrame>
      <p:sp>
        <p:nvSpPr>
          <p:cNvPr id="11" name="二等辺三角形 10">
            <a:extLst>
              <a:ext uri="{FF2B5EF4-FFF2-40B4-BE49-F238E27FC236}">
                <a16:creationId xmlns:a16="http://schemas.microsoft.com/office/drawing/2014/main" id="{C786EE63-D7E4-4C1A-B8DA-D325A30D4F0C}"/>
              </a:ext>
            </a:extLst>
          </p:cNvPr>
          <p:cNvSpPr/>
          <p:nvPr/>
        </p:nvSpPr>
        <p:spPr>
          <a:xfrm rot="5400000">
            <a:off x="-790112" y="3295385"/>
            <a:ext cx="1482072" cy="2853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二等辺三角形 64">
            <a:extLst>
              <a:ext uri="{FF2B5EF4-FFF2-40B4-BE49-F238E27FC236}">
                <a16:creationId xmlns:a16="http://schemas.microsoft.com/office/drawing/2014/main" id="{7F277203-E885-405F-817C-6D209DD1FBA7}"/>
              </a:ext>
            </a:extLst>
          </p:cNvPr>
          <p:cNvSpPr/>
          <p:nvPr/>
        </p:nvSpPr>
        <p:spPr>
          <a:xfrm rot="5400000">
            <a:off x="11713952" y="3445991"/>
            <a:ext cx="1482072" cy="2853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6" name="図 65">
            <a:extLst>
              <a:ext uri="{FF2B5EF4-FFF2-40B4-BE49-F238E27FC236}">
                <a16:creationId xmlns:a16="http://schemas.microsoft.com/office/drawing/2014/main" id="{D440978B-8A0D-4538-A49C-AA8A246E98FA}"/>
              </a:ext>
            </a:extLst>
          </p:cNvPr>
          <p:cNvPicPr>
            <a:picLocks noChangeAspect="1"/>
          </p:cNvPicPr>
          <p:nvPr/>
        </p:nvPicPr>
        <p:blipFill>
          <a:blip r:embed="rId3"/>
          <a:stretch>
            <a:fillRect/>
          </a:stretch>
        </p:blipFill>
        <p:spPr>
          <a:xfrm>
            <a:off x="10058020" y="-1227132"/>
            <a:ext cx="866063" cy="468851"/>
          </a:xfrm>
          <a:prstGeom prst="rect">
            <a:avLst/>
          </a:prstGeom>
        </p:spPr>
      </p:pic>
      <p:sp>
        <p:nvSpPr>
          <p:cNvPr id="34" name="正方形/長方形 33">
            <a:extLst>
              <a:ext uri="{FF2B5EF4-FFF2-40B4-BE49-F238E27FC236}">
                <a16:creationId xmlns:a16="http://schemas.microsoft.com/office/drawing/2014/main" id="{A883DD03-C49A-4E03-9E26-580EBAABB131}"/>
              </a:ext>
            </a:extLst>
          </p:cNvPr>
          <p:cNvSpPr/>
          <p:nvPr/>
        </p:nvSpPr>
        <p:spPr>
          <a:xfrm>
            <a:off x="-2878070" y="-2205046"/>
            <a:ext cx="2518608" cy="2008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協議用</a:t>
            </a:r>
            <a:r>
              <a:rPr kumimoji="1" lang="en-US" altLang="ja-JP" dirty="0"/>
              <a:t>ver3</a:t>
            </a:r>
            <a:endParaRPr kumimoji="1" lang="ja-JP" altLang="en-US" dirty="0"/>
          </a:p>
        </p:txBody>
      </p:sp>
      <p:cxnSp>
        <p:nvCxnSpPr>
          <p:cNvPr id="85" name="コネクタ: カギ線 84">
            <a:extLst>
              <a:ext uri="{FF2B5EF4-FFF2-40B4-BE49-F238E27FC236}">
                <a16:creationId xmlns:a16="http://schemas.microsoft.com/office/drawing/2014/main" id="{C17008BA-4AFB-4C14-9B41-DE8919976DD4}"/>
              </a:ext>
            </a:extLst>
          </p:cNvPr>
          <p:cNvCxnSpPr>
            <a:cxnSpLocks/>
            <a:stCxn id="87" idx="3"/>
            <a:endCxn id="78" idx="2"/>
          </p:cNvCxnSpPr>
          <p:nvPr/>
        </p:nvCxnSpPr>
        <p:spPr>
          <a:xfrm flipV="1">
            <a:off x="5166573" y="2033962"/>
            <a:ext cx="321005" cy="37956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コネクタ: カギ線 100">
            <a:extLst>
              <a:ext uri="{FF2B5EF4-FFF2-40B4-BE49-F238E27FC236}">
                <a16:creationId xmlns:a16="http://schemas.microsoft.com/office/drawing/2014/main" id="{E4620C8E-049B-4D0D-A13E-E60843709818}"/>
              </a:ext>
            </a:extLst>
          </p:cNvPr>
          <p:cNvCxnSpPr>
            <a:cxnSpLocks/>
            <a:stCxn id="78" idx="3"/>
            <a:endCxn id="150" idx="1"/>
          </p:cNvCxnSpPr>
          <p:nvPr/>
        </p:nvCxnSpPr>
        <p:spPr>
          <a:xfrm flipH="1">
            <a:off x="5835499" y="1770823"/>
            <a:ext cx="41654" cy="3440812"/>
          </a:xfrm>
          <a:prstGeom prst="bentConnector5">
            <a:avLst>
              <a:gd name="adj1" fmla="val -548807"/>
              <a:gd name="adj2" fmla="val 49335"/>
              <a:gd name="adj3" fmla="val 648807"/>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テキスト ボックス 110">
            <a:extLst>
              <a:ext uri="{FF2B5EF4-FFF2-40B4-BE49-F238E27FC236}">
                <a16:creationId xmlns:a16="http://schemas.microsoft.com/office/drawing/2014/main" id="{B67FE56F-D219-4441-8B2A-FF9DF3F2036B}"/>
              </a:ext>
            </a:extLst>
          </p:cNvPr>
          <p:cNvSpPr txBox="1"/>
          <p:nvPr/>
        </p:nvSpPr>
        <p:spPr>
          <a:xfrm>
            <a:off x="7350718" y="4943484"/>
            <a:ext cx="1611881" cy="577081"/>
          </a:xfrm>
          <a:prstGeom prst="rect">
            <a:avLst/>
          </a:prstGeom>
          <a:noFill/>
        </p:spPr>
        <p:txBody>
          <a:bodyPr wrap="square" rtlCol="0">
            <a:spAutoFit/>
          </a:bodyPr>
          <a:lstStyle/>
          <a:p>
            <a:r>
              <a:rPr kumimoji="1" lang="ja-JP" altLang="en-US" sz="1050" dirty="0"/>
              <a:t>★データ連携含めて</a:t>
            </a:r>
            <a:r>
              <a:rPr kumimoji="1" lang="en-US" altLang="ja-JP" sz="1050" dirty="0"/>
              <a:t>AI</a:t>
            </a:r>
            <a:r>
              <a:rPr kumimoji="1" lang="ja-JP" altLang="en-US" sz="1050" dirty="0"/>
              <a:t>在庫ツール提供できる状態（</a:t>
            </a:r>
            <a:r>
              <a:rPr kumimoji="1" lang="en-US" altLang="ja-JP" sz="1050" dirty="0"/>
              <a:t>Lv3</a:t>
            </a:r>
            <a:r>
              <a:rPr lang="ja-JP" altLang="en-US" sz="1050" dirty="0"/>
              <a:t>）</a:t>
            </a:r>
            <a:endParaRPr kumimoji="1" lang="ja-JP" altLang="en-US" sz="1050" dirty="0"/>
          </a:p>
        </p:txBody>
      </p:sp>
      <p:sp>
        <p:nvSpPr>
          <p:cNvPr id="112" name="矢印: 五方向 111">
            <a:extLst>
              <a:ext uri="{FF2B5EF4-FFF2-40B4-BE49-F238E27FC236}">
                <a16:creationId xmlns:a16="http://schemas.microsoft.com/office/drawing/2014/main" id="{01476973-F678-4A16-B07D-674D74ED5BC5}"/>
              </a:ext>
            </a:extLst>
          </p:cNvPr>
          <p:cNvSpPr/>
          <p:nvPr/>
        </p:nvSpPr>
        <p:spPr>
          <a:xfrm>
            <a:off x="8932163" y="5552306"/>
            <a:ext cx="912611" cy="577080"/>
          </a:xfrm>
          <a:prstGeom prst="homePlate">
            <a:avLst>
              <a:gd name="adj" fmla="val 24832"/>
            </a:avLst>
          </a:prstGeom>
          <a:solidFill>
            <a:schemeClr val="accent5">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ツール</a:t>
            </a:r>
            <a:endParaRPr kumimoji="1" lang="en-US" altLang="ja-JP" sz="1200" dirty="0">
              <a:solidFill>
                <a:schemeClr val="tx1"/>
              </a:solidFill>
            </a:endParaRPr>
          </a:p>
          <a:p>
            <a:pPr algn="ctr"/>
            <a:r>
              <a:rPr kumimoji="1" lang="ja-JP" altLang="en-US" sz="1200" dirty="0">
                <a:solidFill>
                  <a:schemeClr val="tx1"/>
                </a:solidFill>
              </a:rPr>
              <a:t>拡張</a:t>
            </a:r>
          </a:p>
        </p:txBody>
      </p:sp>
      <p:cxnSp>
        <p:nvCxnSpPr>
          <p:cNvPr id="113" name="コネクタ: カギ線 112">
            <a:extLst>
              <a:ext uri="{FF2B5EF4-FFF2-40B4-BE49-F238E27FC236}">
                <a16:creationId xmlns:a16="http://schemas.microsoft.com/office/drawing/2014/main" id="{DF5009BB-CC46-4751-B37E-6888A58C5994}"/>
              </a:ext>
            </a:extLst>
          </p:cNvPr>
          <p:cNvCxnSpPr>
            <a:cxnSpLocks/>
            <a:stCxn id="112" idx="3"/>
            <a:endCxn id="1230" idx="2"/>
          </p:cNvCxnSpPr>
          <p:nvPr/>
        </p:nvCxnSpPr>
        <p:spPr>
          <a:xfrm flipV="1">
            <a:off x="9844774" y="2522693"/>
            <a:ext cx="213246" cy="33181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矢印: 五方向 117">
            <a:extLst>
              <a:ext uri="{FF2B5EF4-FFF2-40B4-BE49-F238E27FC236}">
                <a16:creationId xmlns:a16="http://schemas.microsoft.com/office/drawing/2014/main" id="{A3303631-2850-4B1D-BF22-93CF94DA0FEA}"/>
              </a:ext>
            </a:extLst>
          </p:cNvPr>
          <p:cNvSpPr/>
          <p:nvPr/>
        </p:nvSpPr>
        <p:spPr>
          <a:xfrm>
            <a:off x="10394894" y="4886712"/>
            <a:ext cx="816100" cy="615710"/>
          </a:xfrm>
          <a:prstGeom prst="homePlate">
            <a:avLst>
              <a:gd name="adj" fmla="val 24832"/>
            </a:avLst>
          </a:prstGeom>
          <a:solidFill>
            <a:schemeClr val="accent5">
              <a:lumMod val="20000"/>
              <a:lumOff val="8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システム連携実装</a:t>
            </a:r>
            <a:endParaRPr kumimoji="1" lang="ja-JP" altLang="en-US" sz="1200" dirty="0">
              <a:solidFill>
                <a:schemeClr val="tx1"/>
              </a:solidFill>
            </a:endParaRPr>
          </a:p>
        </p:txBody>
      </p:sp>
      <p:sp>
        <p:nvSpPr>
          <p:cNvPr id="119" name="矢印: 五方向 118">
            <a:extLst>
              <a:ext uri="{FF2B5EF4-FFF2-40B4-BE49-F238E27FC236}">
                <a16:creationId xmlns:a16="http://schemas.microsoft.com/office/drawing/2014/main" id="{67D95AC4-E68C-4B93-BC45-EE249A157BB8}"/>
              </a:ext>
            </a:extLst>
          </p:cNvPr>
          <p:cNvSpPr/>
          <p:nvPr/>
        </p:nvSpPr>
        <p:spPr>
          <a:xfrm>
            <a:off x="10390998" y="5561198"/>
            <a:ext cx="812434" cy="577080"/>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改修</a:t>
            </a:r>
            <a:endParaRPr kumimoji="1" lang="ja-JP" altLang="en-US" sz="1200" dirty="0">
              <a:solidFill>
                <a:schemeClr val="tx1"/>
              </a:solidFill>
            </a:endParaRPr>
          </a:p>
        </p:txBody>
      </p:sp>
      <p:cxnSp>
        <p:nvCxnSpPr>
          <p:cNvPr id="121" name="コネクタ: カギ線 120">
            <a:extLst>
              <a:ext uri="{FF2B5EF4-FFF2-40B4-BE49-F238E27FC236}">
                <a16:creationId xmlns:a16="http://schemas.microsoft.com/office/drawing/2014/main" id="{D3E9522B-AB67-411F-BE8E-A72CDA90C163}"/>
              </a:ext>
            </a:extLst>
          </p:cNvPr>
          <p:cNvCxnSpPr>
            <a:cxnSpLocks/>
            <a:stCxn id="1230" idx="3"/>
            <a:endCxn id="118" idx="1"/>
          </p:cNvCxnSpPr>
          <p:nvPr/>
        </p:nvCxnSpPr>
        <p:spPr>
          <a:xfrm flipH="1">
            <a:off x="10394894" y="2011427"/>
            <a:ext cx="25195" cy="3183140"/>
          </a:xfrm>
          <a:prstGeom prst="bentConnector5">
            <a:avLst>
              <a:gd name="adj1" fmla="val -907323"/>
              <a:gd name="adj2" fmla="val 53195"/>
              <a:gd name="adj3" fmla="val 10073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84806353-5004-4047-8EAF-DB6E1766FFF3}"/>
              </a:ext>
            </a:extLst>
          </p:cNvPr>
          <p:cNvCxnSpPr>
            <a:cxnSpLocks/>
            <a:stCxn id="1243" idx="0"/>
          </p:cNvCxnSpPr>
          <p:nvPr/>
        </p:nvCxnSpPr>
        <p:spPr>
          <a:xfrm flipV="1">
            <a:off x="6946181" y="2727748"/>
            <a:ext cx="356608" cy="2169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直線矢印コネクタ 138">
            <a:extLst>
              <a:ext uri="{FF2B5EF4-FFF2-40B4-BE49-F238E27FC236}">
                <a16:creationId xmlns:a16="http://schemas.microsoft.com/office/drawing/2014/main" id="{56D72142-540A-4753-9188-58E03D01F35F}"/>
              </a:ext>
            </a:extLst>
          </p:cNvPr>
          <p:cNvCxnSpPr>
            <a:cxnSpLocks/>
            <a:stCxn id="118" idx="3"/>
            <a:endCxn id="14" idx="2"/>
          </p:cNvCxnSpPr>
          <p:nvPr/>
        </p:nvCxnSpPr>
        <p:spPr>
          <a:xfrm flipV="1">
            <a:off x="11210994" y="2918171"/>
            <a:ext cx="374617" cy="2276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テキスト ボックス 143">
            <a:extLst>
              <a:ext uri="{FF2B5EF4-FFF2-40B4-BE49-F238E27FC236}">
                <a16:creationId xmlns:a16="http://schemas.microsoft.com/office/drawing/2014/main" id="{A0E20B2D-5A33-4C40-A6B2-062476EE873F}"/>
              </a:ext>
            </a:extLst>
          </p:cNvPr>
          <p:cNvSpPr txBox="1"/>
          <p:nvPr/>
        </p:nvSpPr>
        <p:spPr>
          <a:xfrm>
            <a:off x="3907830" y="5533725"/>
            <a:ext cx="431994" cy="253916"/>
          </a:xfrm>
          <a:prstGeom prst="rect">
            <a:avLst/>
          </a:prstGeom>
          <a:noFill/>
        </p:spPr>
        <p:txBody>
          <a:bodyPr wrap="square" rtlCol="0">
            <a:spAutoFit/>
          </a:bodyPr>
          <a:lstStyle/>
          <a:p>
            <a:r>
              <a:rPr lang="en-US" altLang="ja-JP" sz="1050" dirty="0"/>
              <a:t>4</a:t>
            </a:r>
            <a:r>
              <a:rPr lang="ja-JP" altLang="en-US" sz="1050" dirty="0"/>
              <a:t>週</a:t>
            </a:r>
            <a:endParaRPr kumimoji="1" lang="ja-JP" altLang="en-US" sz="1050" dirty="0"/>
          </a:p>
        </p:txBody>
      </p:sp>
      <p:sp>
        <p:nvSpPr>
          <p:cNvPr id="145" name="テキスト ボックス 144">
            <a:extLst>
              <a:ext uri="{FF2B5EF4-FFF2-40B4-BE49-F238E27FC236}">
                <a16:creationId xmlns:a16="http://schemas.microsoft.com/office/drawing/2014/main" id="{BD0C75AF-364D-4446-A8F8-B5A384C59C6A}"/>
              </a:ext>
            </a:extLst>
          </p:cNvPr>
          <p:cNvSpPr txBox="1"/>
          <p:nvPr/>
        </p:nvSpPr>
        <p:spPr>
          <a:xfrm>
            <a:off x="4529744" y="6167585"/>
            <a:ext cx="537556" cy="253916"/>
          </a:xfrm>
          <a:prstGeom prst="rect">
            <a:avLst/>
          </a:prstGeom>
          <a:noFill/>
        </p:spPr>
        <p:txBody>
          <a:bodyPr wrap="square" rtlCol="0">
            <a:spAutoFit/>
          </a:bodyPr>
          <a:lstStyle/>
          <a:p>
            <a:r>
              <a:rPr lang="en-US" altLang="ja-JP" sz="1050" dirty="0"/>
              <a:t>12</a:t>
            </a:r>
            <a:r>
              <a:rPr lang="ja-JP" altLang="en-US" sz="1050" dirty="0"/>
              <a:t>週</a:t>
            </a:r>
            <a:endParaRPr kumimoji="1" lang="ja-JP" altLang="en-US" sz="1050" dirty="0"/>
          </a:p>
        </p:txBody>
      </p:sp>
      <p:sp>
        <p:nvSpPr>
          <p:cNvPr id="148" name="テキスト ボックス 147">
            <a:extLst>
              <a:ext uri="{FF2B5EF4-FFF2-40B4-BE49-F238E27FC236}">
                <a16:creationId xmlns:a16="http://schemas.microsoft.com/office/drawing/2014/main" id="{E75D3471-713D-4717-BA90-CCC61E18E9BF}"/>
              </a:ext>
            </a:extLst>
          </p:cNvPr>
          <p:cNvSpPr txBox="1"/>
          <p:nvPr/>
        </p:nvSpPr>
        <p:spPr>
          <a:xfrm>
            <a:off x="5591877" y="3485845"/>
            <a:ext cx="1320738" cy="738664"/>
          </a:xfrm>
          <a:prstGeom prst="rect">
            <a:avLst/>
          </a:prstGeom>
          <a:noFill/>
        </p:spPr>
        <p:txBody>
          <a:bodyPr wrap="square" rtlCol="0">
            <a:spAutoFit/>
          </a:bodyPr>
          <a:lstStyle/>
          <a:p>
            <a:r>
              <a:rPr kumimoji="1" lang="ja-JP" altLang="en-US" sz="1050" dirty="0">
                <a:solidFill>
                  <a:srgbClr val="FF0000"/>
                </a:solidFill>
              </a:rPr>
              <a:t>★</a:t>
            </a:r>
            <a:r>
              <a:rPr kumimoji="1" lang="en-US" altLang="ja-JP" sz="1050" dirty="0">
                <a:solidFill>
                  <a:srgbClr val="FF0000"/>
                </a:solidFill>
              </a:rPr>
              <a:t>AI</a:t>
            </a:r>
            <a:r>
              <a:rPr lang="ja-JP" altLang="en-US" sz="1050" dirty="0">
                <a:solidFill>
                  <a:srgbClr val="FF0000"/>
                </a:solidFill>
              </a:rPr>
              <a:t>在庫ツール</a:t>
            </a:r>
            <a:endParaRPr lang="en-US" altLang="ja-JP" sz="1050" dirty="0">
              <a:solidFill>
                <a:srgbClr val="FF0000"/>
              </a:solidFill>
            </a:endParaRPr>
          </a:p>
          <a:p>
            <a:r>
              <a:rPr lang="ja-JP" altLang="en-US" sz="1050" dirty="0">
                <a:solidFill>
                  <a:srgbClr val="FF0000"/>
                </a:solidFill>
              </a:rPr>
              <a:t>本運用</a:t>
            </a:r>
            <a:r>
              <a:rPr kumimoji="1" lang="ja-JP" altLang="en-US" sz="1050" dirty="0">
                <a:solidFill>
                  <a:srgbClr val="FF0000"/>
                </a:solidFill>
              </a:rPr>
              <a:t>可否判断</a:t>
            </a:r>
            <a:br>
              <a:rPr kumimoji="1" lang="en-US" altLang="ja-JP" sz="1050" dirty="0">
                <a:solidFill>
                  <a:srgbClr val="FF0000"/>
                </a:solidFill>
              </a:rPr>
            </a:br>
            <a:r>
              <a:rPr kumimoji="1" lang="ja-JP" altLang="en-US" sz="1050" dirty="0">
                <a:solidFill>
                  <a:srgbClr val="FF0000"/>
                </a:solidFill>
              </a:rPr>
              <a:t>できている状態</a:t>
            </a:r>
            <a:endParaRPr kumimoji="1" lang="en-US" altLang="ja-JP" sz="1050" dirty="0">
              <a:solidFill>
                <a:srgbClr val="FF0000"/>
              </a:solidFill>
            </a:endParaRPr>
          </a:p>
          <a:p>
            <a:r>
              <a:rPr lang="ja-JP" altLang="en-US" sz="1050" dirty="0">
                <a:solidFill>
                  <a:srgbClr val="FF0000"/>
                </a:solidFill>
              </a:rPr>
              <a:t>（</a:t>
            </a:r>
            <a:r>
              <a:rPr lang="en-US" altLang="ja-JP" sz="1050" dirty="0">
                <a:solidFill>
                  <a:srgbClr val="FF0000"/>
                </a:solidFill>
              </a:rPr>
              <a:t>Lv3</a:t>
            </a:r>
            <a:r>
              <a:rPr lang="ja-JP" altLang="en-US" sz="1050" dirty="0">
                <a:solidFill>
                  <a:srgbClr val="FF0000"/>
                </a:solidFill>
              </a:rPr>
              <a:t>）　</a:t>
            </a:r>
            <a:endParaRPr kumimoji="1" lang="ja-JP" altLang="en-US" sz="1050" dirty="0">
              <a:solidFill>
                <a:srgbClr val="FF0000"/>
              </a:solidFill>
            </a:endParaRPr>
          </a:p>
        </p:txBody>
      </p:sp>
      <p:sp>
        <p:nvSpPr>
          <p:cNvPr id="150" name="矢印: 五方向 149">
            <a:extLst>
              <a:ext uri="{FF2B5EF4-FFF2-40B4-BE49-F238E27FC236}">
                <a16:creationId xmlns:a16="http://schemas.microsoft.com/office/drawing/2014/main" id="{602D59B7-1A97-4455-BA0A-68574027714D}"/>
              </a:ext>
            </a:extLst>
          </p:cNvPr>
          <p:cNvSpPr/>
          <p:nvPr/>
        </p:nvSpPr>
        <p:spPr>
          <a:xfrm>
            <a:off x="5835499" y="4902705"/>
            <a:ext cx="789909" cy="617860"/>
          </a:xfrm>
          <a:prstGeom prst="homePlate">
            <a:avLst>
              <a:gd name="adj" fmla="val 24832"/>
            </a:avLst>
          </a:prstGeom>
          <a:solidFill>
            <a:schemeClr val="accent5">
              <a:lumMod val="20000"/>
              <a:lumOff val="8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データ収集の検討</a:t>
            </a:r>
          </a:p>
        </p:txBody>
      </p:sp>
      <p:sp>
        <p:nvSpPr>
          <p:cNvPr id="155" name="テキスト ボックス 154">
            <a:extLst>
              <a:ext uri="{FF2B5EF4-FFF2-40B4-BE49-F238E27FC236}">
                <a16:creationId xmlns:a16="http://schemas.microsoft.com/office/drawing/2014/main" id="{887BAC45-53E3-4481-887B-3352C84A7483}"/>
              </a:ext>
            </a:extLst>
          </p:cNvPr>
          <p:cNvSpPr txBox="1"/>
          <p:nvPr/>
        </p:nvSpPr>
        <p:spPr>
          <a:xfrm>
            <a:off x="5969199" y="6078680"/>
            <a:ext cx="537556" cy="253916"/>
          </a:xfrm>
          <a:prstGeom prst="rect">
            <a:avLst/>
          </a:prstGeom>
          <a:noFill/>
        </p:spPr>
        <p:txBody>
          <a:bodyPr wrap="square" rtlCol="0">
            <a:spAutoFit/>
          </a:bodyPr>
          <a:lstStyle/>
          <a:p>
            <a:r>
              <a:rPr lang="en-US" altLang="ja-JP" sz="1050" dirty="0"/>
              <a:t>4</a:t>
            </a:r>
            <a:r>
              <a:rPr lang="ja-JP" altLang="en-US" sz="1050" dirty="0"/>
              <a:t>週</a:t>
            </a:r>
            <a:endParaRPr kumimoji="1" lang="ja-JP" altLang="en-US" sz="1050" dirty="0"/>
          </a:p>
        </p:txBody>
      </p:sp>
      <p:sp>
        <p:nvSpPr>
          <p:cNvPr id="171" name="テキスト ボックス 170">
            <a:extLst>
              <a:ext uri="{FF2B5EF4-FFF2-40B4-BE49-F238E27FC236}">
                <a16:creationId xmlns:a16="http://schemas.microsoft.com/office/drawing/2014/main" id="{EC196335-502A-4F49-9D44-3A69034457F1}"/>
              </a:ext>
            </a:extLst>
          </p:cNvPr>
          <p:cNvSpPr txBox="1"/>
          <p:nvPr/>
        </p:nvSpPr>
        <p:spPr>
          <a:xfrm>
            <a:off x="6739289" y="5529398"/>
            <a:ext cx="537556" cy="253916"/>
          </a:xfrm>
          <a:prstGeom prst="rect">
            <a:avLst/>
          </a:prstGeom>
          <a:noFill/>
        </p:spPr>
        <p:txBody>
          <a:bodyPr wrap="square" rtlCol="0">
            <a:spAutoFit/>
          </a:bodyPr>
          <a:lstStyle/>
          <a:p>
            <a:r>
              <a:rPr lang="en-US" altLang="ja-JP" sz="1050" dirty="0"/>
              <a:t>12</a:t>
            </a:r>
            <a:r>
              <a:rPr lang="ja-JP" altLang="en-US" sz="1050" dirty="0"/>
              <a:t>週</a:t>
            </a:r>
            <a:endParaRPr kumimoji="1" lang="ja-JP" altLang="en-US" sz="1050" dirty="0"/>
          </a:p>
        </p:txBody>
      </p:sp>
      <p:sp>
        <p:nvSpPr>
          <p:cNvPr id="4" name="正方形/長方形 3">
            <a:extLst>
              <a:ext uri="{FF2B5EF4-FFF2-40B4-BE49-F238E27FC236}">
                <a16:creationId xmlns:a16="http://schemas.microsoft.com/office/drawing/2014/main" id="{9EA0E09A-F966-4FF7-822F-D8A948A55D3B}"/>
              </a:ext>
            </a:extLst>
          </p:cNvPr>
          <p:cNvSpPr/>
          <p:nvPr/>
        </p:nvSpPr>
        <p:spPr>
          <a:xfrm>
            <a:off x="94378" y="6966407"/>
            <a:ext cx="5591878" cy="12205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合意したい内容</a:t>
            </a:r>
            <a:endParaRPr kumimoji="1" lang="en-US" altLang="ja-JP" dirty="0">
              <a:solidFill>
                <a:schemeClr val="tx1"/>
              </a:solidFill>
            </a:endParaRPr>
          </a:p>
          <a:p>
            <a:r>
              <a:rPr lang="ja-JP" altLang="en-US" dirty="0">
                <a:solidFill>
                  <a:schemeClr val="tx1"/>
                </a:solidFill>
              </a:rPr>
              <a:t>❶</a:t>
            </a:r>
            <a:r>
              <a:rPr kumimoji="1" lang="ja-JP" altLang="en-US" dirty="0">
                <a:solidFill>
                  <a:schemeClr val="tx1"/>
                </a:solidFill>
              </a:rPr>
              <a:t>取り組む課題と実施事項について</a:t>
            </a:r>
            <a:endParaRPr kumimoji="1" lang="en-US" altLang="ja-JP" dirty="0">
              <a:solidFill>
                <a:schemeClr val="tx1"/>
              </a:solidFill>
            </a:endParaRPr>
          </a:p>
          <a:p>
            <a:r>
              <a:rPr lang="ja-JP" altLang="en-US" dirty="0">
                <a:solidFill>
                  <a:schemeClr val="tx1"/>
                </a:solidFill>
              </a:rPr>
              <a:t>❷</a:t>
            </a:r>
            <a:r>
              <a:rPr lang="en-US" altLang="ja-JP" dirty="0">
                <a:solidFill>
                  <a:schemeClr val="tx1"/>
                </a:solidFill>
              </a:rPr>
              <a:t>2025</a:t>
            </a:r>
            <a:r>
              <a:rPr lang="ja-JP" altLang="en-US" dirty="0">
                <a:solidFill>
                  <a:schemeClr val="tx1"/>
                </a:solidFill>
              </a:rPr>
              <a:t>年度までの大枠のスケジュールについて</a:t>
            </a:r>
            <a:endParaRPr lang="en-US" altLang="ja-JP" dirty="0">
              <a:solidFill>
                <a:schemeClr val="tx1"/>
              </a:solidFill>
            </a:endParaRPr>
          </a:p>
          <a:p>
            <a:r>
              <a:rPr lang="ja-JP" altLang="en-US" dirty="0">
                <a:solidFill>
                  <a:schemeClr val="tx1"/>
                </a:solidFill>
              </a:rPr>
              <a:t>❸</a:t>
            </a:r>
            <a:r>
              <a:rPr kumimoji="1" lang="ja-JP" altLang="en-US" dirty="0">
                <a:solidFill>
                  <a:schemeClr val="tx1"/>
                </a:solidFill>
              </a:rPr>
              <a:t>直近</a:t>
            </a:r>
            <a:r>
              <a:rPr kumimoji="1" lang="en-US" altLang="ja-JP" dirty="0">
                <a:solidFill>
                  <a:schemeClr val="tx1"/>
                </a:solidFill>
              </a:rPr>
              <a:t>3</a:t>
            </a:r>
            <a:r>
              <a:rPr kumimoji="1" lang="ja-JP" altLang="en-US" dirty="0">
                <a:solidFill>
                  <a:schemeClr val="tx1"/>
                </a:solidFill>
              </a:rPr>
              <a:t>月までの進め方について（次ページ）</a:t>
            </a:r>
            <a:endParaRPr kumimoji="1" lang="en-US" altLang="ja-JP" dirty="0">
              <a:solidFill>
                <a:schemeClr val="tx1"/>
              </a:solidFill>
            </a:endParaRPr>
          </a:p>
        </p:txBody>
      </p:sp>
      <p:sp>
        <p:nvSpPr>
          <p:cNvPr id="57" name="テキスト ボックス 56">
            <a:extLst>
              <a:ext uri="{FF2B5EF4-FFF2-40B4-BE49-F238E27FC236}">
                <a16:creationId xmlns:a16="http://schemas.microsoft.com/office/drawing/2014/main" id="{77CCE25E-0D00-404B-B148-A36A7D1EB5FA}"/>
              </a:ext>
            </a:extLst>
          </p:cNvPr>
          <p:cNvSpPr txBox="1"/>
          <p:nvPr/>
        </p:nvSpPr>
        <p:spPr>
          <a:xfrm>
            <a:off x="11205134" y="4950915"/>
            <a:ext cx="1574726" cy="577081"/>
          </a:xfrm>
          <a:prstGeom prst="rect">
            <a:avLst/>
          </a:prstGeom>
          <a:noFill/>
        </p:spPr>
        <p:txBody>
          <a:bodyPr wrap="square" rtlCol="0">
            <a:spAutoFit/>
          </a:bodyPr>
          <a:lstStyle/>
          <a:p>
            <a:r>
              <a:rPr kumimoji="1" lang="ja-JP" altLang="en-US" sz="1050" dirty="0"/>
              <a:t>★データ連携含めて</a:t>
            </a:r>
            <a:r>
              <a:rPr kumimoji="1" lang="en-US" altLang="ja-JP" sz="1050" dirty="0"/>
              <a:t>AI</a:t>
            </a:r>
            <a:r>
              <a:rPr kumimoji="1" lang="ja-JP" altLang="en-US" sz="1050" dirty="0"/>
              <a:t>在庫ツール</a:t>
            </a:r>
            <a:r>
              <a:rPr lang="en-US" altLang="ja-JP" sz="1050" dirty="0"/>
              <a:t>β</a:t>
            </a:r>
            <a:r>
              <a:rPr lang="ja-JP" altLang="en-US" sz="1050" dirty="0"/>
              <a:t>版</a:t>
            </a:r>
            <a:r>
              <a:rPr kumimoji="1" lang="ja-JP" altLang="en-US" sz="1050" dirty="0"/>
              <a:t>提供できる状態（</a:t>
            </a:r>
            <a:r>
              <a:rPr kumimoji="1" lang="en-US" altLang="ja-JP" sz="1050" dirty="0"/>
              <a:t>Lv3</a:t>
            </a:r>
            <a:r>
              <a:rPr kumimoji="1" lang="ja-JP" altLang="en-US" sz="1050" dirty="0"/>
              <a:t>）</a:t>
            </a:r>
          </a:p>
        </p:txBody>
      </p:sp>
      <p:sp>
        <p:nvSpPr>
          <p:cNvPr id="59" name="矢印: 五方向 1245">
            <a:extLst>
              <a:ext uri="{FF2B5EF4-FFF2-40B4-BE49-F238E27FC236}">
                <a16:creationId xmlns:a16="http://schemas.microsoft.com/office/drawing/2014/main" id="{7CA99D42-6F9E-431B-9981-10C5670C9CE2}"/>
              </a:ext>
            </a:extLst>
          </p:cNvPr>
          <p:cNvSpPr/>
          <p:nvPr/>
        </p:nvSpPr>
        <p:spPr>
          <a:xfrm>
            <a:off x="10544717" y="4190478"/>
            <a:ext cx="1556839" cy="605601"/>
          </a:xfrm>
          <a:prstGeom prst="homePlate">
            <a:avLst>
              <a:gd name="adj" fmla="val 18960"/>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データ収集準備</a:t>
            </a:r>
            <a:endParaRPr kumimoji="1" lang="en-US" altLang="ja-JP" sz="1200" dirty="0">
              <a:solidFill>
                <a:schemeClr val="tx1"/>
              </a:solidFill>
            </a:endParaRPr>
          </a:p>
          <a:p>
            <a:r>
              <a:rPr lang="ja-JP" altLang="en-US" sz="1200" dirty="0">
                <a:solidFill>
                  <a:schemeClr val="tx1"/>
                </a:solidFill>
              </a:rPr>
              <a:t>（必要に応じて）</a:t>
            </a:r>
            <a:endParaRPr kumimoji="1" lang="en-US" altLang="ja-JP" sz="1200" dirty="0">
              <a:solidFill>
                <a:schemeClr val="tx1"/>
              </a:solidFill>
            </a:endParaRPr>
          </a:p>
        </p:txBody>
      </p:sp>
      <p:pic>
        <p:nvPicPr>
          <p:cNvPr id="67" name="図 66">
            <a:extLst>
              <a:ext uri="{FF2B5EF4-FFF2-40B4-BE49-F238E27FC236}">
                <a16:creationId xmlns:a16="http://schemas.microsoft.com/office/drawing/2014/main" id="{92FE228B-023F-4E4A-9A38-1C938BD6F2E4}"/>
              </a:ext>
            </a:extLst>
          </p:cNvPr>
          <p:cNvPicPr>
            <a:picLocks noChangeAspect="1"/>
          </p:cNvPicPr>
          <p:nvPr/>
        </p:nvPicPr>
        <p:blipFill>
          <a:blip r:embed="rId4"/>
          <a:stretch>
            <a:fillRect/>
          </a:stretch>
        </p:blipFill>
        <p:spPr>
          <a:xfrm>
            <a:off x="10058020" y="-676778"/>
            <a:ext cx="861326" cy="483768"/>
          </a:xfrm>
          <a:prstGeom prst="rect">
            <a:avLst/>
          </a:prstGeom>
        </p:spPr>
      </p:pic>
      <p:sp>
        <p:nvSpPr>
          <p:cNvPr id="81" name="矢印: 五方向 80">
            <a:extLst>
              <a:ext uri="{FF2B5EF4-FFF2-40B4-BE49-F238E27FC236}">
                <a16:creationId xmlns:a16="http://schemas.microsoft.com/office/drawing/2014/main" id="{634F02D8-D308-4D43-B76D-72EF2500DE57}"/>
              </a:ext>
            </a:extLst>
          </p:cNvPr>
          <p:cNvSpPr/>
          <p:nvPr/>
        </p:nvSpPr>
        <p:spPr>
          <a:xfrm>
            <a:off x="2589269" y="5228788"/>
            <a:ext cx="1239882" cy="702881"/>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データ分析＆コード改修</a:t>
            </a:r>
          </a:p>
        </p:txBody>
      </p:sp>
      <p:sp>
        <p:nvSpPr>
          <p:cNvPr id="86" name="テキスト ボックス 85">
            <a:extLst>
              <a:ext uri="{FF2B5EF4-FFF2-40B4-BE49-F238E27FC236}">
                <a16:creationId xmlns:a16="http://schemas.microsoft.com/office/drawing/2014/main" id="{B45DFC62-AE27-42AD-84F8-CF99F9A48546}"/>
              </a:ext>
            </a:extLst>
          </p:cNvPr>
          <p:cNvSpPr txBox="1"/>
          <p:nvPr/>
        </p:nvSpPr>
        <p:spPr>
          <a:xfrm>
            <a:off x="3231979" y="3432591"/>
            <a:ext cx="1497327" cy="738664"/>
          </a:xfrm>
          <a:prstGeom prst="rect">
            <a:avLst/>
          </a:prstGeom>
          <a:noFill/>
        </p:spPr>
        <p:txBody>
          <a:bodyPr wrap="square" rtlCol="0">
            <a:spAutoFit/>
          </a:bodyPr>
          <a:lstStyle/>
          <a:p>
            <a:r>
              <a:rPr kumimoji="1" lang="ja-JP" altLang="en-US" sz="1050" dirty="0"/>
              <a:t>★新しい</a:t>
            </a:r>
            <a:r>
              <a:rPr lang="ja-JP" altLang="en-US" sz="1050" dirty="0"/>
              <a:t>基準ができている </a:t>
            </a:r>
            <a:r>
              <a:rPr lang="en-US" altLang="ja-JP" sz="1050" dirty="0"/>
              <a:t>or </a:t>
            </a:r>
            <a:r>
              <a:rPr lang="ja-JP" altLang="en-US" sz="1050" dirty="0"/>
              <a:t>従来基準で問題無いか判断できている状態（</a:t>
            </a:r>
            <a:r>
              <a:rPr lang="en-US" altLang="ja-JP" sz="1050" dirty="0"/>
              <a:t>Lv1</a:t>
            </a:r>
            <a:r>
              <a:rPr lang="ja-JP" altLang="en-US" sz="1050" dirty="0"/>
              <a:t>）</a:t>
            </a:r>
            <a:endParaRPr kumimoji="1" lang="ja-JP" altLang="en-US" sz="1050" dirty="0"/>
          </a:p>
        </p:txBody>
      </p:sp>
      <p:sp>
        <p:nvSpPr>
          <p:cNvPr id="88" name="テキスト ボックス 87">
            <a:extLst>
              <a:ext uri="{FF2B5EF4-FFF2-40B4-BE49-F238E27FC236}">
                <a16:creationId xmlns:a16="http://schemas.microsoft.com/office/drawing/2014/main" id="{D1DD7089-5487-4F55-B02D-6EB773243EAF}"/>
              </a:ext>
            </a:extLst>
          </p:cNvPr>
          <p:cNvSpPr txBox="1"/>
          <p:nvPr/>
        </p:nvSpPr>
        <p:spPr>
          <a:xfrm>
            <a:off x="8483106" y="1539105"/>
            <a:ext cx="1286059" cy="830997"/>
          </a:xfrm>
          <a:prstGeom prst="wedgeRectCallout">
            <a:avLst>
              <a:gd name="adj1" fmla="val -66612"/>
              <a:gd name="adj2" fmla="val 28409"/>
            </a:avLst>
          </a:prstGeom>
          <a:solidFill>
            <a:schemeClr val="bg1"/>
          </a:solidFill>
          <a:ln>
            <a:solidFill>
              <a:schemeClr val="tx1"/>
            </a:solidFill>
          </a:ln>
        </p:spPr>
        <p:txBody>
          <a:bodyPr wrap="square" rtlCol="0">
            <a:spAutoFit/>
          </a:bodyPr>
          <a:lstStyle/>
          <a:p>
            <a:r>
              <a:rPr kumimoji="1" lang="ja-JP" altLang="en-US" sz="1200" dirty="0"/>
              <a:t>活用先マトリックスを作成し、優先度が高いものから展開</a:t>
            </a:r>
          </a:p>
        </p:txBody>
      </p:sp>
      <p:sp>
        <p:nvSpPr>
          <p:cNvPr id="90" name="テキスト ボックス 89">
            <a:extLst>
              <a:ext uri="{FF2B5EF4-FFF2-40B4-BE49-F238E27FC236}">
                <a16:creationId xmlns:a16="http://schemas.microsoft.com/office/drawing/2014/main" id="{C1541D39-7583-4C70-BEA7-066AAAF99141}"/>
              </a:ext>
            </a:extLst>
          </p:cNvPr>
          <p:cNvSpPr txBox="1"/>
          <p:nvPr/>
        </p:nvSpPr>
        <p:spPr>
          <a:xfrm>
            <a:off x="7408654" y="5604769"/>
            <a:ext cx="1286059" cy="276999"/>
          </a:xfrm>
          <a:prstGeom prst="wedgeRectCallout">
            <a:avLst>
              <a:gd name="adj1" fmla="val -32728"/>
              <a:gd name="adj2" fmla="val -79736"/>
            </a:avLst>
          </a:prstGeom>
          <a:solidFill>
            <a:schemeClr val="bg1"/>
          </a:solidFill>
          <a:ln>
            <a:solidFill>
              <a:schemeClr val="tx1"/>
            </a:solidFill>
          </a:ln>
        </p:spPr>
        <p:txBody>
          <a:bodyPr wrap="square" rtlCol="0">
            <a:spAutoFit/>
          </a:bodyPr>
          <a:lstStyle/>
          <a:p>
            <a:r>
              <a:rPr kumimoji="1" lang="ja-JP" altLang="en-US" sz="1200" dirty="0"/>
              <a:t>詳細は追々検討</a:t>
            </a:r>
          </a:p>
        </p:txBody>
      </p:sp>
      <p:sp>
        <p:nvSpPr>
          <p:cNvPr id="91" name="テキスト ボックス 90">
            <a:extLst>
              <a:ext uri="{FF2B5EF4-FFF2-40B4-BE49-F238E27FC236}">
                <a16:creationId xmlns:a16="http://schemas.microsoft.com/office/drawing/2014/main" id="{917A5002-3B0E-495C-B679-261F6B13180E}"/>
              </a:ext>
            </a:extLst>
          </p:cNvPr>
          <p:cNvSpPr txBox="1"/>
          <p:nvPr/>
        </p:nvSpPr>
        <p:spPr>
          <a:xfrm>
            <a:off x="6156503" y="6317976"/>
            <a:ext cx="3602198" cy="1569660"/>
          </a:xfrm>
          <a:prstGeom prst="wedgeRectCallout">
            <a:avLst>
              <a:gd name="adj1" fmla="val -5720"/>
              <a:gd name="adj2" fmla="val -77225"/>
            </a:avLst>
          </a:prstGeom>
          <a:solidFill>
            <a:schemeClr val="bg1"/>
          </a:solidFill>
          <a:ln>
            <a:solidFill>
              <a:schemeClr val="tx1"/>
            </a:solidFill>
          </a:ln>
        </p:spPr>
        <p:txBody>
          <a:bodyPr wrap="square" rtlCol="0">
            <a:spAutoFit/>
          </a:bodyPr>
          <a:lstStyle/>
          <a:p>
            <a:r>
              <a:rPr lang="ja-JP" altLang="en-US" sz="1200" dirty="0"/>
              <a:t>■誰が使うのか？</a:t>
            </a:r>
            <a:endParaRPr kumimoji="1" lang="en-US" altLang="ja-JP" sz="1200" dirty="0"/>
          </a:p>
          <a:p>
            <a:r>
              <a:rPr kumimoji="1" lang="ja-JP" altLang="en-US" sz="1200" dirty="0"/>
              <a:t>・</a:t>
            </a:r>
            <a:r>
              <a:rPr kumimoji="1" lang="en-US" altLang="ja-JP" sz="1200" dirty="0"/>
              <a:t>1</a:t>
            </a:r>
            <a:r>
              <a:rPr kumimoji="1" lang="ja-JP" altLang="en-US" sz="1200" dirty="0"/>
              <a:t>人なら</a:t>
            </a:r>
            <a:r>
              <a:rPr kumimoji="1" lang="en-US" altLang="ja-JP" sz="1200" dirty="0"/>
              <a:t>DB</a:t>
            </a:r>
            <a:r>
              <a:rPr kumimoji="1" lang="ja-JP" altLang="en-US" sz="1200" dirty="0"/>
              <a:t>いらない</a:t>
            </a:r>
            <a:endParaRPr kumimoji="1" lang="en-US" altLang="ja-JP" sz="1200" dirty="0"/>
          </a:p>
          <a:p>
            <a:r>
              <a:rPr lang="ja-JP" altLang="en-US" sz="1200" dirty="0"/>
              <a:t>・不特定多数だと</a:t>
            </a:r>
            <a:r>
              <a:rPr lang="en-US" altLang="ja-JP" sz="1200" dirty="0"/>
              <a:t>DB</a:t>
            </a:r>
            <a:r>
              <a:rPr lang="ja-JP" altLang="en-US" sz="1200" dirty="0"/>
              <a:t>がいる</a:t>
            </a:r>
            <a:endParaRPr lang="en-US" altLang="ja-JP" sz="1200" dirty="0"/>
          </a:p>
          <a:p>
            <a:r>
              <a:rPr lang="ja-JP" altLang="en-US" sz="1200" dirty="0"/>
              <a:t>→</a:t>
            </a:r>
            <a:r>
              <a:rPr kumimoji="1" lang="en-US" altLang="ja-JP" sz="1200" dirty="0"/>
              <a:t>AWS</a:t>
            </a:r>
            <a:r>
              <a:rPr kumimoji="1" lang="ja-JP" altLang="en-US" sz="1200" dirty="0"/>
              <a:t>なら自動収集する仕組みがある</a:t>
            </a:r>
            <a:endParaRPr kumimoji="1" lang="en-US" altLang="ja-JP" sz="1200" dirty="0"/>
          </a:p>
          <a:p>
            <a:r>
              <a:rPr lang="ja-JP" altLang="en-US" sz="1200" dirty="0"/>
              <a:t>■いつまでに見たいのか？</a:t>
            </a:r>
            <a:endParaRPr lang="en-US" altLang="ja-JP" sz="1200" dirty="0"/>
          </a:p>
          <a:p>
            <a:r>
              <a:rPr kumimoji="1" lang="ja-JP" altLang="en-US" sz="1200" dirty="0"/>
              <a:t>・リアルタイム性は必要か？自動的に収集が必要</a:t>
            </a:r>
            <a:endParaRPr kumimoji="1" lang="en-US" altLang="ja-JP" sz="1200" dirty="0"/>
          </a:p>
          <a:p>
            <a:r>
              <a:rPr lang="ja-JP" altLang="en-US" sz="1200" dirty="0"/>
              <a:t>■アクセルする場所</a:t>
            </a:r>
            <a:endParaRPr lang="en-US" altLang="ja-JP" sz="1200" dirty="0"/>
          </a:p>
          <a:p>
            <a:r>
              <a:rPr kumimoji="1" lang="ja-JP" altLang="en-US" sz="1200" dirty="0"/>
              <a:t>・工場だけ？</a:t>
            </a:r>
          </a:p>
        </p:txBody>
      </p:sp>
      <p:sp>
        <p:nvSpPr>
          <p:cNvPr id="92" name="テキスト ボックス 91">
            <a:extLst>
              <a:ext uri="{FF2B5EF4-FFF2-40B4-BE49-F238E27FC236}">
                <a16:creationId xmlns:a16="http://schemas.microsoft.com/office/drawing/2014/main" id="{B27E2532-FBBC-4390-802E-F0D1ACFCBE75}"/>
              </a:ext>
            </a:extLst>
          </p:cNvPr>
          <p:cNvSpPr txBox="1"/>
          <p:nvPr/>
        </p:nvSpPr>
        <p:spPr>
          <a:xfrm>
            <a:off x="10766953" y="1454302"/>
            <a:ext cx="1560774" cy="646331"/>
          </a:xfrm>
          <a:prstGeom prst="wedgeRectCallout">
            <a:avLst>
              <a:gd name="adj1" fmla="val -4887"/>
              <a:gd name="adj2" fmla="val 62477"/>
            </a:avLst>
          </a:prstGeom>
          <a:solidFill>
            <a:schemeClr val="bg1"/>
          </a:solidFill>
          <a:ln>
            <a:solidFill>
              <a:schemeClr val="tx1"/>
            </a:solidFill>
          </a:ln>
        </p:spPr>
        <p:txBody>
          <a:bodyPr wrap="square" rtlCol="0">
            <a:spAutoFit/>
          </a:bodyPr>
          <a:lstStyle/>
          <a:p>
            <a:r>
              <a:rPr kumimoji="1" lang="ja-JP" altLang="en-US" sz="1200" dirty="0"/>
              <a:t>工程スルーの情報収集は</a:t>
            </a:r>
            <a:r>
              <a:rPr kumimoji="1" lang="en-US" altLang="ja-JP" sz="1200" dirty="0"/>
              <a:t>3</a:t>
            </a:r>
            <a:r>
              <a:rPr kumimoji="1" lang="ja-JP" altLang="en-US" sz="1200" dirty="0"/>
              <a:t>か年では厳しいため</a:t>
            </a:r>
          </a:p>
        </p:txBody>
      </p:sp>
      <p:sp>
        <p:nvSpPr>
          <p:cNvPr id="93" name="テキスト ボックス 92">
            <a:extLst>
              <a:ext uri="{FF2B5EF4-FFF2-40B4-BE49-F238E27FC236}">
                <a16:creationId xmlns:a16="http://schemas.microsoft.com/office/drawing/2014/main" id="{3593C141-05B9-4366-A782-172109144604}"/>
              </a:ext>
            </a:extLst>
          </p:cNvPr>
          <p:cNvSpPr txBox="1"/>
          <p:nvPr/>
        </p:nvSpPr>
        <p:spPr>
          <a:xfrm>
            <a:off x="7362129" y="2835036"/>
            <a:ext cx="2201198" cy="646331"/>
          </a:xfrm>
          <a:prstGeom prst="wedgeRectCallout">
            <a:avLst>
              <a:gd name="adj1" fmla="val -43245"/>
              <a:gd name="adj2" fmla="val -63329"/>
            </a:avLst>
          </a:prstGeom>
          <a:solidFill>
            <a:schemeClr val="bg1"/>
          </a:solidFill>
          <a:ln>
            <a:solidFill>
              <a:schemeClr val="tx1"/>
            </a:solidFill>
          </a:ln>
        </p:spPr>
        <p:txBody>
          <a:bodyPr wrap="square" rtlCol="0">
            <a:spAutoFit/>
          </a:bodyPr>
          <a:lstStyle/>
          <a:p>
            <a:r>
              <a:rPr kumimoji="1" lang="ja-JP" altLang="en-US" sz="1200" dirty="0"/>
              <a:t>号試に間に合う必要はないので、スケジュールは</a:t>
            </a:r>
            <a:r>
              <a:rPr kumimoji="1" lang="en-US" altLang="ja-JP" sz="1200" dirty="0"/>
              <a:t>1</a:t>
            </a:r>
            <a:r>
              <a:rPr kumimoji="1" lang="ja-JP" altLang="en-US" sz="1200" dirty="0"/>
              <a:t>か月ぐらい遅らせる？</a:t>
            </a:r>
          </a:p>
        </p:txBody>
      </p:sp>
      <p:sp>
        <p:nvSpPr>
          <p:cNvPr id="94" name="テキスト ボックス 93">
            <a:extLst>
              <a:ext uri="{FF2B5EF4-FFF2-40B4-BE49-F238E27FC236}">
                <a16:creationId xmlns:a16="http://schemas.microsoft.com/office/drawing/2014/main" id="{5AA5A057-2163-4C8A-ADC9-268ED136707A}"/>
              </a:ext>
            </a:extLst>
          </p:cNvPr>
          <p:cNvSpPr txBox="1"/>
          <p:nvPr/>
        </p:nvSpPr>
        <p:spPr>
          <a:xfrm>
            <a:off x="11773165" y="-685494"/>
            <a:ext cx="2725976" cy="461665"/>
          </a:xfrm>
          <a:prstGeom prst="wedgeRectCallout">
            <a:avLst>
              <a:gd name="adj1" fmla="val -64945"/>
              <a:gd name="adj2" fmla="val -43803"/>
            </a:avLst>
          </a:prstGeom>
          <a:solidFill>
            <a:srgbClr val="FFFFCC"/>
          </a:solidFill>
          <a:ln>
            <a:solidFill>
              <a:schemeClr val="tx1"/>
            </a:solidFill>
          </a:ln>
        </p:spPr>
        <p:txBody>
          <a:bodyPr wrap="square" rtlCol="0">
            <a:spAutoFit/>
          </a:bodyPr>
          <a:lstStyle/>
          <a:p>
            <a:r>
              <a:rPr kumimoji="1" lang="ja-JP" altLang="en-US" sz="1200" b="1" dirty="0"/>
              <a:t>今のアイデアに限らず何かしらのツール開発を目指すか？</a:t>
            </a:r>
          </a:p>
        </p:txBody>
      </p:sp>
      <p:sp>
        <p:nvSpPr>
          <p:cNvPr id="95" name="テキスト ボックス 94">
            <a:extLst>
              <a:ext uri="{FF2B5EF4-FFF2-40B4-BE49-F238E27FC236}">
                <a16:creationId xmlns:a16="http://schemas.microsoft.com/office/drawing/2014/main" id="{F6F068BE-DB4A-4075-9875-3FA1067437CB}"/>
              </a:ext>
            </a:extLst>
          </p:cNvPr>
          <p:cNvSpPr txBox="1"/>
          <p:nvPr/>
        </p:nvSpPr>
        <p:spPr>
          <a:xfrm>
            <a:off x="11773165" y="-1831753"/>
            <a:ext cx="3517635" cy="646331"/>
          </a:xfrm>
          <a:prstGeom prst="wedgeRectCallout">
            <a:avLst>
              <a:gd name="adj1" fmla="val -59762"/>
              <a:gd name="adj2" fmla="val -7138"/>
            </a:avLst>
          </a:prstGeom>
          <a:solidFill>
            <a:srgbClr val="FFFFCC"/>
          </a:solidFill>
          <a:ln>
            <a:solidFill>
              <a:schemeClr val="tx1"/>
            </a:solidFill>
          </a:ln>
        </p:spPr>
        <p:txBody>
          <a:bodyPr wrap="square" rtlCol="0">
            <a:spAutoFit/>
          </a:bodyPr>
          <a:lstStyle/>
          <a:p>
            <a:r>
              <a:rPr lang="ja-JP" altLang="en-US" sz="1200" b="1" dirty="0"/>
              <a:t>現状</a:t>
            </a:r>
            <a:r>
              <a:rPr lang="en-US" altLang="ja-JP" sz="1200" b="1" dirty="0"/>
              <a:t>1</a:t>
            </a:r>
            <a:r>
              <a:rPr lang="ja-JP" altLang="en-US" sz="1200" b="1" dirty="0"/>
              <a:t>つかしかアイデア</a:t>
            </a:r>
            <a:r>
              <a:rPr kumimoji="1" lang="ja-JP" altLang="en-US" sz="1200" b="1" dirty="0"/>
              <a:t>がないので、新しい基準作りに貢献できないかもしれない、、</a:t>
            </a:r>
            <a:endParaRPr kumimoji="1" lang="en-US" altLang="ja-JP" sz="1200" b="1" dirty="0"/>
          </a:p>
          <a:p>
            <a:r>
              <a:rPr kumimoji="1" lang="ja-JP" altLang="en-US" sz="1200" b="1" dirty="0"/>
              <a:t>（詳細な実施事項は次ページ）</a:t>
            </a:r>
            <a:endParaRPr kumimoji="1" lang="ja-JP" altLang="en-US" sz="1200" dirty="0"/>
          </a:p>
        </p:txBody>
      </p:sp>
      <p:sp>
        <p:nvSpPr>
          <p:cNvPr id="37" name="楕円 36">
            <a:extLst>
              <a:ext uri="{FF2B5EF4-FFF2-40B4-BE49-F238E27FC236}">
                <a16:creationId xmlns:a16="http://schemas.microsoft.com/office/drawing/2014/main" id="{36E67968-0B10-40F0-9342-E0B6EE1C8A5A}"/>
              </a:ext>
            </a:extLst>
          </p:cNvPr>
          <p:cNvSpPr/>
          <p:nvPr/>
        </p:nvSpPr>
        <p:spPr>
          <a:xfrm>
            <a:off x="14840744" y="-1374376"/>
            <a:ext cx="450056" cy="420866"/>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１</a:t>
            </a:r>
          </a:p>
        </p:txBody>
      </p:sp>
      <p:sp>
        <p:nvSpPr>
          <p:cNvPr id="96" name="楕円 95">
            <a:extLst>
              <a:ext uri="{FF2B5EF4-FFF2-40B4-BE49-F238E27FC236}">
                <a16:creationId xmlns:a16="http://schemas.microsoft.com/office/drawing/2014/main" id="{F62D3C97-0CA6-4F24-9F39-A6FA7894C26E}"/>
              </a:ext>
            </a:extLst>
          </p:cNvPr>
          <p:cNvSpPr/>
          <p:nvPr/>
        </p:nvSpPr>
        <p:spPr>
          <a:xfrm>
            <a:off x="14274113" y="-532780"/>
            <a:ext cx="450056" cy="420866"/>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１</a:t>
            </a:r>
          </a:p>
        </p:txBody>
      </p:sp>
      <p:sp>
        <p:nvSpPr>
          <p:cNvPr id="98" name="テキスト ボックス 97">
            <a:extLst>
              <a:ext uri="{FF2B5EF4-FFF2-40B4-BE49-F238E27FC236}">
                <a16:creationId xmlns:a16="http://schemas.microsoft.com/office/drawing/2014/main" id="{EBAC3544-84B5-4A79-9971-D2251C628024}"/>
              </a:ext>
            </a:extLst>
          </p:cNvPr>
          <p:cNvSpPr txBox="1"/>
          <p:nvPr/>
        </p:nvSpPr>
        <p:spPr>
          <a:xfrm>
            <a:off x="240468" y="-73980"/>
            <a:ext cx="8019870" cy="830997"/>
          </a:xfrm>
          <a:prstGeom prst="wedgeRectCallout">
            <a:avLst>
              <a:gd name="adj1" fmla="val 4631"/>
              <a:gd name="adj2" fmla="val 94093"/>
            </a:avLst>
          </a:prstGeom>
          <a:solidFill>
            <a:srgbClr val="FFFFCC"/>
          </a:solidFill>
          <a:ln>
            <a:solidFill>
              <a:schemeClr val="tx1"/>
            </a:solidFill>
          </a:ln>
        </p:spPr>
        <p:txBody>
          <a:bodyPr wrap="square" rtlCol="0">
            <a:spAutoFit/>
          </a:bodyPr>
          <a:lstStyle/>
          <a:p>
            <a:r>
              <a:rPr lang="ja-JP" altLang="en-US" sz="1200" b="1" dirty="0"/>
              <a:t>全体の進め方で気になる点ないでしょうか？</a:t>
            </a:r>
            <a:endParaRPr lang="en-US" altLang="ja-JP" sz="1200" b="1" dirty="0"/>
          </a:p>
          <a:p>
            <a:r>
              <a:rPr lang="en-US" altLang="ja-JP" sz="1200" b="1" dirty="0"/>
              <a:t>STEP1</a:t>
            </a:r>
            <a:r>
              <a:rPr lang="ja-JP" altLang="en-US" sz="1200" b="1" dirty="0"/>
              <a:t>：実現可能性の検証（</a:t>
            </a:r>
            <a:r>
              <a:rPr lang="en-US" altLang="ja-JP" sz="1200" b="1" dirty="0"/>
              <a:t>2024</a:t>
            </a:r>
            <a:r>
              <a:rPr lang="ja-JP" altLang="en-US" sz="1200" b="1" dirty="0"/>
              <a:t>年度</a:t>
            </a:r>
            <a:r>
              <a:rPr lang="en-US" altLang="ja-JP" sz="1200" b="1" dirty="0"/>
              <a:t>3</a:t>
            </a:r>
            <a:r>
              <a:rPr lang="ja-JP" altLang="en-US" sz="1200" b="1" dirty="0"/>
              <a:t>月まで）</a:t>
            </a:r>
            <a:endParaRPr lang="en-US" altLang="ja-JP" sz="1200" b="1" dirty="0"/>
          </a:p>
          <a:p>
            <a:r>
              <a:rPr lang="en-US" altLang="ja-JP" sz="1200" b="1" dirty="0"/>
              <a:t>STEP2</a:t>
            </a:r>
            <a:r>
              <a:rPr lang="ja-JP" altLang="en-US" sz="1200" b="1" dirty="0"/>
              <a:t>：順立装置工程に</a:t>
            </a:r>
            <a:r>
              <a:rPr kumimoji="1" lang="ja-JP" altLang="en-US" sz="1200" b="1" dirty="0"/>
              <a:t>限定して</a:t>
            </a:r>
            <a:r>
              <a:rPr kumimoji="1" lang="en-US" altLang="ja-JP" sz="1200" b="1" dirty="0"/>
              <a:t>AI</a:t>
            </a:r>
            <a:r>
              <a:rPr kumimoji="1" lang="ja-JP" altLang="en-US" sz="1200" b="1" dirty="0"/>
              <a:t>在庫ツールの開発を行う（</a:t>
            </a:r>
            <a:r>
              <a:rPr lang="en-US" altLang="ja-JP" sz="1200" b="1" dirty="0"/>
              <a:t>2024</a:t>
            </a:r>
            <a:r>
              <a:rPr lang="ja-JP" altLang="en-US" sz="1200" b="1" dirty="0"/>
              <a:t>年</a:t>
            </a:r>
            <a:r>
              <a:rPr lang="en-US" altLang="ja-JP" sz="1200" b="1" dirty="0"/>
              <a:t>10</a:t>
            </a:r>
            <a:r>
              <a:rPr lang="ja-JP" altLang="en-US" sz="1200" b="1" dirty="0"/>
              <a:t>月まで</a:t>
            </a:r>
            <a:r>
              <a:rPr kumimoji="1" lang="ja-JP" altLang="en-US" sz="1200" b="1" dirty="0"/>
              <a:t>上手くいけば横展）</a:t>
            </a:r>
            <a:endParaRPr kumimoji="1" lang="en-US" altLang="ja-JP" sz="1200" b="1" dirty="0"/>
          </a:p>
          <a:p>
            <a:r>
              <a:rPr lang="en-US" altLang="ja-JP" sz="1200" b="1" dirty="0"/>
              <a:t>STEP3</a:t>
            </a:r>
            <a:r>
              <a:rPr lang="ja-JP" altLang="en-US" sz="1200" b="1" dirty="0"/>
              <a:t>：</a:t>
            </a:r>
            <a:r>
              <a:rPr kumimoji="1" lang="ja-JP" altLang="en-US" sz="1200" b="1" dirty="0"/>
              <a:t>中間在庫にも適用できるようするツールの拡張を行う</a:t>
            </a:r>
            <a:r>
              <a:rPr lang="ja-JP" altLang="en-US" sz="1200" b="1" dirty="0"/>
              <a:t>（</a:t>
            </a:r>
            <a:r>
              <a:rPr lang="en-US" altLang="ja-JP" sz="1200" b="1" dirty="0"/>
              <a:t>2025</a:t>
            </a:r>
            <a:r>
              <a:rPr lang="ja-JP" altLang="en-US" sz="1200" b="1" dirty="0"/>
              <a:t>年度まで）</a:t>
            </a:r>
            <a:endParaRPr kumimoji="1" lang="en-US" altLang="ja-JP" sz="1200" b="1" dirty="0"/>
          </a:p>
        </p:txBody>
      </p:sp>
      <p:sp>
        <p:nvSpPr>
          <p:cNvPr id="97" name="楕円 96">
            <a:extLst>
              <a:ext uri="{FF2B5EF4-FFF2-40B4-BE49-F238E27FC236}">
                <a16:creationId xmlns:a16="http://schemas.microsoft.com/office/drawing/2014/main" id="{1ABC881E-B64D-4E42-84EA-16AC0DCEE130}"/>
              </a:ext>
            </a:extLst>
          </p:cNvPr>
          <p:cNvSpPr/>
          <p:nvPr/>
        </p:nvSpPr>
        <p:spPr>
          <a:xfrm>
            <a:off x="7929633" y="395467"/>
            <a:ext cx="450056" cy="420866"/>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t>2</a:t>
            </a:r>
            <a:endParaRPr kumimoji="1" lang="ja-JP" altLang="en-US" sz="1600" dirty="0"/>
          </a:p>
        </p:txBody>
      </p:sp>
    </p:spTree>
    <p:extLst>
      <p:ext uri="{BB962C8B-B14F-4D97-AF65-F5344CB8AC3E}">
        <p14:creationId xmlns:p14="http://schemas.microsoft.com/office/powerpoint/2010/main" val="1853972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F3A5B39-ACD5-49BD-87DF-7D0A7E783683}"/>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BB26543D-FB95-4E53-A0DF-D345EE4E6DF6}"/>
              </a:ext>
            </a:extLst>
          </p:cNvPr>
          <p:cNvSpPr>
            <a:spLocks noGrp="1"/>
          </p:cNvSpPr>
          <p:nvPr>
            <p:ph type="body" sz="quarter" idx="20"/>
          </p:nvPr>
        </p:nvSpPr>
        <p:spPr/>
        <p:txBody>
          <a:bodyPr/>
          <a:lstStyle/>
          <a:p>
            <a:r>
              <a:rPr kumimoji="1" lang="ja-JP" altLang="en-US" dirty="0"/>
              <a:t>実現可能性検証のスケジュール（</a:t>
            </a:r>
            <a:r>
              <a:rPr kumimoji="1" lang="en-US" altLang="ja-JP" dirty="0"/>
              <a:t>3</a:t>
            </a:r>
            <a:r>
              <a:rPr kumimoji="1" lang="ja-JP" altLang="en-US" dirty="0"/>
              <a:t>月までの進め方案）</a:t>
            </a:r>
          </a:p>
        </p:txBody>
      </p:sp>
      <p:sp>
        <p:nvSpPr>
          <p:cNvPr id="4" name="日付プレースホルダー 3">
            <a:extLst>
              <a:ext uri="{FF2B5EF4-FFF2-40B4-BE49-F238E27FC236}">
                <a16:creationId xmlns:a16="http://schemas.microsoft.com/office/drawing/2014/main" id="{FB342B32-FE85-4B75-9F7E-0E8637798ED9}"/>
              </a:ext>
            </a:extLst>
          </p:cNvPr>
          <p:cNvSpPr>
            <a:spLocks noGrp="1"/>
          </p:cNvSpPr>
          <p:nvPr>
            <p:ph type="dt" sz="half" idx="19"/>
          </p:nvPr>
        </p:nvSpPr>
        <p:spPr/>
        <p:txBody>
          <a:bodyPr/>
          <a:lstStyle/>
          <a:p>
            <a:fld id="{FCAFAC13-DB77-42F2-BE26-45BA5532FD50}" type="datetime4">
              <a:rPr lang="en-US" altLang="ja-JP" smtClean="0"/>
              <a:pPr/>
              <a:t>January 25, 2024</a:t>
            </a:fld>
            <a:endParaRPr lang="en-US" dirty="0"/>
          </a:p>
        </p:txBody>
      </p:sp>
      <p:graphicFrame>
        <p:nvGraphicFramePr>
          <p:cNvPr id="5" name="表 4">
            <a:extLst>
              <a:ext uri="{FF2B5EF4-FFF2-40B4-BE49-F238E27FC236}">
                <a16:creationId xmlns:a16="http://schemas.microsoft.com/office/drawing/2014/main" id="{94F005D0-B39A-4CD7-AAAF-E98D78DF88D2}"/>
              </a:ext>
            </a:extLst>
          </p:cNvPr>
          <p:cNvGraphicFramePr>
            <a:graphicFrameLocks noGrp="1"/>
          </p:cNvGraphicFramePr>
          <p:nvPr>
            <p:extLst>
              <p:ext uri="{D42A27DB-BD31-4B8C-83A1-F6EECF244321}">
                <p14:modId xmlns:p14="http://schemas.microsoft.com/office/powerpoint/2010/main" val="1521000391"/>
              </p:ext>
            </p:extLst>
          </p:nvPr>
        </p:nvGraphicFramePr>
        <p:xfrm>
          <a:off x="443077" y="730049"/>
          <a:ext cx="11341554" cy="5715313"/>
        </p:xfrm>
        <a:graphic>
          <a:graphicData uri="http://schemas.openxmlformats.org/drawingml/2006/table">
            <a:tbl>
              <a:tblPr firstRow="1" bandRow="1"/>
              <a:tblGrid>
                <a:gridCol w="2093533">
                  <a:extLst>
                    <a:ext uri="{9D8B030D-6E8A-4147-A177-3AD203B41FA5}">
                      <a16:colId xmlns:a16="http://schemas.microsoft.com/office/drawing/2014/main" val="20000"/>
                    </a:ext>
                  </a:extLst>
                </a:gridCol>
                <a:gridCol w="964243">
                  <a:extLst>
                    <a:ext uri="{9D8B030D-6E8A-4147-A177-3AD203B41FA5}">
                      <a16:colId xmlns:a16="http://schemas.microsoft.com/office/drawing/2014/main" val="20011"/>
                    </a:ext>
                  </a:extLst>
                </a:gridCol>
                <a:gridCol w="1007789">
                  <a:extLst>
                    <a:ext uri="{9D8B030D-6E8A-4147-A177-3AD203B41FA5}">
                      <a16:colId xmlns:a16="http://schemas.microsoft.com/office/drawing/2014/main" val="3360587242"/>
                    </a:ext>
                  </a:extLst>
                </a:gridCol>
                <a:gridCol w="1007789">
                  <a:extLst>
                    <a:ext uri="{9D8B030D-6E8A-4147-A177-3AD203B41FA5}">
                      <a16:colId xmlns:a16="http://schemas.microsoft.com/office/drawing/2014/main" val="1710499062"/>
                    </a:ext>
                  </a:extLst>
                </a:gridCol>
                <a:gridCol w="1007789">
                  <a:extLst>
                    <a:ext uri="{9D8B030D-6E8A-4147-A177-3AD203B41FA5}">
                      <a16:colId xmlns:a16="http://schemas.microsoft.com/office/drawing/2014/main" val="20013"/>
                    </a:ext>
                  </a:extLst>
                </a:gridCol>
                <a:gridCol w="982906">
                  <a:extLst>
                    <a:ext uri="{9D8B030D-6E8A-4147-A177-3AD203B41FA5}">
                      <a16:colId xmlns:a16="http://schemas.microsoft.com/office/drawing/2014/main" val="2692486742"/>
                    </a:ext>
                  </a:extLst>
                </a:gridCol>
                <a:gridCol w="914476">
                  <a:extLst>
                    <a:ext uri="{9D8B030D-6E8A-4147-A177-3AD203B41FA5}">
                      <a16:colId xmlns:a16="http://schemas.microsoft.com/office/drawing/2014/main" val="687327168"/>
                    </a:ext>
                  </a:extLst>
                </a:gridCol>
                <a:gridCol w="1088661">
                  <a:extLst>
                    <a:ext uri="{9D8B030D-6E8A-4147-A177-3AD203B41FA5}">
                      <a16:colId xmlns:a16="http://schemas.microsoft.com/office/drawing/2014/main" val="2238796691"/>
                    </a:ext>
                  </a:extLst>
                </a:gridCol>
                <a:gridCol w="1137184">
                  <a:extLst>
                    <a:ext uri="{9D8B030D-6E8A-4147-A177-3AD203B41FA5}">
                      <a16:colId xmlns:a16="http://schemas.microsoft.com/office/drawing/2014/main" val="718924436"/>
                    </a:ext>
                  </a:extLst>
                </a:gridCol>
                <a:gridCol w="1137184">
                  <a:extLst>
                    <a:ext uri="{9D8B030D-6E8A-4147-A177-3AD203B41FA5}">
                      <a16:colId xmlns:a16="http://schemas.microsoft.com/office/drawing/2014/main" val="4274197066"/>
                    </a:ext>
                  </a:extLst>
                </a:gridCol>
              </a:tblGrid>
              <a:tr h="421953">
                <a:tc rowSpan="2">
                  <a:txBody>
                    <a:bodyPr/>
                    <a:lstStyle>
                      <a:lvl1pPr marL="0" algn="l" defTabSz="914400" rtl="0" eaLnBrk="1" latinLnBrk="0" hangingPunct="1">
                        <a:defRPr kumimoji="1" sz="1800" b="1" kern="1200">
                          <a:solidFill>
                            <a:schemeClr val="lt1"/>
                          </a:solidFill>
                          <a:latin typeface="Times New Roman"/>
                          <a:ea typeface="ＭＳ Ｐゴシック"/>
                          <a:cs typeface=""/>
                        </a:defRPr>
                      </a:lvl1pPr>
                      <a:lvl2pPr marL="457200" algn="l" defTabSz="914400" rtl="0" eaLnBrk="1" latinLnBrk="0" hangingPunct="1">
                        <a:defRPr kumimoji="1" sz="1800" b="1" kern="1200">
                          <a:solidFill>
                            <a:schemeClr val="lt1"/>
                          </a:solidFill>
                          <a:latin typeface="Times New Roman"/>
                          <a:ea typeface="ＭＳ Ｐゴシック"/>
                          <a:cs typeface=""/>
                        </a:defRPr>
                      </a:lvl2pPr>
                      <a:lvl3pPr marL="914400" algn="l" defTabSz="914400" rtl="0" eaLnBrk="1" latinLnBrk="0" hangingPunct="1">
                        <a:defRPr kumimoji="1" sz="1800" b="1" kern="1200">
                          <a:solidFill>
                            <a:schemeClr val="lt1"/>
                          </a:solidFill>
                          <a:latin typeface="Times New Roman"/>
                          <a:ea typeface="ＭＳ Ｐゴシック"/>
                          <a:cs typeface=""/>
                        </a:defRPr>
                      </a:lvl3pPr>
                      <a:lvl4pPr marL="1371600" algn="l" defTabSz="914400" rtl="0" eaLnBrk="1" latinLnBrk="0" hangingPunct="1">
                        <a:defRPr kumimoji="1" sz="1800" b="1" kern="1200">
                          <a:solidFill>
                            <a:schemeClr val="lt1"/>
                          </a:solidFill>
                          <a:latin typeface="Times New Roman"/>
                          <a:ea typeface="ＭＳ Ｐゴシック"/>
                          <a:cs typeface=""/>
                        </a:defRPr>
                      </a:lvl4pPr>
                      <a:lvl5pPr marL="1828800" algn="l" defTabSz="914400" rtl="0" eaLnBrk="1" latinLnBrk="0" hangingPunct="1">
                        <a:defRPr kumimoji="1" sz="1800" b="1" kern="1200">
                          <a:solidFill>
                            <a:schemeClr val="lt1"/>
                          </a:solidFill>
                          <a:latin typeface="Times New Roman"/>
                          <a:ea typeface="ＭＳ Ｐゴシック"/>
                          <a:cs typeface=""/>
                        </a:defRPr>
                      </a:lvl5pPr>
                      <a:lvl6pPr marL="2286000" algn="l" defTabSz="914400" rtl="0" eaLnBrk="1" latinLnBrk="0" hangingPunct="1">
                        <a:defRPr kumimoji="1" sz="1800" b="1" kern="1200">
                          <a:solidFill>
                            <a:schemeClr val="lt1"/>
                          </a:solidFill>
                          <a:latin typeface="Times New Roman"/>
                          <a:ea typeface="ＭＳ Ｐゴシック"/>
                          <a:cs typeface=""/>
                        </a:defRPr>
                      </a:lvl6pPr>
                      <a:lvl7pPr marL="2743200" algn="l" defTabSz="914400" rtl="0" eaLnBrk="1" latinLnBrk="0" hangingPunct="1">
                        <a:defRPr kumimoji="1" sz="1800" b="1" kern="1200">
                          <a:solidFill>
                            <a:schemeClr val="lt1"/>
                          </a:solidFill>
                          <a:latin typeface="Times New Roman"/>
                          <a:ea typeface="ＭＳ Ｐゴシック"/>
                          <a:cs typeface=""/>
                        </a:defRPr>
                      </a:lvl7pPr>
                      <a:lvl8pPr marL="3200400" algn="l" defTabSz="914400" rtl="0" eaLnBrk="1" latinLnBrk="0" hangingPunct="1">
                        <a:defRPr kumimoji="1" sz="1800" b="1" kern="1200">
                          <a:solidFill>
                            <a:schemeClr val="lt1"/>
                          </a:solidFill>
                          <a:latin typeface="Times New Roman"/>
                          <a:ea typeface="ＭＳ Ｐゴシック"/>
                          <a:cs typeface=""/>
                        </a:defRPr>
                      </a:lvl8pPr>
                      <a:lvl9pPr marL="3657600" algn="l" defTabSz="914400" rtl="0" eaLnBrk="1" latinLnBrk="0" hangingPunct="1">
                        <a:defRPr kumimoji="1" sz="1800" b="1" kern="1200">
                          <a:solidFill>
                            <a:schemeClr val="lt1"/>
                          </a:solidFill>
                          <a:latin typeface="Times New Roman"/>
                          <a:ea typeface="ＭＳ Ｐゴシック"/>
                          <a:cs typeface=""/>
                        </a:defRPr>
                      </a:lvl9p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0" marR="0" marT="35997" marB="35997">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grid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4Q</a:t>
                      </a: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mn-lt"/>
                        <a:ea typeface="+mn-ea"/>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202X</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203X</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1Q</a:t>
                      </a: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extLst>
                  <a:ext uri="{0D108BD9-81ED-4DB2-BD59-A6C34878D82A}">
                    <a16:rowId xmlns:a16="http://schemas.microsoft.com/office/drawing/2014/main" val="10000"/>
                  </a:ext>
                </a:extLst>
              </a:tr>
              <a:tr h="421953">
                <a:tc vMerge="1">
                  <a:txBody>
                    <a:bodyPr/>
                    <a:lstStyle/>
                    <a:p>
                      <a:endParaRPr kumimoji="1" lang="ja-JP" altLang="en-US" sz="1800" dirty="0">
                        <a:solidFill>
                          <a:schemeClr val="bg1"/>
                        </a:solidFill>
                      </a:endParaRPr>
                    </a:p>
                  </a:txBody>
                  <a:tcPr marL="0" marR="0" marT="36000" marB="36000">
                    <a:lnB w="38100" cap="flat" cmpd="sng" algn="ctr">
                      <a:solidFill>
                        <a:schemeClr val="bg1"/>
                      </a:solidFill>
                      <a:prstDash val="solid"/>
                      <a:round/>
                      <a:headEnd type="none" w="med" len="med"/>
                      <a:tailEnd type="none" w="med" len="med"/>
                    </a:lnB>
                    <a:solidFill>
                      <a:schemeClr val="accent2"/>
                    </a:solidFill>
                  </a:tcPr>
                </a:tc>
                <a:tc>
                  <a:txBody>
                    <a:body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2</a:t>
                      </a:r>
                      <a:r>
                        <a:rPr kumimoji="1" lang="ja-JP" altLang="en-US" sz="1600" dirty="0">
                          <a:solidFill>
                            <a:schemeClr val="bg1"/>
                          </a:solidFill>
                          <a:latin typeface="ＭＳ Ｐゴシック" panose="020B0600070205080204" pitchFamily="50" charset="-128"/>
                          <a:ea typeface="ＭＳ Ｐゴシック" panose="020B0600070205080204" pitchFamily="50" charset="-128"/>
                        </a:rPr>
                        <a:t>月１</a:t>
                      </a:r>
                      <a:r>
                        <a:rPr kumimoji="1" lang="en-US" altLang="ja-JP" sz="1600" dirty="0">
                          <a:solidFill>
                            <a:schemeClr val="bg1"/>
                          </a:solidFill>
                          <a:latin typeface="ＭＳ Ｐゴシック" panose="020B0600070205080204" pitchFamily="50" charset="-128"/>
                          <a:ea typeface="ＭＳ Ｐゴシック" panose="020B0600070205080204" pitchFamily="50" charset="-128"/>
                        </a:rPr>
                        <a:t>W</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2</a:t>
                      </a:r>
                      <a:r>
                        <a:rPr kumimoji="1" lang="ja-JP" altLang="en-US" sz="1600" dirty="0">
                          <a:solidFill>
                            <a:schemeClr val="bg1"/>
                          </a:solidFill>
                          <a:latin typeface="ＭＳ Ｐゴシック" panose="020B0600070205080204" pitchFamily="50" charset="-128"/>
                          <a:ea typeface="ＭＳ Ｐゴシック" panose="020B0600070205080204" pitchFamily="50" charset="-128"/>
                        </a:rPr>
                        <a:t>月</a:t>
                      </a:r>
                      <a:r>
                        <a:rPr kumimoji="1" lang="en-US" altLang="ja-JP" sz="1600" dirty="0">
                          <a:solidFill>
                            <a:schemeClr val="bg1"/>
                          </a:solidFill>
                          <a:latin typeface="ＭＳ Ｐゴシック" panose="020B0600070205080204" pitchFamily="50" charset="-128"/>
                          <a:ea typeface="ＭＳ Ｐゴシック" panose="020B0600070205080204" pitchFamily="50" charset="-128"/>
                        </a:rPr>
                        <a:t>2W</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2</a:t>
                      </a:r>
                      <a:r>
                        <a:rPr kumimoji="1" lang="ja-JP" altLang="en-US" sz="1600" dirty="0">
                          <a:solidFill>
                            <a:schemeClr val="bg1"/>
                          </a:solidFill>
                          <a:latin typeface="ＭＳ Ｐゴシック" panose="020B0600070205080204" pitchFamily="50" charset="-128"/>
                          <a:ea typeface="ＭＳ Ｐゴシック" panose="020B0600070205080204" pitchFamily="50" charset="-128"/>
                        </a:rPr>
                        <a:t>月</a:t>
                      </a:r>
                      <a:r>
                        <a:rPr kumimoji="1" lang="en-US" altLang="ja-JP" sz="1600" dirty="0">
                          <a:solidFill>
                            <a:schemeClr val="bg1"/>
                          </a:solidFill>
                          <a:latin typeface="ＭＳ Ｐゴシック" panose="020B0600070205080204" pitchFamily="50" charset="-128"/>
                          <a:ea typeface="ＭＳ Ｐゴシック" panose="020B0600070205080204" pitchFamily="50" charset="-128"/>
                        </a:rPr>
                        <a:t>3W</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2</a:t>
                      </a:r>
                      <a:r>
                        <a:rPr kumimoji="1" lang="ja-JP" altLang="en-US" sz="1600" dirty="0">
                          <a:solidFill>
                            <a:schemeClr val="bg1"/>
                          </a:solidFill>
                          <a:latin typeface="ＭＳ Ｐゴシック" panose="020B0600070205080204" pitchFamily="50" charset="-128"/>
                          <a:ea typeface="ＭＳ Ｐゴシック" panose="020B0600070205080204" pitchFamily="50" charset="-128"/>
                        </a:rPr>
                        <a:t>月</a:t>
                      </a:r>
                      <a:r>
                        <a:rPr kumimoji="1" lang="en-US" altLang="ja-JP" sz="1600" dirty="0">
                          <a:solidFill>
                            <a:schemeClr val="bg1"/>
                          </a:solidFill>
                          <a:latin typeface="ＭＳ Ｐゴシック" panose="020B0600070205080204" pitchFamily="50" charset="-128"/>
                          <a:ea typeface="ＭＳ Ｐゴシック" panose="020B0600070205080204" pitchFamily="50" charset="-128"/>
                        </a:rPr>
                        <a:t>4W</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3</a:t>
                      </a:r>
                      <a:r>
                        <a:rPr kumimoji="1" lang="ja-JP" altLang="en-US" sz="1600" dirty="0">
                          <a:solidFill>
                            <a:schemeClr val="bg1"/>
                          </a:solidFill>
                          <a:latin typeface="ＭＳ Ｐゴシック" panose="020B0600070205080204" pitchFamily="50" charset="-128"/>
                          <a:ea typeface="ＭＳ Ｐゴシック" panose="020B0600070205080204" pitchFamily="50" charset="-128"/>
                        </a:rPr>
                        <a:t>月</a:t>
                      </a:r>
                      <a:r>
                        <a:rPr kumimoji="1" lang="en-US" altLang="ja-JP" sz="1600" dirty="0">
                          <a:solidFill>
                            <a:schemeClr val="bg1"/>
                          </a:solidFill>
                          <a:latin typeface="ＭＳ Ｐゴシック" panose="020B0600070205080204" pitchFamily="50" charset="-128"/>
                          <a:ea typeface="ＭＳ Ｐゴシック" panose="020B0600070205080204" pitchFamily="50" charset="-128"/>
                        </a:rPr>
                        <a:t>1W</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3</a:t>
                      </a:r>
                      <a:r>
                        <a:rPr kumimoji="1" lang="ja-JP" altLang="en-US" sz="1600" dirty="0">
                          <a:solidFill>
                            <a:schemeClr val="bg1"/>
                          </a:solidFill>
                          <a:latin typeface="ＭＳ Ｐゴシック" panose="020B0600070205080204" pitchFamily="50" charset="-128"/>
                          <a:ea typeface="ＭＳ Ｐゴシック" panose="020B0600070205080204" pitchFamily="50" charset="-128"/>
                        </a:rPr>
                        <a:t>月</a:t>
                      </a:r>
                      <a:r>
                        <a:rPr kumimoji="1" lang="en-US" altLang="ja-JP" sz="1600" dirty="0">
                          <a:solidFill>
                            <a:schemeClr val="bg1"/>
                          </a:solidFill>
                          <a:latin typeface="ＭＳ Ｐゴシック" panose="020B0600070205080204" pitchFamily="50" charset="-128"/>
                          <a:ea typeface="ＭＳ Ｐゴシック" panose="020B0600070205080204" pitchFamily="50" charset="-128"/>
                        </a:rPr>
                        <a:t>2W</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3</a:t>
                      </a:r>
                      <a:r>
                        <a:rPr kumimoji="1" lang="ja-JP" altLang="en-US" sz="1600" dirty="0">
                          <a:solidFill>
                            <a:schemeClr val="bg1"/>
                          </a:solidFill>
                          <a:latin typeface="ＭＳ Ｐゴシック" panose="020B0600070205080204" pitchFamily="50" charset="-128"/>
                          <a:ea typeface="ＭＳ Ｐゴシック" panose="020B0600070205080204" pitchFamily="50" charset="-128"/>
                        </a:rPr>
                        <a:t>月</a:t>
                      </a:r>
                      <a:r>
                        <a:rPr kumimoji="1" lang="en-US" altLang="ja-JP" sz="1600" dirty="0">
                          <a:solidFill>
                            <a:schemeClr val="bg1"/>
                          </a:solidFill>
                          <a:latin typeface="ＭＳ Ｐゴシック" panose="020B0600070205080204" pitchFamily="50" charset="-128"/>
                          <a:ea typeface="ＭＳ Ｐゴシック" panose="020B0600070205080204" pitchFamily="50" charset="-128"/>
                        </a:rPr>
                        <a:t>3W</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3</a:t>
                      </a:r>
                      <a:r>
                        <a:rPr kumimoji="1" lang="ja-JP" altLang="en-US" sz="1600" dirty="0">
                          <a:solidFill>
                            <a:schemeClr val="bg1"/>
                          </a:solidFill>
                          <a:latin typeface="ＭＳ Ｐゴシック" panose="020B0600070205080204" pitchFamily="50" charset="-128"/>
                          <a:ea typeface="ＭＳ Ｐゴシック" panose="020B0600070205080204" pitchFamily="50" charset="-128"/>
                        </a:rPr>
                        <a:t>月</a:t>
                      </a:r>
                      <a:r>
                        <a:rPr kumimoji="1" lang="en-US" altLang="ja-JP" sz="1600" dirty="0">
                          <a:solidFill>
                            <a:schemeClr val="bg1"/>
                          </a:solidFill>
                          <a:latin typeface="ＭＳ Ｐゴシック" panose="020B0600070205080204" pitchFamily="50" charset="-128"/>
                          <a:ea typeface="ＭＳ Ｐゴシック" panose="020B0600070205080204" pitchFamily="50" charset="-128"/>
                        </a:rPr>
                        <a:t>4W</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4</a:t>
                      </a:r>
                      <a:r>
                        <a:rPr kumimoji="1" lang="ja-JP" altLang="en-US" sz="1600" dirty="0">
                          <a:solidFill>
                            <a:schemeClr val="bg1"/>
                          </a:solidFill>
                          <a:latin typeface="ＭＳ Ｐゴシック" panose="020B0600070205080204" pitchFamily="50" charset="-128"/>
                          <a:ea typeface="ＭＳ Ｐゴシック" panose="020B0600070205080204" pitchFamily="50" charset="-128"/>
                        </a:rPr>
                        <a:t>月</a:t>
                      </a:r>
                      <a:r>
                        <a:rPr kumimoji="1" lang="en-US" altLang="ja-JP" sz="1600" dirty="0">
                          <a:solidFill>
                            <a:schemeClr val="bg1"/>
                          </a:solidFill>
                          <a:latin typeface="ＭＳ Ｐゴシック" panose="020B0600070205080204" pitchFamily="50" charset="-128"/>
                          <a:ea typeface="ＭＳ Ｐゴシック" panose="020B0600070205080204" pitchFamily="50" charset="-128"/>
                        </a:rPr>
                        <a:t>1W</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extLst>
                  <a:ext uri="{0D108BD9-81ED-4DB2-BD59-A6C34878D82A}">
                    <a16:rowId xmlns:a16="http://schemas.microsoft.com/office/drawing/2014/main" val="10001"/>
                  </a:ext>
                </a:extLst>
              </a:tr>
              <a:tr h="943946">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r>
                        <a:rPr kumimoji="1" lang="ja-JP" altLang="en-US" sz="1800" dirty="0">
                          <a:latin typeface="ＭＳ Ｐゴシック" panose="020B0600070205080204" pitchFamily="50" charset="-128"/>
                          <a:ea typeface="ＭＳ Ｐゴシック" panose="020B0600070205080204" pitchFamily="50" charset="-128"/>
                        </a:rPr>
                        <a:t>工場</a:t>
                      </a:r>
                    </a:p>
                  </a:txBody>
                  <a:tcPr marL="99100" marR="99100" marT="45722" marB="45722">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val="10002"/>
                  </a:ext>
                </a:extLst>
              </a:tr>
              <a:tr h="2245178">
                <a:tc>
                  <a:txBody>
                    <a:bodyPr/>
                    <a:lstStyle/>
                    <a:p>
                      <a:r>
                        <a:rPr kumimoji="1" lang="ja-JP" altLang="en-US" sz="1800" dirty="0">
                          <a:latin typeface="ＭＳ Ｐゴシック" panose="020B0600070205080204" pitchFamily="50" charset="-128"/>
                          <a:ea typeface="ＭＳ Ｐゴシック" panose="020B0600070205080204" pitchFamily="50" charset="-128"/>
                        </a:rPr>
                        <a:t>ものづくり革新部</a:t>
                      </a: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val="2715157252"/>
                  </a:ext>
                </a:extLst>
              </a:tr>
              <a:tr h="1682283">
                <a:tc>
                  <a:txBody>
                    <a:bodyPr/>
                    <a:lstStyle/>
                    <a:p>
                      <a:r>
                        <a:rPr kumimoji="1" lang="en-US" altLang="ja-JP" sz="1800" dirty="0">
                          <a:latin typeface="ＭＳ Ｐゴシック" panose="020B0600070205080204" pitchFamily="50" charset="-128"/>
                          <a:ea typeface="ＭＳ Ｐゴシック" panose="020B0600070205080204" pitchFamily="50" charset="-128"/>
                        </a:rPr>
                        <a:t>DS</a:t>
                      </a:r>
                      <a:r>
                        <a:rPr kumimoji="1" lang="ja-JP" altLang="en-US" sz="1800" dirty="0">
                          <a:latin typeface="ＭＳ Ｐゴシック" panose="020B0600070205080204" pitchFamily="50" charset="-128"/>
                          <a:ea typeface="ＭＳ Ｐゴシック" panose="020B0600070205080204" pitchFamily="50" charset="-128"/>
                        </a:rPr>
                        <a:t>部</a:t>
                      </a: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val="551088860"/>
                  </a:ext>
                </a:extLst>
              </a:tr>
            </a:tbl>
          </a:graphicData>
        </a:graphic>
      </p:graphicFrame>
      <p:sp>
        <p:nvSpPr>
          <p:cNvPr id="22" name="矢印: 五方向 21">
            <a:extLst>
              <a:ext uri="{FF2B5EF4-FFF2-40B4-BE49-F238E27FC236}">
                <a16:creationId xmlns:a16="http://schemas.microsoft.com/office/drawing/2014/main" id="{38485031-314A-4518-98FB-E93A623A27AC}"/>
              </a:ext>
            </a:extLst>
          </p:cNvPr>
          <p:cNvSpPr/>
          <p:nvPr/>
        </p:nvSpPr>
        <p:spPr>
          <a:xfrm>
            <a:off x="2547967" y="5205634"/>
            <a:ext cx="955698" cy="540753"/>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分析プラン作成</a:t>
            </a:r>
          </a:p>
        </p:txBody>
      </p:sp>
      <p:sp>
        <p:nvSpPr>
          <p:cNvPr id="24" name="矢印: 五方向 23">
            <a:extLst>
              <a:ext uri="{FF2B5EF4-FFF2-40B4-BE49-F238E27FC236}">
                <a16:creationId xmlns:a16="http://schemas.microsoft.com/office/drawing/2014/main" id="{E44E4321-AEAE-43BF-A14C-4A776FA30DC3}"/>
              </a:ext>
            </a:extLst>
          </p:cNvPr>
          <p:cNvSpPr/>
          <p:nvPr/>
        </p:nvSpPr>
        <p:spPr>
          <a:xfrm>
            <a:off x="2563683" y="2613009"/>
            <a:ext cx="4951679" cy="492263"/>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異常を表す変数の洗い出し（影響する因子の検討）</a:t>
            </a:r>
          </a:p>
        </p:txBody>
      </p:sp>
      <p:sp>
        <p:nvSpPr>
          <p:cNvPr id="28" name="テキスト ボックス 27">
            <a:extLst>
              <a:ext uri="{FF2B5EF4-FFF2-40B4-BE49-F238E27FC236}">
                <a16:creationId xmlns:a16="http://schemas.microsoft.com/office/drawing/2014/main" id="{4E2BC233-5807-4F71-8E4F-13BFCAE7FB19}"/>
              </a:ext>
            </a:extLst>
          </p:cNvPr>
          <p:cNvSpPr txBox="1"/>
          <p:nvPr/>
        </p:nvSpPr>
        <p:spPr>
          <a:xfrm>
            <a:off x="-1278092" y="5576503"/>
            <a:ext cx="3626188" cy="2308324"/>
          </a:xfrm>
          <a:prstGeom prst="wedgeRectCallout">
            <a:avLst>
              <a:gd name="adj1" fmla="val 58451"/>
              <a:gd name="adj2" fmla="val -59446"/>
            </a:avLst>
          </a:prstGeom>
          <a:solidFill>
            <a:schemeClr val="bg1"/>
          </a:solidFill>
          <a:ln>
            <a:solidFill>
              <a:schemeClr val="tx1"/>
            </a:solidFill>
          </a:ln>
        </p:spPr>
        <p:txBody>
          <a:bodyPr wrap="square" rtlCol="0">
            <a:spAutoFit/>
          </a:bodyPr>
          <a:lstStyle/>
          <a:p>
            <a:r>
              <a:rPr lang="ja-JP" altLang="en-US" sz="1200" dirty="0"/>
              <a:t>新しい基準</a:t>
            </a:r>
            <a:r>
              <a:rPr kumimoji="1" lang="ja-JP" altLang="en-US" sz="1200" dirty="0"/>
              <a:t>ネタ</a:t>
            </a:r>
            <a:endParaRPr kumimoji="1" lang="en-US" altLang="ja-JP" sz="1200" dirty="0"/>
          </a:p>
          <a:p>
            <a:endParaRPr lang="en-US" altLang="ja-JP" sz="1200" dirty="0"/>
          </a:p>
          <a:p>
            <a:r>
              <a:rPr lang="ja-JP" altLang="en-US" sz="1200" dirty="0"/>
              <a:t>■設計値</a:t>
            </a:r>
            <a:r>
              <a:rPr lang="en-US" altLang="ja-JP" sz="1200" dirty="0"/>
              <a:t>MAX</a:t>
            </a:r>
            <a:r>
              <a:rPr lang="ja-JP" altLang="en-US" sz="1200" dirty="0"/>
              <a:t>の計算について</a:t>
            </a:r>
            <a:endParaRPr lang="en-US" altLang="ja-JP" sz="1200" dirty="0"/>
          </a:p>
          <a:p>
            <a:r>
              <a:rPr lang="ja-JP" altLang="en-US" sz="1200" dirty="0"/>
              <a:t>・便</a:t>
            </a:r>
            <a:r>
              <a:rPr lang="en-US" altLang="ja-JP" sz="1200" dirty="0"/>
              <a:t>Ave</a:t>
            </a:r>
            <a:r>
              <a:rPr lang="ja-JP" altLang="en-US" sz="1200" dirty="0"/>
              <a:t>ではなく、便</a:t>
            </a:r>
            <a:r>
              <a:rPr lang="en-US" altLang="ja-JP" sz="1200" dirty="0"/>
              <a:t>Max</a:t>
            </a:r>
            <a:r>
              <a:rPr lang="ja-JP" altLang="en-US" sz="1200" dirty="0"/>
              <a:t>（各便の実績の納入数の最大値）を採用する。</a:t>
            </a:r>
            <a:endParaRPr lang="en-US" altLang="ja-JP" sz="1200" dirty="0"/>
          </a:p>
          <a:p>
            <a:r>
              <a:rPr lang="ja-JP" altLang="en-US" sz="1200" dirty="0"/>
              <a:t>便</a:t>
            </a:r>
            <a:r>
              <a:rPr lang="en-US" altLang="ja-JP" sz="1200" dirty="0"/>
              <a:t>Max &gt; </a:t>
            </a:r>
            <a:r>
              <a:rPr lang="ja-JP" altLang="en-US" sz="1200" dirty="0"/>
              <a:t>便</a:t>
            </a:r>
            <a:r>
              <a:rPr lang="en-US" altLang="ja-JP" sz="1200" dirty="0"/>
              <a:t>Ave + </a:t>
            </a:r>
            <a:r>
              <a:rPr lang="ja-JP" altLang="en-US" sz="1200" dirty="0"/>
              <a:t>不等ピッチの場合、設計値を超過するかもと思いました。このあたりのデータ分析を検討しています</a:t>
            </a:r>
            <a:endParaRPr lang="en-US" altLang="ja-JP" sz="1200" dirty="0"/>
          </a:p>
          <a:p>
            <a:endParaRPr lang="en-US" altLang="ja-JP" sz="1200" dirty="0"/>
          </a:p>
          <a:p>
            <a:pPr rtl="0"/>
            <a:r>
              <a:rPr lang="ja-JP" altLang="en-US" sz="1200" dirty="0"/>
              <a:t>設計値</a:t>
            </a:r>
            <a:r>
              <a:rPr lang="en-US" altLang="ja-JP" sz="1200" dirty="0"/>
              <a:t>MIN</a:t>
            </a:r>
            <a:r>
              <a:rPr lang="ja-JP" altLang="en-US" sz="1200" dirty="0"/>
              <a:t>：生産フレ在庫（</a:t>
            </a:r>
            <a:r>
              <a:rPr lang="en-US" altLang="ja-JP" sz="1200" dirty="0"/>
              <a:t>A-B-C</a:t>
            </a:r>
            <a:r>
              <a:rPr lang="ja-JP" altLang="en-US" sz="1200" dirty="0"/>
              <a:t>を使う式）</a:t>
            </a:r>
          </a:p>
          <a:p>
            <a:pPr rtl="0"/>
            <a:r>
              <a:rPr lang="ja-JP" altLang="en-US" sz="1200" dirty="0"/>
              <a:t>設計値</a:t>
            </a:r>
            <a:r>
              <a:rPr lang="en-US" altLang="ja-JP" sz="1200" dirty="0"/>
              <a:t>MAX</a:t>
            </a:r>
            <a:r>
              <a:rPr lang="ja-JP" altLang="en-US" sz="1200" dirty="0"/>
              <a:t>：生産フレ在庫＋不等ピッチ＋便</a:t>
            </a:r>
            <a:r>
              <a:rPr lang="en-US" altLang="ja-JP" sz="1200" dirty="0"/>
              <a:t>Ave.</a:t>
            </a:r>
          </a:p>
          <a:p>
            <a:endParaRPr lang="en-US" altLang="ja-JP" sz="1200" dirty="0"/>
          </a:p>
        </p:txBody>
      </p:sp>
      <p:sp>
        <p:nvSpPr>
          <p:cNvPr id="16" name="矢印: 五方向 15">
            <a:extLst>
              <a:ext uri="{FF2B5EF4-FFF2-40B4-BE49-F238E27FC236}">
                <a16:creationId xmlns:a16="http://schemas.microsoft.com/office/drawing/2014/main" id="{9D53E71A-DFD0-4BA2-BECE-6BA6471B215A}"/>
              </a:ext>
            </a:extLst>
          </p:cNvPr>
          <p:cNvSpPr/>
          <p:nvPr/>
        </p:nvSpPr>
        <p:spPr>
          <a:xfrm>
            <a:off x="3529741" y="5187077"/>
            <a:ext cx="2001190" cy="533832"/>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基準作りのためのデータ分析</a:t>
            </a:r>
          </a:p>
        </p:txBody>
      </p:sp>
      <p:sp>
        <p:nvSpPr>
          <p:cNvPr id="18" name="テキスト ボックス 17">
            <a:extLst>
              <a:ext uri="{FF2B5EF4-FFF2-40B4-BE49-F238E27FC236}">
                <a16:creationId xmlns:a16="http://schemas.microsoft.com/office/drawing/2014/main" id="{778E917F-9C81-4FFB-95EC-487BE5263F0E}"/>
              </a:ext>
            </a:extLst>
          </p:cNvPr>
          <p:cNvSpPr txBox="1"/>
          <p:nvPr/>
        </p:nvSpPr>
        <p:spPr>
          <a:xfrm>
            <a:off x="3450714" y="4073258"/>
            <a:ext cx="1804360" cy="415498"/>
          </a:xfrm>
          <a:prstGeom prst="rect">
            <a:avLst/>
          </a:prstGeom>
          <a:noFill/>
        </p:spPr>
        <p:txBody>
          <a:bodyPr wrap="square" rtlCol="0">
            <a:spAutoFit/>
          </a:bodyPr>
          <a:lstStyle/>
          <a:p>
            <a:r>
              <a:rPr kumimoji="1" lang="ja-JP" altLang="en-US" sz="1050" dirty="0"/>
              <a:t>★分析プランの確認ができている状態（</a:t>
            </a:r>
            <a:r>
              <a:rPr kumimoji="1" lang="en-US" altLang="ja-JP" sz="1050" dirty="0"/>
              <a:t>2/6</a:t>
            </a:r>
            <a:r>
              <a:rPr kumimoji="1" lang="ja-JP" altLang="en-US" sz="1050" dirty="0"/>
              <a:t>）</a:t>
            </a:r>
            <a:endParaRPr kumimoji="1" lang="en-US" altLang="ja-JP" sz="1050" dirty="0"/>
          </a:p>
        </p:txBody>
      </p:sp>
      <p:sp>
        <p:nvSpPr>
          <p:cNvPr id="23" name="矢印: 五方向 22">
            <a:extLst>
              <a:ext uri="{FF2B5EF4-FFF2-40B4-BE49-F238E27FC236}">
                <a16:creationId xmlns:a16="http://schemas.microsoft.com/office/drawing/2014/main" id="{510C8485-36B6-494E-9CD4-5A340EC758F1}"/>
              </a:ext>
            </a:extLst>
          </p:cNvPr>
          <p:cNvSpPr/>
          <p:nvPr/>
        </p:nvSpPr>
        <p:spPr>
          <a:xfrm>
            <a:off x="5509284" y="4466644"/>
            <a:ext cx="1990912" cy="605601"/>
          </a:xfrm>
          <a:prstGeom prst="homePlate">
            <a:avLst>
              <a:gd name="adj" fmla="val 24832"/>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基準の再定義検討</a:t>
            </a:r>
          </a:p>
        </p:txBody>
      </p:sp>
      <p:sp>
        <p:nvSpPr>
          <p:cNvPr id="32" name="テキスト ボックス 31">
            <a:extLst>
              <a:ext uri="{FF2B5EF4-FFF2-40B4-BE49-F238E27FC236}">
                <a16:creationId xmlns:a16="http://schemas.microsoft.com/office/drawing/2014/main" id="{222FD6DB-8B6C-4C1E-8DC1-30AED27EE014}"/>
              </a:ext>
            </a:extLst>
          </p:cNvPr>
          <p:cNvSpPr txBox="1"/>
          <p:nvPr/>
        </p:nvSpPr>
        <p:spPr>
          <a:xfrm>
            <a:off x="5458855" y="5205634"/>
            <a:ext cx="1047424" cy="577081"/>
          </a:xfrm>
          <a:prstGeom prst="rect">
            <a:avLst/>
          </a:prstGeom>
          <a:noFill/>
        </p:spPr>
        <p:txBody>
          <a:bodyPr wrap="square" rtlCol="0">
            <a:spAutoFit/>
          </a:bodyPr>
          <a:lstStyle/>
          <a:p>
            <a:r>
              <a:rPr kumimoji="1" lang="ja-JP" altLang="en-US" sz="1050" dirty="0"/>
              <a:t>★分析が完了している状態（</a:t>
            </a:r>
            <a:r>
              <a:rPr kumimoji="1" lang="en-US" altLang="ja-JP" sz="1050" dirty="0"/>
              <a:t>2/20</a:t>
            </a:r>
            <a:r>
              <a:rPr kumimoji="1" lang="ja-JP" altLang="en-US" sz="1050" dirty="0"/>
              <a:t>）</a:t>
            </a:r>
          </a:p>
        </p:txBody>
      </p:sp>
      <p:sp>
        <p:nvSpPr>
          <p:cNvPr id="33" name="矢印: 五方向 32">
            <a:extLst>
              <a:ext uri="{FF2B5EF4-FFF2-40B4-BE49-F238E27FC236}">
                <a16:creationId xmlns:a16="http://schemas.microsoft.com/office/drawing/2014/main" id="{93A8C495-05E2-47E5-A00C-B7507B6824E4}"/>
              </a:ext>
            </a:extLst>
          </p:cNvPr>
          <p:cNvSpPr/>
          <p:nvPr/>
        </p:nvSpPr>
        <p:spPr>
          <a:xfrm>
            <a:off x="8440664" y="2613009"/>
            <a:ext cx="2233295" cy="492263"/>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a:solidFill>
                  <a:schemeClr val="tx1"/>
                </a:solidFill>
              </a:rPr>
              <a:t>AI</a:t>
            </a:r>
            <a:r>
              <a:rPr kumimoji="1" lang="ja-JP" altLang="en-US" sz="1200" dirty="0">
                <a:solidFill>
                  <a:schemeClr val="tx1"/>
                </a:solidFill>
              </a:rPr>
              <a:t>在庫適正化画面</a:t>
            </a:r>
            <a:r>
              <a:rPr kumimoji="1" lang="en-US" altLang="ja-JP" sz="1200" dirty="0">
                <a:solidFill>
                  <a:schemeClr val="tx1"/>
                </a:solidFill>
              </a:rPr>
              <a:t>α</a:t>
            </a:r>
            <a:r>
              <a:rPr lang="ja-JP" altLang="en-US" sz="1200" dirty="0">
                <a:solidFill>
                  <a:schemeClr val="tx1"/>
                </a:solidFill>
              </a:rPr>
              <a:t>を</a:t>
            </a:r>
            <a:r>
              <a:rPr kumimoji="1" lang="ja-JP" altLang="en-US" sz="1200" dirty="0">
                <a:solidFill>
                  <a:schemeClr val="tx1"/>
                </a:solidFill>
              </a:rPr>
              <a:t>トライ</a:t>
            </a:r>
            <a:endParaRPr kumimoji="1" lang="en-US" altLang="ja-JP" sz="1200" dirty="0">
              <a:solidFill>
                <a:schemeClr val="tx1"/>
              </a:solidFill>
            </a:endParaRPr>
          </a:p>
        </p:txBody>
      </p:sp>
      <p:sp>
        <p:nvSpPr>
          <p:cNvPr id="45" name="矢印: 五方向 44">
            <a:extLst>
              <a:ext uri="{FF2B5EF4-FFF2-40B4-BE49-F238E27FC236}">
                <a16:creationId xmlns:a16="http://schemas.microsoft.com/office/drawing/2014/main" id="{C9E6C2DC-D95F-4FD6-AC73-0A23D8D421FB}"/>
              </a:ext>
            </a:extLst>
          </p:cNvPr>
          <p:cNvSpPr/>
          <p:nvPr/>
        </p:nvSpPr>
        <p:spPr>
          <a:xfrm>
            <a:off x="2533891" y="4500649"/>
            <a:ext cx="955698" cy="605601"/>
          </a:xfrm>
          <a:prstGeom prst="homePlate">
            <a:avLst>
              <a:gd name="adj" fmla="val 24832"/>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a:solidFill>
                  <a:schemeClr val="tx1"/>
                </a:solidFill>
              </a:rPr>
              <a:t>3</a:t>
            </a:r>
            <a:r>
              <a:rPr kumimoji="1" lang="ja-JP" altLang="en-US" sz="1200" dirty="0">
                <a:solidFill>
                  <a:schemeClr val="tx1"/>
                </a:solidFill>
              </a:rPr>
              <a:t>月までの進め方検討</a:t>
            </a:r>
          </a:p>
        </p:txBody>
      </p:sp>
      <p:sp>
        <p:nvSpPr>
          <p:cNvPr id="48" name="テキスト ボックス 47">
            <a:extLst>
              <a:ext uri="{FF2B5EF4-FFF2-40B4-BE49-F238E27FC236}">
                <a16:creationId xmlns:a16="http://schemas.microsoft.com/office/drawing/2014/main" id="{CF24E02A-3803-4295-B643-7E473CA25EB8}"/>
              </a:ext>
            </a:extLst>
          </p:cNvPr>
          <p:cNvSpPr txBox="1"/>
          <p:nvPr/>
        </p:nvSpPr>
        <p:spPr>
          <a:xfrm>
            <a:off x="3477587" y="4529169"/>
            <a:ext cx="1282896" cy="577081"/>
          </a:xfrm>
          <a:prstGeom prst="rect">
            <a:avLst/>
          </a:prstGeom>
          <a:noFill/>
        </p:spPr>
        <p:txBody>
          <a:bodyPr wrap="square" rtlCol="0">
            <a:spAutoFit/>
          </a:bodyPr>
          <a:lstStyle/>
          <a:p>
            <a:r>
              <a:rPr kumimoji="1" lang="ja-JP" altLang="en-US" sz="1050" dirty="0">
                <a:solidFill>
                  <a:schemeClr val="accent6"/>
                </a:solidFill>
              </a:rPr>
              <a:t>★</a:t>
            </a:r>
            <a:r>
              <a:rPr kumimoji="1" lang="en-US" altLang="ja-JP" sz="1050" dirty="0">
                <a:solidFill>
                  <a:schemeClr val="accent6"/>
                </a:solidFill>
              </a:rPr>
              <a:t>3</a:t>
            </a:r>
            <a:r>
              <a:rPr kumimoji="1" lang="ja-JP" altLang="en-US" sz="1050" dirty="0">
                <a:solidFill>
                  <a:schemeClr val="accent6"/>
                </a:solidFill>
              </a:rPr>
              <a:t>月までの進め方が合意できている状態（</a:t>
            </a:r>
            <a:r>
              <a:rPr kumimoji="1" lang="en-US" altLang="ja-JP" sz="1050" dirty="0">
                <a:solidFill>
                  <a:schemeClr val="accent6"/>
                </a:solidFill>
              </a:rPr>
              <a:t>2/6</a:t>
            </a:r>
            <a:r>
              <a:rPr kumimoji="1" lang="ja-JP" altLang="en-US" sz="1050" dirty="0">
                <a:solidFill>
                  <a:schemeClr val="accent6"/>
                </a:solidFill>
              </a:rPr>
              <a:t>）</a:t>
            </a:r>
          </a:p>
        </p:txBody>
      </p:sp>
      <p:sp>
        <p:nvSpPr>
          <p:cNvPr id="54" name="テキスト ボックス 53">
            <a:extLst>
              <a:ext uri="{FF2B5EF4-FFF2-40B4-BE49-F238E27FC236}">
                <a16:creationId xmlns:a16="http://schemas.microsoft.com/office/drawing/2014/main" id="{71BEF747-5E2A-4FF6-BF18-C393D334517F}"/>
              </a:ext>
            </a:extLst>
          </p:cNvPr>
          <p:cNvSpPr txBox="1"/>
          <p:nvPr/>
        </p:nvSpPr>
        <p:spPr>
          <a:xfrm>
            <a:off x="10645175" y="2545654"/>
            <a:ext cx="1444525" cy="738664"/>
          </a:xfrm>
          <a:prstGeom prst="rect">
            <a:avLst/>
          </a:prstGeom>
          <a:noFill/>
        </p:spPr>
        <p:txBody>
          <a:bodyPr wrap="square" rtlCol="0">
            <a:spAutoFit/>
          </a:bodyPr>
          <a:lstStyle/>
          <a:p>
            <a:r>
              <a:rPr kumimoji="1" lang="ja-JP" altLang="en-US" sz="1050" dirty="0">
                <a:solidFill>
                  <a:srgbClr val="FF0000"/>
                </a:solidFill>
              </a:rPr>
              <a:t>★</a:t>
            </a:r>
            <a:r>
              <a:rPr kumimoji="1" lang="en-US" altLang="ja-JP" sz="1050" dirty="0">
                <a:solidFill>
                  <a:srgbClr val="FF0000"/>
                </a:solidFill>
              </a:rPr>
              <a:t>AI</a:t>
            </a:r>
            <a:r>
              <a:rPr lang="ja-JP" altLang="en-US" sz="1050" dirty="0">
                <a:solidFill>
                  <a:srgbClr val="FF0000"/>
                </a:solidFill>
              </a:rPr>
              <a:t>在庫適正化画面の</a:t>
            </a:r>
            <a:r>
              <a:rPr kumimoji="1" lang="ja-JP" altLang="en-US" sz="1050" dirty="0">
                <a:solidFill>
                  <a:srgbClr val="FF0000"/>
                </a:solidFill>
              </a:rPr>
              <a:t>実現可否判断</a:t>
            </a:r>
            <a:br>
              <a:rPr kumimoji="1" lang="en-US" altLang="ja-JP" sz="1050" dirty="0">
                <a:solidFill>
                  <a:srgbClr val="FF0000"/>
                </a:solidFill>
              </a:rPr>
            </a:br>
            <a:r>
              <a:rPr kumimoji="1" lang="ja-JP" altLang="en-US" sz="1050" dirty="0">
                <a:solidFill>
                  <a:srgbClr val="FF0000"/>
                </a:solidFill>
              </a:rPr>
              <a:t>　できている状態</a:t>
            </a:r>
            <a:br>
              <a:rPr kumimoji="1" lang="en-US" altLang="ja-JP" sz="1050" dirty="0">
                <a:solidFill>
                  <a:srgbClr val="FF0000"/>
                </a:solidFill>
              </a:rPr>
            </a:br>
            <a:r>
              <a:rPr kumimoji="1" lang="ja-JP" altLang="en-US" sz="1050" dirty="0">
                <a:solidFill>
                  <a:srgbClr val="FF0000"/>
                </a:solidFill>
              </a:rPr>
              <a:t>　（課題洗い出し）</a:t>
            </a:r>
          </a:p>
        </p:txBody>
      </p:sp>
      <p:sp>
        <p:nvSpPr>
          <p:cNvPr id="57" name="矢印: 五方向 56">
            <a:extLst>
              <a:ext uri="{FF2B5EF4-FFF2-40B4-BE49-F238E27FC236}">
                <a16:creationId xmlns:a16="http://schemas.microsoft.com/office/drawing/2014/main" id="{6C8328BF-6271-48EE-9BC5-6238AC66F24E}"/>
              </a:ext>
            </a:extLst>
          </p:cNvPr>
          <p:cNvSpPr/>
          <p:nvPr/>
        </p:nvSpPr>
        <p:spPr>
          <a:xfrm>
            <a:off x="8453672" y="5927440"/>
            <a:ext cx="2078350" cy="489450"/>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コード改修</a:t>
            </a:r>
            <a:endParaRPr kumimoji="1" lang="en-US" altLang="ja-JP" sz="1200" dirty="0">
              <a:solidFill>
                <a:schemeClr val="tx1"/>
              </a:solidFill>
            </a:endParaRPr>
          </a:p>
          <a:p>
            <a:r>
              <a:rPr kumimoji="1" lang="ja-JP" altLang="en-US" sz="1200" dirty="0">
                <a:solidFill>
                  <a:schemeClr val="tx1"/>
                </a:solidFill>
              </a:rPr>
              <a:t>（要望受け微調整）</a:t>
            </a:r>
          </a:p>
        </p:txBody>
      </p:sp>
      <p:sp>
        <p:nvSpPr>
          <p:cNvPr id="58" name="正方形/長方形 57">
            <a:extLst>
              <a:ext uri="{FF2B5EF4-FFF2-40B4-BE49-F238E27FC236}">
                <a16:creationId xmlns:a16="http://schemas.microsoft.com/office/drawing/2014/main" id="{F243EFAB-F2E1-4610-99D6-2E00CE550813}"/>
              </a:ext>
            </a:extLst>
          </p:cNvPr>
          <p:cNvSpPr/>
          <p:nvPr/>
        </p:nvSpPr>
        <p:spPr>
          <a:xfrm>
            <a:off x="2521890" y="3773134"/>
            <a:ext cx="5918774" cy="2046617"/>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1B251234-FC03-433E-B51A-9D48364C2D11}"/>
              </a:ext>
            </a:extLst>
          </p:cNvPr>
          <p:cNvSpPr txBox="1"/>
          <p:nvPr/>
        </p:nvSpPr>
        <p:spPr>
          <a:xfrm>
            <a:off x="6351094" y="5528473"/>
            <a:ext cx="2080809" cy="307777"/>
          </a:xfrm>
          <a:prstGeom prst="rect">
            <a:avLst/>
          </a:prstGeom>
          <a:solidFill>
            <a:schemeClr val="accent1">
              <a:lumMod val="60000"/>
              <a:lumOff val="40000"/>
            </a:schemeClr>
          </a:solidFill>
        </p:spPr>
        <p:txBody>
          <a:bodyPr wrap="square" rtlCol="0">
            <a:spAutoFit/>
          </a:bodyPr>
          <a:lstStyle/>
          <a:p>
            <a:pPr algn="ctr"/>
            <a:r>
              <a:rPr kumimoji="1" lang="en-US" altLang="ja-JP" sz="1400" dirty="0">
                <a:solidFill>
                  <a:schemeClr val="bg1"/>
                </a:solidFill>
              </a:rPr>
              <a:t>Lv1</a:t>
            </a:r>
            <a:r>
              <a:rPr kumimoji="1" lang="ja-JP" altLang="en-US" sz="1400" dirty="0">
                <a:solidFill>
                  <a:schemeClr val="bg1"/>
                </a:solidFill>
              </a:rPr>
              <a:t>の基準再定義</a:t>
            </a:r>
            <a:r>
              <a:rPr lang="ja-JP" altLang="en-US" sz="1400" dirty="0">
                <a:solidFill>
                  <a:schemeClr val="bg1"/>
                </a:solidFill>
              </a:rPr>
              <a:t>の</a:t>
            </a:r>
            <a:r>
              <a:rPr kumimoji="1" lang="ja-JP" altLang="en-US" sz="1400" dirty="0">
                <a:solidFill>
                  <a:schemeClr val="bg1"/>
                </a:solidFill>
              </a:rPr>
              <a:t>活動</a:t>
            </a:r>
          </a:p>
        </p:txBody>
      </p:sp>
      <p:sp>
        <p:nvSpPr>
          <p:cNvPr id="60" name="テキスト ボックス 59">
            <a:extLst>
              <a:ext uri="{FF2B5EF4-FFF2-40B4-BE49-F238E27FC236}">
                <a16:creationId xmlns:a16="http://schemas.microsoft.com/office/drawing/2014/main" id="{CCED39AD-C640-44E0-84B3-AD93FA0EDD4C}"/>
              </a:ext>
            </a:extLst>
          </p:cNvPr>
          <p:cNvSpPr txBox="1"/>
          <p:nvPr/>
        </p:nvSpPr>
        <p:spPr>
          <a:xfrm>
            <a:off x="7433912" y="3803916"/>
            <a:ext cx="1062173" cy="1061829"/>
          </a:xfrm>
          <a:prstGeom prst="rect">
            <a:avLst/>
          </a:prstGeom>
          <a:noFill/>
        </p:spPr>
        <p:txBody>
          <a:bodyPr wrap="square" rtlCol="0">
            <a:spAutoFit/>
          </a:bodyPr>
          <a:lstStyle/>
          <a:p>
            <a:r>
              <a:rPr kumimoji="1" lang="ja-JP" altLang="en-US" sz="1050" dirty="0">
                <a:solidFill>
                  <a:schemeClr val="accent6"/>
                </a:solidFill>
              </a:rPr>
              <a:t>★新しい</a:t>
            </a:r>
            <a:r>
              <a:rPr lang="ja-JP" altLang="en-US" sz="1050" dirty="0">
                <a:solidFill>
                  <a:schemeClr val="accent6"/>
                </a:solidFill>
              </a:rPr>
              <a:t>基準ができている </a:t>
            </a:r>
            <a:r>
              <a:rPr lang="en-US" altLang="ja-JP" sz="1050" dirty="0">
                <a:solidFill>
                  <a:schemeClr val="accent6"/>
                </a:solidFill>
              </a:rPr>
              <a:t>or </a:t>
            </a:r>
            <a:r>
              <a:rPr lang="ja-JP" altLang="en-US" sz="1050" dirty="0">
                <a:solidFill>
                  <a:schemeClr val="accent6"/>
                </a:solidFill>
              </a:rPr>
              <a:t>従来基準で問題無いか判断できている状態</a:t>
            </a:r>
            <a:endParaRPr kumimoji="1" lang="ja-JP" altLang="en-US" sz="1050" dirty="0">
              <a:solidFill>
                <a:schemeClr val="accent6"/>
              </a:solidFill>
            </a:endParaRPr>
          </a:p>
        </p:txBody>
      </p:sp>
      <p:sp>
        <p:nvSpPr>
          <p:cNvPr id="82" name="矢印: 五方向 81">
            <a:extLst>
              <a:ext uri="{FF2B5EF4-FFF2-40B4-BE49-F238E27FC236}">
                <a16:creationId xmlns:a16="http://schemas.microsoft.com/office/drawing/2014/main" id="{131A8828-7B4E-484F-ACFE-828C43218C3D}"/>
              </a:ext>
            </a:extLst>
          </p:cNvPr>
          <p:cNvSpPr/>
          <p:nvPr/>
        </p:nvSpPr>
        <p:spPr>
          <a:xfrm>
            <a:off x="7531972" y="2594119"/>
            <a:ext cx="908692" cy="663431"/>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発見する要素の検討</a:t>
            </a:r>
          </a:p>
        </p:txBody>
      </p:sp>
      <p:sp>
        <p:nvSpPr>
          <p:cNvPr id="85" name="正方形/長方形 84">
            <a:extLst>
              <a:ext uri="{FF2B5EF4-FFF2-40B4-BE49-F238E27FC236}">
                <a16:creationId xmlns:a16="http://schemas.microsoft.com/office/drawing/2014/main" id="{AEE4F72F-DFF3-41CC-BE7E-17771904E4D2}"/>
              </a:ext>
            </a:extLst>
          </p:cNvPr>
          <p:cNvSpPr/>
          <p:nvPr/>
        </p:nvSpPr>
        <p:spPr>
          <a:xfrm>
            <a:off x="2534897" y="1741218"/>
            <a:ext cx="8139061" cy="1754326"/>
          </a:xfrm>
          <a:prstGeom prst="rect">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ボックス 85">
            <a:extLst>
              <a:ext uri="{FF2B5EF4-FFF2-40B4-BE49-F238E27FC236}">
                <a16:creationId xmlns:a16="http://schemas.microsoft.com/office/drawing/2014/main" id="{CAF90FC9-A5F2-4DA8-BA6E-6B1965657B97}"/>
              </a:ext>
            </a:extLst>
          </p:cNvPr>
          <p:cNvSpPr txBox="1"/>
          <p:nvPr/>
        </p:nvSpPr>
        <p:spPr>
          <a:xfrm>
            <a:off x="7922585" y="3306524"/>
            <a:ext cx="2758683" cy="307777"/>
          </a:xfrm>
          <a:prstGeom prst="rect">
            <a:avLst/>
          </a:prstGeom>
          <a:solidFill>
            <a:srgbClr val="FF00FF"/>
          </a:solidFill>
        </p:spPr>
        <p:txBody>
          <a:bodyPr wrap="square" rtlCol="0">
            <a:spAutoFit/>
          </a:bodyPr>
          <a:lstStyle/>
          <a:p>
            <a:pPr algn="ctr"/>
            <a:r>
              <a:rPr kumimoji="1" lang="en-US" altLang="ja-JP" sz="1400" dirty="0">
                <a:solidFill>
                  <a:schemeClr val="bg1"/>
                </a:solidFill>
              </a:rPr>
              <a:t>Lv3</a:t>
            </a:r>
            <a:r>
              <a:rPr kumimoji="1" lang="ja-JP" altLang="en-US" sz="1400" dirty="0">
                <a:solidFill>
                  <a:schemeClr val="bg1"/>
                </a:solidFill>
              </a:rPr>
              <a:t>の</a:t>
            </a:r>
            <a:r>
              <a:rPr lang="ja-JP" altLang="en-US" sz="1400" dirty="0">
                <a:solidFill>
                  <a:schemeClr val="bg1"/>
                </a:solidFill>
              </a:rPr>
              <a:t>異常原因推定のツール開発</a:t>
            </a:r>
            <a:endParaRPr kumimoji="1" lang="ja-JP" altLang="en-US" sz="1400" dirty="0">
              <a:solidFill>
                <a:schemeClr val="bg1"/>
              </a:solidFill>
            </a:endParaRPr>
          </a:p>
        </p:txBody>
      </p:sp>
      <p:sp>
        <p:nvSpPr>
          <p:cNvPr id="87" name="正方形/長方形 86">
            <a:extLst>
              <a:ext uri="{FF2B5EF4-FFF2-40B4-BE49-F238E27FC236}">
                <a16:creationId xmlns:a16="http://schemas.microsoft.com/office/drawing/2014/main" id="{3F1E192A-6B72-467C-B32F-CAC7723123A7}"/>
              </a:ext>
            </a:extLst>
          </p:cNvPr>
          <p:cNvSpPr/>
          <p:nvPr/>
        </p:nvSpPr>
        <p:spPr>
          <a:xfrm>
            <a:off x="2521890" y="5890607"/>
            <a:ext cx="8047553" cy="588294"/>
          </a:xfrm>
          <a:prstGeom prst="rect">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五方向 87">
            <a:extLst>
              <a:ext uri="{FF2B5EF4-FFF2-40B4-BE49-F238E27FC236}">
                <a16:creationId xmlns:a16="http://schemas.microsoft.com/office/drawing/2014/main" id="{88C94879-B22A-45B9-92A9-78A7A2C826CC}"/>
              </a:ext>
            </a:extLst>
          </p:cNvPr>
          <p:cNvSpPr/>
          <p:nvPr/>
        </p:nvSpPr>
        <p:spPr>
          <a:xfrm>
            <a:off x="2566569" y="5951357"/>
            <a:ext cx="5856084" cy="450509"/>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コード改修（変数を自由に選択できるように設定）</a:t>
            </a:r>
          </a:p>
        </p:txBody>
      </p:sp>
      <p:sp>
        <p:nvSpPr>
          <p:cNvPr id="79" name="テキスト ボックス 78">
            <a:extLst>
              <a:ext uri="{FF2B5EF4-FFF2-40B4-BE49-F238E27FC236}">
                <a16:creationId xmlns:a16="http://schemas.microsoft.com/office/drawing/2014/main" id="{37FC3FB2-1ABC-4B2D-A438-78F7593DC120}"/>
              </a:ext>
            </a:extLst>
          </p:cNvPr>
          <p:cNvSpPr txBox="1"/>
          <p:nvPr/>
        </p:nvSpPr>
        <p:spPr>
          <a:xfrm>
            <a:off x="-1278092" y="2925834"/>
            <a:ext cx="3660594" cy="1754326"/>
          </a:xfrm>
          <a:prstGeom prst="wedgeRectCallout">
            <a:avLst>
              <a:gd name="adj1" fmla="val 62885"/>
              <a:gd name="adj2" fmla="val -48307"/>
            </a:avLst>
          </a:prstGeom>
          <a:solidFill>
            <a:schemeClr val="bg1"/>
          </a:solidFill>
          <a:ln>
            <a:solidFill>
              <a:schemeClr val="tx1"/>
            </a:solidFill>
          </a:ln>
        </p:spPr>
        <p:txBody>
          <a:bodyPr wrap="square" rtlCol="0">
            <a:spAutoFit/>
          </a:bodyPr>
          <a:lstStyle/>
          <a:p>
            <a:r>
              <a:rPr lang="ja-JP" altLang="en-US" sz="1200" dirty="0"/>
              <a:t>ドメイン知識踏まえて、異常を表す可能性のある変数を整理して頂きたいと思っています。</a:t>
            </a:r>
            <a:endParaRPr lang="en-US" altLang="ja-JP" sz="1200" dirty="0"/>
          </a:p>
          <a:p>
            <a:r>
              <a:rPr lang="ja-JP" altLang="en-US" sz="1200" dirty="0"/>
              <a:t>変数間で同じ情報が含まないよう、相関が出ないように設定して頂きたいです、変数を乱暴？に設定してしまうと原因も絞れないと思いますので、</a:t>
            </a:r>
            <a:endParaRPr lang="en-US" altLang="ja-JP" sz="1200" dirty="0"/>
          </a:p>
          <a:p>
            <a:endParaRPr lang="en-US" altLang="ja-JP" sz="1200" dirty="0"/>
          </a:p>
          <a:p>
            <a:r>
              <a:rPr lang="ja-JP" altLang="en-US" sz="1200" dirty="0"/>
              <a:t>例）</a:t>
            </a:r>
            <a:endParaRPr lang="en-US" altLang="ja-JP" sz="1200" dirty="0"/>
          </a:p>
          <a:p>
            <a:r>
              <a:rPr kumimoji="1" lang="ja-JP" altLang="en-US" sz="1200" dirty="0"/>
              <a:t>・日量数と納入数の差分</a:t>
            </a:r>
            <a:r>
              <a:rPr lang="ja-JP" altLang="en-US" sz="1200" dirty="0"/>
              <a:t>（理由：予定より多く納入されると在庫過多になる可能性があるため）</a:t>
            </a:r>
            <a:endParaRPr lang="en-US" altLang="ja-JP" sz="1200" dirty="0"/>
          </a:p>
        </p:txBody>
      </p:sp>
      <p:sp>
        <p:nvSpPr>
          <p:cNvPr id="90" name="テキスト ボックス 89">
            <a:extLst>
              <a:ext uri="{FF2B5EF4-FFF2-40B4-BE49-F238E27FC236}">
                <a16:creationId xmlns:a16="http://schemas.microsoft.com/office/drawing/2014/main" id="{DA8D471B-4825-41B1-9618-A37007E0AD67}"/>
              </a:ext>
            </a:extLst>
          </p:cNvPr>
          <p:cNvSpPr txBox="1"/>
          <p:nvPr/>
        </p:nvSpPr>
        <p:spPr>
          <a:xfrm>
            <a:off x="7812879" y="6478511"/>
            <a:ext cx="2772986" cy="307777"/>
          </a:xfrm>
          <a:prstGeom prst="rect">
            <a:avLst/>
          </a:prstGeom>
          <a:solidFill>
            <a:srgbClr val="FF00FF"/>
          </a:solidFill>
        </p:spPr>
        <p:txBody>
          <a:bodyPr wrap="square" rtlCol="0">
            <a:spAutoFit/>
          </a:bodyPr>
          <a:lstStyle/>
          <a:p>
            <a:pPr algn="ctr"/>
            <a:r>
              <a:rPr kumimoji="1" lang="en-US" altLang="ja-JP" sz="1400" dirty="0">
                <a:solidFill>
                  <a:schemeClr val="bg1"/>
                </a:solidFill>
              </a:rPr>
              <a:t>Lv3</a:t>
            </a:r>
            <a:r>
              <a:rPr kumimoji="1" lang="ja-JP" altLang="en-US" sz="1400" dirty="0">
                <a:solidFill>
                  <a:schemeClr val="bg1"/>
                </a:solidFill>
              </a:rPr>
              <a:t>の</a:t>
            </a:r>
            <a:r>
              <a:rPr lang="ja-JP" altLang="en-US" sz="1400" dirty="0">
                <a:solidFill>
                  <a:schemeClr val="bg1"/>
                </a:solidFill>
              </a:rPr>
              <a:t>異常原因推定のツール開発</a:t>
            </a:r>
            <a:endParaRPr kumimoji="1" lang="ja-JP" altLang="en-US" sz="1400" dirty="0">
              <a:solidFill>
                <a:schemeClr val="bg1"/>
              </a:solidFill>
            </a:endParaRPr>
          </a:p>
        </p:txBody>
      </p:sp>
      <p:sp>
        <p:nvSpPr>
          <p:cNvPr id="94" name="テキスト ボックス 93">
            <a:extLst>
              <a:ext uri="{FF2B5EF4-FFF2-40B4-BE49-F238E27FC236}">
                <a16:creationId xmlns:a16="http://schemas.microsoft.com/office/drawing/2014/main" id="{BA93EA1C-4C7D-4D01-BCB4-E7DA77C6650F}"/>
              </a:ext>
            </a:extLst>
          </p:cNvPr>
          <p:cNvSpPr txBox="1"/>
          <p:nvPr/>
        </p:nvSpPr>
        <p:spPr>
          <a:xfrm>
            <a:off x="10767648" y="3514437"/>
            <a:ext cx="2640459" cy="276999"/>
          </a:xfrm>
          <a:prstGeom prst="wedgeRectCallout">
            <a:avLst>
              <a:gd name="adj1" fmla="val -34711"/>
              <a:gd name="adj2" fmla="val -129789"/>
            </a:avLst>
          </a:prstGeom>
          <a:solidFill>
            <a:schemeClr val="bg1"/>
          </a:solidFill>
          <a:ln>
            <a:solidFill>
              <a:schemeClr val="tx1"/>
            </a:solidFill>
          </a:ln>
        </p:spPr>
        <p:txBody>
          <a:bodyPr wrap="square" rtlCol="0">
            <a:spAutoFit/>
          </a:bodyPr>
          <a:lstStyle/>
          <a:p>
            <a:r>
              <a:rPr lang="ja-JP" altLang="en-US" sz="1200" dirty="0"/>
              <a:t>実現可否判断のお願いしたいです。</a:t>
            </a:r>
            <a:endParaRPr lang="en-US" altLang="ja-JP" sz="1200" dirty="0"/>
          </a:p>
        </p:txBody>
      </p:sp>
      <p:sp>
        <p:nvSpPr>
          <p:cNvPr id="96" name="テキスト ボックス 95">
            <a:extLst>
              <a:ext uri="{FF2B5EF4-FFF2-40B4-BE49-F238E27FC236}">
                <a16:creationId xmlns:a16="http://schemas.microsoft.com/office/drawing/2014/main" id="{9ADD7DA0-4F6B-491D-A26E-213B44C7B90B}"/>
              </a:ext>
            </a:extLst>
          </p:cNvPr>
          <p:cNvSpPr txBox="1"/>
          <p:nvPr/>
        </p:nvSpPr>
        <p:spPr>
          <a:xfrm>
            <a:off x="200025" y="-498314"/>
            <a:ext cx="3602198" cy="461665"/>
          </a:xfrm>
          <a:prstGeom prst="wedgeRectCallout">
            <a:avLst>
              <a:gd name="adj1" fmla="val 16690"/>
              <a:gd name="adj2" fmla="val 109918"/>
            </a:avLst>
          </a:prstGeom>
          <a:solidFill>
            <a:srgbClr val="FFFFCC"/>
          </a:solidFill>
          <a:ln>
            <a:solidFill>
              <a:schemeClr val="tx1"/>
            </a:solidFill>
          </a:ln>
        </p:spPr>
        <p:txBody>
          <a:bodyPr wrap="square" rtlCol="0">
            <a:spAutoFit/>
          </a:bodyPr>
          <a:lstStyle/>
          <a:p>
            <a:r>
              <a:rPr kumimoji="1" lang="ja-JP" altLang="en-US" sz="1200" b="1" dirty="0">
                <a:solidFill>
                  <a:schemeClr val="tx1"/>
                </a:solidFill>
              </a:rPr>
              <a:t>直近</a:t>
            </a:r>
            <a:r>
              <a:rPr kumimoji="1" lang="en-US" altLang="ja-JP" sz="1200" b="1" dirty="0">
                <a:solidFill>
                  <a:schemeClr val="tx1"/>
                </a:solidFill>
              </a:rPr>
              <a:t>3</a:t>
            </a:r>
            <a:r>
              <a:rPr kumimoji="1" lang="ja-JP" altLang="en-US" sz="1200" b="1" dirty="0">
                <a:solidFill>
                  <a:schemeClr val="tx1"/>
                </a:solidFill>
              </a:rPr>
              <a:t>月までの進め方で気になる点あれば教えて頂きたいです</a:t>
            </a:r>
            <a:endParaRPr kumimoji="1" lang="ja-JP" altLang="en-US" sz="1200" b="1" dirty="0"/>
          </a:p>
        </p:txBody>
      </p:sp>
      <p:sp>
        <p:nvSpPr>
          <p:cNvPr id="97" name="楕円 96">
            <a:extLst>
              <a:ext uri="{FF2B5EF4-FFF2-40B4-BE49-F238E27FC236}">
                <a16:creationId xmlns:a16="http://schemas.microsoft.com/office/drawing/2014/main" id="{9E752CF7-2801-44FD-9479-02100CF3A0CC}"/>
              </a:ext>
            </a:extLst>
          </p:cNvPr>
          <p:cNvSpPr/>
          <p:nvPr/>
        </p:nvSpPr>
        <p:spPr>
          <a:xfrm>
            <a:off x="3624344" y="-327105"/>
            <a:ext cx="450056" cy="420866"/>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a:t>
            </a:r>
            <a:endParaRPr kumimoji="1" lang="ja-JP" altLang="en-US" sz="1600" dirty="0"/>
          </a:p>
        </p:txBody>
      </p:sp>
      <p:sp>
        <p:nvSpPr>
          <p:cNvPr id="83" name="テキスト ボックス 82">
            <a:extLst>
              <a:ext uri="{FF2B5EF4-FFF2-40B4-BE49-F238E27FC236}">
                <a16:creationId xmlns:a16="http://schemas.microsoft.com/office/drawing/2014/main" id="{6C5462E5-FC3B-4793-B811-E34F57A74A49}"/>
              </a:ext>
            </a:extLst>
          </p:cNvPr>
          <p:cNvSpPr txBox="1"/>
          <p:nvPr/>
        </p:nvSpPr>
        <p:spPr>
          <a:xfrm>
            <a:off x="8117602" y="-757434"/>
            <a:ext cx="6653215" cy="1569660"/>
          </a:xfrm>
          <a:prstGeom prst="wedgeRectCallout">
            <a:avLst>
              <a:gd name="adj1" fmla="val -48746"/>
              <a:gd name="adj2" fmla="val 163487"/>
            </a:avLst>
          </a:prstGeom>
          <a:solidFill>
            <a:schemeClr val="bg1"/>
          </a:solidFill>
          <a:ln>
            <a:solidFill>
              <a:schemeClr val="tx1"/>
            </a:solidFill>
          </a:ln>
        </p:spPr>
        <p:txBody>
          <a:bodyPr wrap="square" rtlCol="0">
            <a:spAutoFit/>
          </a:bodyPr>
          <a:lstStyle/>
          <a:p>
            <a:r>
              <a:rPr lang="ja-JP" altLang="en-US" sz="1200" dirty="0"/>
              <a:t>基準再定義の検討内容踏まえて、「発見する要素」を精査して頂きたいと思っています</a:t>
            </a:r>
            <a:endParaRPr lang="en-US" altLang="ja-JP" sz="1200" dirty="0"/>
          </a:p>
          <a:p>
            <a:endParaRPr lang="en-US" altLang="ja-JP" sz="1200" dirty="0"/>
          </a:p>
          <a:p>
            <a:r>
              <a:rPr lang="ja-JP" altLang="en-US" sz="1200" dirty="0"/>
              <a:t>例</a:t>
            </a:r>
            <a:endParaRPr lang="en-US" altLang="ja-JP" sz="1200" dirty="0"/>
          </a:p>
          <a:p>
            <a:r>
              <a:rPr lang="ja-JP" altLang="en-US" sz="1200" dirty="0"/>
              <a:t>「発見する要素」に「影響する因子」の情報が入らないようにすることが必要だと思います。現状の「発見する要素」は、順立装置在庫量</a:t>
            </a:r>
            <a:r>
              <a:rPr lang="en-US" altLang="ja-JP" sz="1200" dirty="0"/>
              <a:t>/</a:t>
            </a:r>
            <a:r>
              <a:rPr lang="ja-JP" altLang="en-US" sz="1200" dirty="0"/>
              <a:t>設計値</a:t>
            </a:r>
            <a:r>
              <a:rPr lang="en-US" altLang="ja-JP" sz="1200" dirty="0"/>
              <a:t>MAX</a:t>
            </a:r>
            <a:r>
              <a:rPr lang="ja-JP" altLang="en-US" sz="1200" dirty="0"/>
              <a:t>の場合、設計値</a:t>
            </a:r>
            <a:r>
              <a:rPr lang="en-US" altLang="ja-JP" sz="1200" dirty="0"/>
              <a:t>MAX</a:t>
            </a:r>
            <a:r>
              <a:rPr lang="ja-JP" altLang="en-US" sz="1200" dirty="0"/>
              <a:t>で割った実績を採用しているため、便</a:t>
            </a:r>
            <a:r>
              <a:rPr lang="en-US" altLang="ja-JP" sz="1200" dirty="0"/>
              <a:t>Ave</a:t>
            </a:r>
            <a:r>
              <a:rPr lang="ja-JP" altLang="en-US" sz="1200" dirty="0"/>
              <a:t>などの情報が含まれています。この場合、「便</a:t>
            </a:r>
            <a:r>
              <a:rPr lang="en-US" altLang="ja-JP" sz="1200" dirty="0"/>
              <a:t>Ave </a:t>
            </a:r>
            <a:r>
              <a:rPr lang="ja-JP" altLang="en-US" sz="1200" dirty="0"/>
              <a:t>」の変化に応じて「発見する要素」も変化するため、影響度高いと判断されます。。「影響する因子」と直接的に関係ない現場に実害のある指標（順立装置の充足率？）の採用も検討して頂きたいです</a:t>
            </a:r>
            <a:endParaRPr lang="en-US" altLang="ja-JP" sz="1200" dirty="0"/>
          </a:p>
        </p:txBody>
      </p:sp>
    </p:spTree>
    <p:extLst>
      <p:ext uri="{BB962C8B-B14F-4D97-AF65-F5344CB8AC3E}">
        <p14:creationId xmlns:p14="http://schemas.microsoft.com/office/powerpoint/2010/main" val="2834548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 11">
            <a:extLst>
              <a:ext uri="{FF2B5EF4-FFF2-40B4-BE49-F238E27FC236}">
                <a16:creationId xmlns:a16="http://schemas.microsoft.com/office/drawing/2014/main" id="{F35F0AF7-AB03-4E0E-6D3A-3618348CCD55}"/>
              </a:ext>
            </a:extLst>
          </p:cNvPr>
          <p:cNvGraphicFramePr>
            <a:graphicFrameLocks noGrp="1"/>
          </p:cNvGraphicFramePr>
          <p:nvPr>
            <p:extLst>
              <p:ext uri="{D42A27DB-BD31-4B8C-83A1-F6EECF244321}">
                <p14:modId xmlns:p14="http://schemas.microsoft.com/office/powerpoint/2010/main" val="1545313116"/>
              </p:ext>
            </p:extLst>
          </p:nvPr>
        </p:nvGraphicFramePr>
        <p:xfrm>
          <a:off x="240468" y="853415"/>
          <a:ext cx="11880412" cy="5674946"/>
        </p:xfrm>
        <a:graphic>
          <a:graphicData uri="http://schemas.openxmlformats.org/drawingml/2006/table">
            <a:tbl>
              <a:tblPr firstRow="1" bandRow="1"/>
              <a:tblGrid>
                <a:gridCol w="2136972">
                  <a:extLst>
                    <a:ext uri="{9D8B030D-6E8A-4147-A177-3AD203B41FA5}">
                      <a16:colId xmlns:a16="http://schemas.microsoft.com/office/drawing/2014/main" val="20000"/>
                    </a:ext>
                  </a:extLst>
                </a:gridCol>
                <a:gridCol w="1464310">
                  <a:extLst>
                    <a:ext uri="{9D8B030D-6E8A-4147-A177-3AD203B41FA5}">
                      <a16:colId xmlns:a16="http://schemas.microsoft.com/office/drawing/2014/main" val="20007"/>
                    </a:ext>
                  </a:extLst>
                </a:gridCol>
                <a:gridCol w="984250">
                  <a:extLst>
                    <a:ext uri="{9D8B030D-6E8A-4147-A177-3AD203B41FA5}">
                      <a16:colId xmlns:a16="http://schemas.microsoft.com/office/drawing/2014/main" val="20011"/>
                    </a:ext>
                  </a:extLst>
                </a:gridCol>
                <a:gridCol w="1028700">
                  <a:extLst>
                    <a:ext uri="{9D8B030D-6E8A-4147-A177-3AD203B41FA5}">
                      <a16:colId xmlns:a16="http://schemas.microsoft.com/office/drawing/2014/main" val="3360587242"/>
                    </a:ext>
                  </a:extLst>
                </a:gridCol>
                <a:gridCol w="1028700">
                  <a:extLst>
                    <a:ext uri="{9D8B030D-6E8A-4147-A177-3AD203B41FA5}">
                      <a16:colId xmlns:a16="http://schemas.microsoft.com/office/drawing/2014/main" val="1710499062"/>
                    </a:ext>
                  </a:extLst>
                </a:gridCol>
                <a:gridCol w="1028700">
                  <a:extLst>
                    <a:ext uri="{9D8B030D-6E8A-4147-A177-3AD203B41FA5}">
                      <a16:colId xmlns:a16="http://schemas.microsoft.com/office/drawing/2014/main" val="20013"/>
                    </a:ext>
                  </a:extLst>
                </a:gridCol>
                <a:gridCol w="1003300">
                  <a:extLst>
                    <a:ext uri="{9D8B030D-6E8A-4147-A177-3AD203B41FA5}">
                      <a16:colId xmlns:a16="http://schemas.microsoft.com/office/drawing/2014/main" val="2692486742"/>
                    </a:ext>
                  </a:extLst>
                </a:gridCol>
                <a:gridCol w="933450">
                  <a:extLst>
                    <a:ext uri="{9D8B030D-6E8A-4147-A177-3AD203B41FA5}">
                      <a16:colId xmlns:a16="http://schemas.microsoft.com/office/drawing/2014/main" val="687327168"/>
                    </a:ext>
                  </a:extLst>
                </a:gridCol>
                <a:gridCol w="1111250">
                  <a:extLst>
                    <a:ext uri="{9D8B030D-6E8A-4147-A177-3AD203B41FA5}">
                      <a16:colId xmlns:a16="http://schemas.microsoft.com/office/drawing/2014/main" val="2238796691"/>
                    </a:ext>
                  </a:extLst>
                </a:gridCol>
                <a:gridCol w="1160780">
                  <a:extLst>
                    <a:ext uri="{9D8B030D-6E8A-4147-A177-3AD203B41FA5}">
                      <a16:colId xmlns:a16="http://schemas.microsoft.com/office/drawing/2014/main" val="718924436"/>
                    </a:ext>
                  </a:extLst>
                </a:gridCol>
              </a:tblGrid>
              <a:tr h="146710">
                <a:tc rowSpan="2">
                  <a:txBody>
                    <a:bodyPr/>
                    <a:lstStyle>
                      <a:lvl1pPr marL="0" algn="l" defTabSz="914400" rtl="0" eaLnBrk="1" latinLnBrk="0" hangingPunct="1">
                        <a:defRPr kumimoji="1" sz="1800" b="1" kern="1200">
                          <a:solidFill>
                            <a:schemeClr val="lt1"/>
                          </a:solidFill>
                          <a:latin typeface="Times New Roman"/>
                          <a:ea typeface="ＭＳ Ｐゴシック"/>
                          <a:cs typeface=""/>
                        </a:defRPr>
                      </a:lvl1pPr>
                      <a:lvl2pPr marL="457200" algn="l" defTabSz="914400" rtl="0" eaLnBrk="1" latinLnBrk="0" hangingPunct="1">
                        <a:defRPr kumimoji="1" sz="1800" b="1" kern="1200">
                          <a:solidFill>
                            <a:schemeClr val="lt1"/>
                          </a:solidFill>
                          <a:latin typeface="Times New Roman"/>
                          <a:ea typeface="ＭＳ Ｐゴシック"/>
                          <a:cs typeface=""/>
                        </a:defRPr>
                      </a:lvl2pPr>
                      <a:lvl3pPr marL="914400" algn="l" defTabSz="914400" rtl="0" eaLnBrk="1" latinLnBrk="0" hangingPunct="1">
                        <a:defRPr kumimoji="1" sz="1800" b="1" kern="1200">
                          <a:solidFill>
                            <a:schemeClr val="lt1"/>
                          </a:solidFill>
                          <a:latin typeface="Times New Roman"/>
                          <a:ea typeface="ＭＳ Ｐゴシック"/>
                          <a:cs typeface=""/>
                        </a:defRPr>
                      </a:lvl3pPr>
                      <a:lvl4pPr marL="1371600" algn="l" defTabSz="914400" rtl="0" eaLnBrk="1" latinLnBrk="0" hangingPunct="1">
                        <a:defRPr kumimoji="1" sz="1800" b="1" kern="1200">
                          <a:solidFill>
                            <a:schemeClr val="lt1"/>
                          </a:solidFill>
                          <a:latin typeface="Times New Roman"/>
                          <a:ea typeface="ＭＳ Ｐゴシック"/>
                          <a:cs typeface=""/>
                        </a:defRPr>
                      </a:lvl4pPr>
                      <a:lvl5pPr marL="1828800" algn="l" defTabSz="914400" rtl="0" eaLnBrk="1" latinLnBrk="0" hangingPunct="1">
                        <a:defRPr kumimoji="1" sz="1800" b="1" kern="1200">
                          <a:solidFill>
                            <a:schemeClr val="lt1"/>
                          </a:solidFill>
                          <a:latin typeface="Times New Roman"/>
                          <a:ea typeface="ＭＳ Ｐゴシック"/>
                          <a:cs typeface=""/>
                        </a:defRPr>
                      </a:lvl5pPr>
                      <a:lvl6pPr marL="2286000" algn="l" defTabSz="914400" rtl="0" eaLnBrk="1" latinLnBrk="0" hangingPunct="1">
                        <a:defRPr kumimoji="1" sz="1800" b="1" kern="1200">
                          <a:solidFill>
                            <a:schemeClr val="lt1"/>
                          </a:solidFill>
                          <a:latin typeface="Times New Roman"/>
                          <a:ea typeface="ＭＳ Ｐゴシック"/>
                          <a:cs typeface=""/>
                        </a:defRPr>
                      </a:lvl6pPr>
                      <a:lvl7pPr marL="2743200" algn="l" defTabSz="914400" rtl="0" eaLnBrk="1" latinLnBrk="0" hangingPunct="1">
                        <a:defRPr kumimoji="1" sz="1800" b="1" kern="1200">
                          <a:solidFill>
                            <a:schemeClr val="lt1"/>
                          </a:solidFill>
                          <a:latin typeface="Times New Roman"/>
                          <a:ea typeface="ＭＳ Ｐゴシック"/>
                          <a:cs typeface=""/>
                        </a:defRPr>
                      </a:lvl7pPr>
                      <a:lvl8pPr marL="3200400" algn="l" defTabSz="914400" rtl="0" eaLnBrk="1" latinLnBrk="0" hangingPunct="1">
                        <a:defRPr kumimoji="1" sz="1800" b="1" kern="1200">
                          <a:solidFill>
                            <a:schemeClr val="lt1"/>
                          </a:solidFill>
                          <a:latin typeface="Times New Roman"/>
                          <a:ea typeface="ＭＳ Ｐゴシック"/>
                          <a:cs typeface=""/>
                        </a:defRPr>
                      </a:lvl8pPr>
                      <a:lvl9pPr marL="3657600" algn="l" defTabSz="914400" rtl="0" eaLnBrk="1" latinLnBrk="0" hangingPunct="1">
                        <a:defRPr kumimoji="1" sz="1800" b="1" kern="1200">
                          <a:solidFill>
                            <a:schemeClr val="lt1"/>
                          </a:solidFill>
                          <a:latin typeface="Times New Roman"/>
                          <a:ea typeface="ＭＳ Ｐゴシック"/>
                          <a:cs typeface=""/>
                        </a:defRPr>
                      </a:lvl9p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0" marR="0" marT="35997" marB="35997">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2023</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p>
                  </a:txBody>
                  <a:tcPr marL="0" marR="0" marT="35997" marB="35997">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2024</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mn-lt"/>
                        <a:ea typeface="+mn-ea"/>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202X</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203X</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extLst>
                  <a:ext uri="{0D108BD9-81ED-4DB2-BD59-A6C34878D82A}">
                    <a16:rowId xmlns:a16="http://schemas.microsoft.com/office/drawing/2014/main" val="10000"/>
                  </a:ext>
                </a:extLst>
              </a:tr>
              <a:tr h="320353">
                <a:tc vMerge="1">
                  <a:txBody>
                    <a:bodyPr/>
                    <a:lstStyle/>
                    <a:p>
                      <a:endParaRPr kumimoji="1" lang="ja-JP" altLang="en-US" sz="1800" dirty="0">
                        <a:solidFill>
                          <a:schemeClr val="bg1"/>
                        </a:solidFill>
                      </a:endParaRPr>
                    </a:p>
                  </a:txBody>
                  <a:tcPr marL="0" marR="0" marT="36000" marB="36000">
                    <a:lnB w="38100" cap="flat" cmpd="sng" algn="ctr">
                      <a:solidFill>
                        <a:schemeClr val="bg1"/>
                      </a:solidFill>
                      <a:prstDash val="solid"/>
                      <a:round/>
                      <a:headEnd type="none" w="med" len="med"/>
                      <a:tailEnd type="none" w="med" len="med"/>
                    </a:lnB>
                    <a:solidFill>
                      <a:schemeClr val="accent2"/>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4Q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1Q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2Q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3Q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4Q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1Q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2Q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3Q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4Q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extLst>
                  <a:ext uri="{0D108BD9-81ED-4DB2-BD59-A6C34878D82A}">
                    <a16:rowId xmlns:a16="http://schemas.microsoft.com/office/drawing/2014/main" val="10001"/>
                  </a:ext>
                </a:extLst>
              </a:tr>
              <a:tr h="1919639">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r>
                        <a:rPr kumimoji="1" lang="ja-JP" altLang="en-US" sz="1800" dirty="0">
                          <a:latin typeface="ＭＳ Ｐゴシック" panose="020B0600070205080204" pitchFamily="50" charset="-128"/>
                          <a:ea typeface="ＭＳ Ｐゴシック" panose="020B0600070205080204" pitchFamily="50" charset="-128"/>
                        </a:rPr>
                        <a:t>工場</a:t>
                      </a:r>
                    </a:p>
                  </a:txBody>
                  <a:tcPr marL="99100" marR="99100" marT="45722" marB="45722">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val="10002"/>
                  </a:ext>
                </a:extLst>
              </a:tr>
              <a:tr h="1783080">
                <a:tc>
                  <a:txBody>
                    <a:bodyPr/>
                    <a:lstStyle/>
                    <a:p>
                      <a:r>
                        <a:rPr kumimoji="1" lang="ja-JP" altLang="en-US" sz="1800" dirty="0">
                          <a:latin typeface="ＭＳ Ｐゴシック" panose="020B0600070205080204" pitchFamily="50" charset="-128"/>
                          <a:ea typeface="ＭＳ Ｐゴシック" panose="020B0600070205080204" pitchFamily="50" charset="-128"/>
                        </a:rPr>
                        <a:t>ものづくり革新部</a:t>
                      </a: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val="2715157252"/>
                  </a:ext>
                </a:extLst>
              </a:tr>
              <a:tr h="1336040">
                <a:tc>
                  <a:txBody>
                    <a:bodyPr/>
                    <a:lstStyle/>
                    <a:p>
                      <a:r>
                        <a:rPr kumimoji="1" lang="en-US" altLang="ja-JP" sz="1800" dirty="0">
                          <a:latin typeface="ＭＳ Ｐゴシック" panose="020B0600070205080204" pitchFamily="50" charset="-128"/>
                          <a:ea typeface="ＭＳ Ｐゴシック" panose="020B0600070205080204" pitchFamily="50" charset="-128"/>
                        </a:rPr>
                        <a:t>DS</a:t>
                      </a:r>
                      <a:r>
                        <a:rPr kumimoji="1" lang="ja-JP" altLang="en-US" sz="1800" dirty="0">
                          <a:latin typeface="ＭＳ Ｐゴシック" panose="020B0600070205080204" pitchFamily="50" charset="-128"/>
                          <a:ea typeface="ＭＳ Ｐゴシック" panose="020B0600070205080204" pitchFamily="50" charset="-128"/>
                        </a:rPr>
                        <a:t>部</a:t>
                      </a: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val="551088860"/>
                  </a:ext>
                </a:extLst>
              </a:tr>
            </a:tbl>
          </a:graphicData>
        </a:graphic>
      </p:graphicFrame>
      <p:sp>
        <p:nvSpPr>
          <p:cNvPr id="14" name="テキスト ボックス 13">
            <a:extLst>
              <a:ext uri="{FF2B5EF4-FFF2-40B4-BE49-F238E27FC236}">
                <a16:creationId xmlns:a16="http://schemas.microsoft.com/office/drawing/2014/main" id="{A4AC88B3-925E-D3CD-0642-F46A180BF2B4}"/>
              </a:ext>
            </a:extLst>
          </p:cNvPr>
          <p:cNvSpPr txBox="1"/>
          <p:nvPr/>
        </p:nvSpPr>
        <p:spPr>
          <a:xfrm>
            <a:off x="8152676" y="1484471"/>
            <a:ext cx="1903914" cy="646331"/>
          </a:xfrm>
          <a:prstGeom prst="rect">
            <a:avLst/>
          </a:prstGeom>
          <a:noFill/>
        </p:spPr>
        <p:txBody>
          <a:bodyPr wrap="square" rtlCol="0">
            <a:spAutoFit/>
          </a:bodyPr>
          <a:lstStyle/>
          <a:p>
            <a:r>
              <a:rPr lang="ja-JP" altLang="en-US" sz="1200" dirty="0"/>
              <a:t>★</a:t>
            </a:r>
            <a:r>
              <a:rPr lang="ja-JP" altLang="en-US" sz="1200" b="1" dirty="0"/>
              <a:t>順立装置以外の工程</a:t>
            </a:r>
            <a:r>
              <a:rPr lang="ja-JP" altLang="en-US" sz="1200" dirty="0"/>
              <a:t>の</a:t>
            </a:r>
            <a:br>
              <a:rPr lang="en-US" altLang="ja-JP" sz="1200" dirty="0"/>
            </a:br>
            <a:r>
              <a:rPr lang="ja-JP" altLang="en-US" sz="1200" dirty="0"/>
              <a:t>　在庫適正化</a:t>
            </a:r>
            <a:endParaRPr lang="en-US" altLang="ja-JP" sz="1200" dirty="0"/>
          </a:p>
          <a:p>
            <a:r>
              <a:rPr lang="ja-JP" altLang="en-US" sz="1050" dirty="0"/>
              <a:t>　</a:t>
            </a:r>
            <a:r>
              <a:rPr kumimoji="1" lang="ja-JP" altLang="en-US" sz="1050" b="1" dirty="0"/>
              <a:t>⇒</a:t>
            </a:r>
            <a:r>
              <a:rPr lang="en-US" altLang="ja-JP" sz="1050" b="1" dirty="0">
                <a:solidFill>
                  <a:srgbClr val="FF0000"/>
                </a:solidFill>
              </a:rPr>
              <a:t>T154</a:t>
            </a:r>
            <a:r>
              <a:rPr lang="ja-JP" altLang="en-US" sz="1050" b="1" dirty="0">
                <a:solidFill>
                  <a:srgbClr val="FF0000"/>
                </a:solidFill>
              </a:rPr>
              <a:t>も活用</a:t>
            </a:r>
            <a:endParaRPr kumimoji="1" lang="ja-JP" altLang="en-US" sz="1050" dirty="0">
              <a:solidFill>
                <a:srgbClr val="FF0000"/>
              </a:solidFill>
            </a:endParaRPr>
          </a:p>
        </p:txBody>
      </p:sp>
      <p:sp>
        <p:nvSpPr>
          <p:cNvPr id="16" name="テキスト ボックス 15">
            <a:extLst>
              <a:ext uri="{FF2B5EF4-FFF2-40B4-BE49-F238E27FC236}">
                <a16:creationId xmlns:a16="http://schemas.microsoft.com/office/drawing/2014/main" id="{C43F8E94-C7DA-AA85-727F-951304F18B8E}"/>
              </a:ext>
            </a:extLst>
          </p:cNvPr>
          <p:cNvSpPr txBox="1"/>
          <p:nvPr/>
        </p:nvSpPr>
        <p:spPr>
          <a:xfrm>
            <a:off x="5607104" y="1489931"/>
            <a:ext cx="2392155" cy="623248"/>
          </a:xfrm>
          <a:prstGeom prst="rect">
            <a:avLst/>
          </a:prstGeom>
          <a:noFill/>
        </p:spPr>
        <p:txBody>
          <a:bodyPr wrap="square" rtlCol="0">
            <a:spAutoFit/>
          </a:bodyPr>
          <a:lstStyle/>
          <a:p>
            <a:r>
              <a:rPr lang="ja-JP" altLang="en-US" sz="1200" dirty="0"/>
              <a:t>★</a:t>
            </a:r>
            <a:r>
              <a:rPr lang="ja-JP" altLang="en-US" sz="1200" b="1" dirty="0"/>
              <a:t>順立装置工程</a:t>
            </a:r>
            <a:br>
              <a:rPr lang="en-US" altLang="ja-JP" sz="1200" dirty="0"/>
            </a:br>
            <a:r>
              <a:rPr lang="ja-JP" altLang="en-US" sz="1200" dirty="0"/>
              <a:t>　の在庫適正化</a:t>
            </a:r>
            <a:endParaRPr lang="en-US" altLang="ja-JP" sz="1200" dirty="0"/>
          </a:p>
          <a:p>
            <a:r>
              <a:rPr kumimoji="1" lang="ja-JP" altLang="en-US" sz="1050" b="1" dirty="0"/>
              <a:t>　⇒</a:t>
            </a:r>
            <a:r>
              <a:rPr lang="en-US" altLang="ja-JP" sz="1050" b="1" dirty="0">
                <a:solidFill>
                  <a:srgbClr val="FF0000"/>
                </a:solidFill>
              </a:rPr>
              <a:t>T154</a:t>
            </a:r>
            <a:r>
              <a:rPr lang="ja-JP" altLang="en-US" sz="1050" b="1" dirty="0">
                <a:solidFill>
                  <a:srgbClr val="FF0000"/>
                </a:solidFill>
              </a:rPr>
              <a:t>も</a:t>
            </a:r>
            <a:r>
              <a:rPr kumimoji="1" lang="ja-JP" altLang="en-US" sz="1050" b="1" dirty="0">
                <a:solidFill>
                  <a:srgbClr val="FF0000"/>
                </a:solidFill>
              </a:rPr>
              <a:t>活用</a:t>
            </a:r>
            <a:endParaRPr kumimoji="1" lang="ja-JP" altLang="en-US" sz="1200" b="1" dirty="0">
              <a:solidFill>
                <a:srgbClr val="FF0000"/>
              </a:solidFill>
            </a:endParaRPr>
          </a:p>
        </p:txBody>
      </p:sp>
      <p:sp>
        <p:nvSpPr>
          <p:cNvPr id="17" name="テキスト ボックス 16">
            <a:extLst>
              <a:ext uri="{FF2B5EF4-FFF2-40B4-BE49-F238E27FC236}">
                <a16:creationId xmlns:a16="http://schemas.microsoft.com/office/drawing/2014/main" id="{5B9E255D-0583-FDE2-5F0D-0CC12F8553C1}"/>
              </a:ext>
            </a:extLst>
          </p:cNvPr>
          <p:cNvSpPr txBox="1"/>
          <p:nvPr/>
        </p:nvSpPr>
        <p:spPr>
          <a:xfrm>
            <a:off x="2292267" y="5487963"/>
            <a:ext cx="1519184" cy="577081"/>
          </a:xfrm>
          <a:prstGeom prst="rect">
            <a:avLst/>
          </a:prstGeom>
          <a:noFill/>
        </p:spPr>
        <p:txBody>
          <a:bodyPr wrap="square" rtlCol="0">
            <a:spAutoFit/>
          </a:bodyPr>
          <a:lstStyle/>
          <a:p>
            <a:r>
              <a:rPr kumimoji="1" lang="ja-JP" altLang="en-US" sz="1050" dirty="0"/>
              <a:t>★コード＆マニュアル提供できてい状態</a:t>
            </a:r>
            <a:br>
              <a:rPr kumimoji="1" lang="en-US" altLang="ja-JP" sz="1050" dirty="0"/>
            </a:br>
            <a:r>
              <a:rPr kumimoji="1" lang="ja-JP" altLang="en-US" sz="1050" dirty="0"/>
              <a:t>（</a:t>
            </a:r>
            <a:r>
              <a:rPr kumimoji="1" lang="en-US" altLang="ja-JP" sz="1050" dirty="0"/>
              <a:t>α</a:t>
            </a:r>
            <a:r>
              <a:rPr kumimoji="1" lang="ja-JP" altLang="en-US" sz="1050" dirty="0"/>
              <a:t>版）</a:t>
            </a:r>
          </a:p>
        </p:txBody>
      </p:sp>
      <p:sp>
        <p:nvSpPr>
          <p:cNvPr id="19" name="テキスト ボックス 18">
            <a:extLst>
              <a:ext uri="{FF2B5EF4-FFF2-40B4-BE49-F238E27FC236}">
                <a16:creationId xmlns:a16="http://schemas.microsoft.com/office/drawing/2014/main" id="{EFF5358A-08B7-162F-7AC8-B5B98E05B2E7}"/>
              </a:ext>
            </a:extLst>
          </p:cNvPr>
          <p:cNvSpPr txBox="1"/>
          <p:nvPr/>
        </p:nvSpPr>
        <p:spPr>
          <a:xfrm>
            <a:off x="2502146" y="3676076"/>
            <a:ext cx="1781818" cy="415498"/>
          </a:xfrm>
          <a:prstGeom prst="rect">
            <a:avLst/>
          </a:prstGeom>
          <a:noFill/>
        </p:spPr>
        <p:txBody>
          <a:bodyPr wrap="square" rtlCol="0">
            <a:spAutoFit/>
          </a:bodyPr>
          <a:lstStyle/>
          <a:p>
            <a:r>
              <a:rPr kumimoji="1" lang="ja-JP" altLang="en-US" sz="1050" dirty="0"/>
              <a:t>★</a:t>
            </a:r>
            <a:r>
              <a:rPr kumimoji="1" lang="en-US" altLang="ja-JP" sz="1050" dirty="0"/>
              <a:t>AI</a:t>
            </a:r>
            <a:r>
              <a:rPr lang="ja-JP" altLang="en-US" sz="1050" dirty="0"/>
              <a:t>在庫適正化</a:t>
            </a:r>
            <a:endParaRPr lang="en-US" altLang="ja-JP" sz="1050" dirty="0"/>
          </a:p>
          <a:p>
            <a:r>
              <a:rPr kumimoji="1" lang="ja-JP" altLang="en-US" sz="1050" dirty="0"/>
              <a:t>のトライできている状態</a:t>
            </a:r>
          </a:p>
        </p:txBody>
      </p:sp>
      <p:sp>
        <p:nvSpPr>
          <p:cNvPr id="21" name="テキスト ボックス 20">
            <a:extLst>
              <a:ext uri="{FF2B5EF4-FFF2-40B4-BE49-F238E27FC236}">
                <a16:creationId xmlns:a16="http://schemas.microsoft.com/office/drawing/2014/main" id="{D857DFC1-E88B-848D-8C4C-8A7F5D1813B5}"/>
              </a:ext>
            </a:extLst>
          </p:cNvPr>
          <p:cNvSpPr txBox="1"/>
          <p:nvPr/>
        </p:nvSpPr>
        <p:spPr>
          <a:xfrm>
            <a:off x="3798921" y="4329638"/>
            <a:ext cx="1624534" cy="761747"/>
          </a:xfrm>
          <a:prstGeom prst="rect">
            <a:avLst/>
          </a:prstGeom>
          <a:noFill/>
        </p:spPr>
        <p:txBody>
          <a:bodyPr wrap="square" rtlCol="0">
            <a:spAutoFit/>
          </a:bodyPr>
          <a:lstStyle/>
          <a:p>
            <a:r>
              <a:rPr kumimoji="1" lang="ja-JP" altLang="en-US" sz="1050" dirty="0">
                <a:solidFill>
                  <a:srgbClr val="FF0000"/>
                </a:solidFill>
              </a:rPr>
              <a:t>★</a:t>
            </a:r>
            <a:r>
              <a:rPr kumimoji="1" lang="en-US" altLang="ja-JP" sz="1050" dirty="0">
                <a:solidFill>
                  <a:srgbClr val="FF0000"/>
                </a:solidFill>
              </a:rPr>
              <a:t>AI</a:t>
            </a:r>
            <a:r>
              <a:rPr lang="ja-JP" altLang="en-US" sz="1050" dirty="0">
                <a:solidFill>
                  <a:srgbClr val="FF0000"/>
                </a:solidFill>
              </a:rPr>
              <a:t>在庫適正化</a:t>
            </a:r>
            <a:endParaRPr lang="en-US" altLang="ja-JP" sz="1050" dirty="0">
              <a:solidFill>
                <a:srgbClr val="FF0000"/>
              </a:solidFill>
            </a:endParaRPr>
          </a:p>
          <a:p>
            <a:r>
              <a:rPr kumimoji="1" lang="ja-JP" altLang="en-US" sz="1050" dirty="0">
                <a:solidFill>
                  <a:srgbClr val="FF0000"/>
                </a:solidFill>
              </a:rPr>
              <a:t>　実現可否判断</a:t>
            </a:r>
            <a:br>
              <a:rPr kumimoji="1" lang="en-US" altLang="ja-JP" sz="1050" dirty="0">
                <a:solidFill>
                  <a:srgbClr val="FF0000"/>
                </a:solidFill>
              </a:rPr>
            </a:br>
            <a:r>
              <a:rPr kumimoji="1" lang="ja-JP" altLang="en-US" sz="1050" dirty="0">
                <a:solidFill>
                  <a:srgbClr val="FF0000"/>
                </a:solidFill>
              </a:rPr>
              <a:t>　できている状態</a:t>
            </a:r>
            <a:br>
              <a:rPr kumimoji="1" lang="en-US" altLang="ja-JP" sz="1050" dirty="0">
                <a:solidFill>
                  <a:srgbClr val="FF0000"/>
                </a:solidFill>
              </a:rPr>
            </a:br>
            <a:r>
              <a:rPr kumimoji="1" lang="ja-JP" altLang="en-US" sz="1050" dirty="0">
                <a:solidFill>
                  <a:srgbClr val="FF0000"/>
                </a:solidFill>
              </a:rPr>
              <a:t>　（課題洗い出し）</a:t>
            </a:r>
          </a:p>
        </p:txBody>
      </p:sp>
      <p:sp>
        <p:nvSpPr>
          <p:cNvPr id="24" name="テキスト ボックス 23">
            <a:extLst>
              <a:ext uri="{FF2B5EF4-FFF2-40B4-BE49-F238E27FC236}">
                <a16:creationId xmlns:a16="http://schemas.microsoft.com/office/drawing/2014/main" id="{D66790A9-1B8D-20EA-3D48-135BB5A83D9F}"/>
              </a:ext>
            </a:extLst>
          </p:cNvPr>
          <p:cNvSpPr txBox="1"/>
          <p:nvPr/>
        </p:nvSpPr>
        <p:spPr>
          <a:xfrm>
            <a:off x="1219349" y="1568173"/>
            <a:ext cx="1117451" cy="461665"/>
          </a:xfrm>
          <a:prstGeom prst="rect">
            <a:avLst/>
          </a:prstGeom>
          <a:noFill/>
          <a:ln>
            <a:solidFill>
              <a:schemeClr val="tx1"/>
            </a:solidFill>
          </a:ln>
        </p:spPr>
        <p:txBody>
          <a:bodyPr wrap="square" rtlCol="0">
            <a:spAutoFit/>
          </a:bodyPr>
          <a:lstStyle/>
          <a:p>
            <a:r>
              <a:rPr lang="ja-JP" altLang="en-US" sz="1200" dirty="0"/>
              <a:t>安城第１工場</a:t>
            </a:r>
            <a:r>
              <a:rPr lang="en-US" altLang="ja-JP" sz="1200" dirty="0"/>
              <a:t>(T403)</a:t>
            </a:r>
            <a:endParaRPr kumimoji="1" lang="ja-JP" altLang="en-US" sz="1200" dirty="0"/>
          </a:p>
        </p:txBody>
      </p:sp>
      <p:sp>
        <p:nvSpPr>
          <p:cNvPr id="25" name="テキスト ボックス 24">
            <a:extLst>
              <a:ext uri="{FF2B5EF4-FFF2-40B4-BE49-F238E27FC236}">
                <a16:creationId xmlns:a16="http://schemas.microsoft.com/office/drawing/2014/main" id="{C0F9009E-3932-A852-7B45-3F689D436AB9}"/>
              </a:ext>
            </a:extLst>
          </p:cNvPr>
          <p:cNvSpPr txBox="1"/>
          <p:nvPr/>
        </p:nvSpPr>
        <p:spPr>
          <a:xfrm>
            <a:off x="1219349" y="2157199"/>
            <a:ext cx="1117451" cy="461665"/>
          </a:xfrm>
          <a:prstGeom prst="rect">
            <a:avLst/>
          </a:prstGeom>
          <a:noFill/>
          <a:ln>
            <a:solidFill>
              <a:schemeClr val="tx1"/>
            </a:solidFill>
          </a:ln>
        </p:spPr>
        <p:txBody>
          <a:bodyPr wrap="square" rtlCol="0">
            <a:spAutoFit/>
          </a:bodyPr>
          <a:lstStyle/>
          <a:p>
            <a:r>
              <a:rPr lang="ja-JP" altLang="en-US" sz="1200" dirty="0"/>
              <a:t>安城第２工場</a:t>
            </a:r>
            <a:br>
              <a:rPr lang="en-US" altLang="ja-JP" sz="1200" dirty="0"/>
            </a:br>
            <a:r>
              <a:rPr lang="en-US" altLang="ja-JP" sz="1200" dirty="0"/>
              <a:t>(T447)</a:t>
            </a:r>
            <a:endParaRPr kumimoji="1" lang="ja-JP" altLang="en-US" sz="1200" dirty="0"/>
          </a:p>
        </p:txBody>
      </p:sp>
      <p:sp>
        <p:nvSpPr>
          <p:cNvPr id="26" name="テキスト ボックス 25">
            <a:extLst>
              <a:ext uri="{FF2B5EF4-FFF2-40B4-BE49-F238E27FC236}">
                <a16:creationId xmlns:a16="http://schemas.microsoft.com/office/drawing/2014/main" id="{5EEE0683-83EC-0C53-D56E-27B95432CAF4}"/>
              </a:ext>
            </a:extLst>
          </p:cNvPr>
          <p:cNvSpPr txBox="1"/>
          <p:nvPr/>
        </p:nvSpPr>
        <p:spPr>
          <a:xfrm>
            <a:off x="1219349" y="2742689"/>
            <a:ext cx="1117451" cy="461665"/>
          </a:xfrm>
          <a:prstGeom prst="rect">
            <a:avLst/>
          </a:prstGeom>
          <a:noFill/>
          <a:ln>
            <a:solidFill>
              <a:schemeClr val="tx1"/>
            </a:solidFill>
          </a:ln>
        </p:spPr>
        <p:txBody>
          <a:bodyPr wrap="square" rtlCol="0">
            <a:spAutoFit/>
          </a:bodyPr>
          <a:lstStyle/>
          <a:p>
            <a:r>
              <a:rPr lang="ja-JP" altLang="en-US" sz="1200" dirty="0"/>
              <a:t>〇〇工場</a:t>
            </a:r>
            <a:br>
              <a:rPr lang="en-US" altLang="ja-JP" sz="1200" dirty="0"/>
            </a:br>
            <a:r>
              <a:rPr lang="en-US" altLang="ja-JP" sz="1200" dirty="0"/>
              <a:t>…</a:t>
            </a:r>
          </a:p>
        </p:txBody>
      </p:sp>
      <p:sp>
        <p:nvSpPr>
          <p:cNvPr id="27" name="テキスト ボックス 26">
            <a:extLst>
              <a:ext uri="{FF2B5EF4-FFF2-40B4-BE49-F238E27FC236}">
                <a16:creationId xmlns:a16="http://schemas.microsoft.com/office/drawing/2014/main" id="{9449E601-09FE-5ED5-F65A-363704C74EAB}"/>
              </a:ext>
            </a:extLst>
          </p:cNvPr>
          <p:cNvSpPr txBox="1"/>
          <p:nvPr/>
        </p:nvSpPr>
        <p:spPr>
          <a:xfrm>
            <a:off x="5951751" y="2106399"/>
            <a:ext cx="2268151" cy="623248"/>
          </a:xfrm>
          <a:prstGeom prst="rect">
            <a:avLst/>
          </a:prstGeom>
          <a:noFill/>
        </p:spPr>
        <p:txBody>
          <a:bodyPr wrap="square" rtlCol="0">
            <a:spAutoFit/>
          </a:bodyPr>
          <a:lstStyle/>
          <a:p>
            <a:r>
              <a:rPr lang="ja-JP" altLang="en-US" sz="1200" dirty="0"/>
              <a:t>★</a:t>
            </a:r>
            <a:r>
              <a:rPr lang="ja-JP" altLang="en-US" sz="1200" b="1" dirty="0"/>
              <a:t>順立装置工程</a:t>
            </a:r>
            <a:r>
              <a:rPr lang="ja-JP" altLang="en-US" sz="1200" dirty="0"/>
              <a:t>の</a:t>
            </a:r>
            <a:br>
              <a:rPr lang="en-US" altLang="ja-JP" sz="1200" dirty="0"/>
            </a:br>
            <a:r>
              <a:rPr lang="ja-JP" altLang="en-US" sz="1200" dirty="0"/>
              <a:t>　在庫適正化</a:t>
            </a:r>
            <a:endParaRPr lang="en-US" altLang="ja-JP" sz="1200" dirty="0"/>
          </a:p>
          <a:p>
            <a:r>
              <a:rPr kumimoji="1" lang="ja-JP" altLang="en-US" sz="1000" dirty="0"/>
              <a:t>　</a:t>
            </a:r>
            <a:r>
              <a:rPr kumimoji="1" lang="ja-JP" altLang="en-US" sz="1050" dirty="0"/>
              <a:t>⇒</a:t>
            </a:r>
            <a:r>
              <a:rPr lang="en-US" altLang="ja-JP" sz="1050" dirty="0">
                <a:solidFill>
                  <a:srgbClr val="FF0000"/>
                </a:solidFill>
              </a:rPr>
              <a:t>’</a:t>
            </a:r>
            <a:r>
              <a:rPr kumimoji="1" lang="en-US" altLang="ja-JP" sz="1050" b="1" dirty="0">
                <a:solidFill>
                  <a:srgbClr val="FF0000"/>
                </a:solidFill>
              </a:rPr>
              <a:t>24/10</a:t>
            </a:r>
            <a:r>
              <a:rPr lang="ja-JP" altLang="en-US" sz="1050" b="1" dirty="0">
                <a:solidFill>
                  <a:srgbClr val="FF0000"/>
                </a:solidFill>
              </a:rPr>
              <a:t> </a:t>
            </a:r>
            <a:r>
              <a:rPr kumimoji="1" lang="ja-JP" altLang="en-US" sz="1050" b="1" dirty="0">
                <a:solidFill>
                  <a:srgbClr val="FF0000"/>
                </a:solidFill>
              </a:rPr>
              <a:t>新ライン</a:t>
            </a:r>
            <a:r>
              <a:rPr kumimoji="1" lang="en-US" altLang="ja-JP" sz="1050" b="1" dirty="0">
                <a:solidFill>
                  <a:srgbClr val="FF0000"/>
                </a:solidFill>
              </a:rPr>
              <a:t>T447</a:t>
            </a:r>
            <a:r>
              <a:rPr kumimoji="1" lang="ja-JP" altLang="en-US" sz="1050" b="1" dirty="0">
                <a:solidFill>
                  <a:srgbClr val="FF0000"/>
                </a:solidFill>
              </a:rPr>
              <a:t>号試活用</a:t>
            </a:r>
            <a:endParaRPr kumimoji="1" lang="ja-JP" altLang="en-US" sz="1000" b="1" dirty="0">
              <a:solidFill>
                <a:srgbClr val="FF0000"/>
              </a:solidFill>
            </a:endParaRPr>
          </a:p>
        </p:txBody>
      </p:sp>
      <p:sp>
        <p:nvSpPr>
          <p:cNvPr id="29" name="矢印: 五方向 28">
            <a:extLst>
              <a:ext uri="{FF2B5EF4-FFF2-40B4-BE49-F238E27FC236}">
                <a16:creationId xmlns:a16="http://schemas.microsoft.com/office/drawing/2014/main" id="{D96BEA35-03CE-410C-8707-F6B105706328}"/>
              </a:ext>
            </a:extLst>
          </p:cNvPr>
          <p:cNvSpPr/>
          <p:nvPr/>
        </p:nvSpPr>
        <p:spPr>
          <a:xfrm>
            <a:off x="3830407" y="5322867"/>
            <a:ext cx="441873" cy="585340"/>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改修</a:t>
            </a:r>
            <a:endParaRPr kumimoji="1" lang="ja-JP" altLang="en-US" sz="1200" dirty="0">
              <a:solidFill>
                <a:schemeClr val="tx1"/>
              </a:solidFill>
            </a:endParaRPr>
          </a:p>
        </p:txBody>
      </p:sp>
      <p:sp>
        <p:nvSpPr>
          <p:cNvPr id="39" name="テキスト ボックス 38">
            <a:extLst>
              <a:ext uri="{FF2B5EF4-FFF2-40B4-BE49-F238E27FC236}">
                <a16:creationId xmlns:a16="http://schemas.microsoft.com/office/drawing/2014/main" id="{1D3D98A0-8750-6EE9-C780-88F258BB4C7B}"/>
              </a:ext>
            </a:extLst>
          </p:cNvPr>
          <p:cNvSpPr txBox="1"/>
          <p:nvPr/>
        </p:nvSpPr>
        <p:spPr>
          <a:xfrm>
            <a:off x="10505428" y="1493755"/>
            <a:ext cx="1455230" cy="623248"/>
          </a:xfrm>
          <a:prstGeom prst="rect">
            <a:avLst/>
          </a:prstGeom>
          <a:noFill/>
        </p:spPr>
        <p:txBody>
          <a:bodyPr wrap="square" rtlCol="0">
            <a:spAutoFit/>
          </a:bodyPr>
          <a:lstStyle/>
          <a:p>
            <a:r>
              <a:rPr lang="ja-JP" altLang="en-US" sz="1200" dirty="0"/>
              <a:t>★</a:t>
            </a:r>
            <a:r>
              <a:rPr kumimoji="1" lang="ja-JP" altLang="en-US" sz="1200" b="1" dirty="0"/>
              <a:t>全</a:t>
            </a:r>
            <a:r>
              <a:rPr lang="ja-JP" altLang="en-US" sz="1200" b="1" dirty="0"/>
              <a:t>工程スルー</a:t>
            </a:r>
            <a:r>
              <a:rPr lang="ja-JP" altLang="en-US" sz="1200" dirty="0"/>
              <a:t>で</a:t>
            </a:r>
            <a:br>
              <a:rPr lang="en-US" altLang="ja-JP" sz="1200" dirty="0"/>
            </a:br>
            <a:r>
              <a:rPr lang="ja-JP" altLang="en-US" sz="1200" dirty="0"/>
              <a:t>　在庫適正化</a:t>
            </a:r>
            <a:endParaRPr lang="en-US" altLang="ja-JP" sz="1200" dirty="0"/>
          </a:p>
          <a:p>
            <a:r>
              <a:rPr kumimoji="1" lang="ja-JP" altLang="en-US" sz="1050" b="1" dirty="0"/>
              <a:t>　⇒</a:t>
            </a:r>
            <a:r>
              <a:rPr lang="en-US" altLang="ja-JP" sz="1050" b="1" dirty="0">
                <a:solidFill>
                  <a:srgbClr val="FF0000"/>
                </a:solidFill>
              </a:rPr>
              <a:t>T154</a:t>
            </a:r>
            <a:r>
              <a:rPr lang="ja-JP" altLang="en-US" sz="1050" b="1" dirty="0">
                <a:solidFill>
                  <a:srgbClr val="FF0000"/>
                </a:solidFill>
              </a:rPr>
              <a:t>も活用</a:t>
            </a:r>
            <a:endParaRPr kumimoji="1" lang="ja-JP" altLang="en-US" sz="1050" dirty="0"/>
          </a:p>
        </p:txBody>
      </p:sp>
      <p:sp>
        <p:nvSpPr>
          <p:cNvPr id="43" name="テキスト ボックス 42">
            <a:extLst>
              <a:ext uri="{FF2B5EF4-FFF2-40B4-BE49-F238E27FC236}">
                <a16:creationId xmlns:a16="http://schemas.microsoft.com/office/drawing/2014/main" id="{FEF8E534-20BB-135F-8D1B-5E6D6FD89FA9}"/>
              </a:ext>
            </a:extLst>
          </p:cNvPr>
          <p:cNvSpPr txBox="1"/>
          <p:nvPr/>
        </p:nvSpPr>
        <p:spPr>
          <a:xfrm>
            <a:off x="10596664" y="2106399"/>
            <a:ext cx="1893796" cy="623248"/>
          </a:xfrm>
          <a:prstGeom prst="rect">
            <a:avLst/>
          </a:prstGeom>
          <a:noFill/>
        </p:spPr>
        <p:txBody>
          <a:bodyPr wrap="square" rtlCol="0">
            <a:spAutoFit/>
          </a:bodyPr>
          <a:lstStyle/>
          <a:p>
            <a:r>
              <a:rPr lang="ja-JP" altLang="en-US" sz="1200" dirty="0"/>
              <a:t>★</a:t>
            </a:r>
            <a:r>
              <a:rPr kumimoji="1" lang="ja-JP" altLang="en-US" sz="1200" b="1" dirty="0"/>
              <a:t>全</a:t>
            </a:r>
            <a:r>
              <a:rPr lang="ja-JP" altLang="en-US" sz="1200" b="1" dirty="0"/>
              <a:t>工程スルー</a:t>
            </a:r>
            <a:r>
              <a:rPr lang="ja-JP" altLang="en-US" sz="1200" dirty="0"/>
              <a:t>で</a:t>
            </a:r>
            <a:br>
              <a:rPr lang="en-US" altLang="ja-JP" sz="1200" dirty="0"/>
            </a:br>
            <a:r>
              <a:rPr lang="ja-JP" altLang="en-US" sz="1200" dirty="0"/>
              <a:t>　在庫適正化</a:t>
            </a:r>
            <a:endParaRPr lang="en-US" altLang="ja-JP" sz="1200" dirty="0"/>
          </a:p>
          <a:p>
            <a:r>
              <a:rPr kumimoji="1" lang="ja-JP" altLang="en-US" sz="1050" dirty="0"/>
              <a:t>⇒</a:t>
            </a:r>
            <a:r>
              <a:rPr kumimoji="1" lang="ja-JP" altLang="en-US" sz="1050" b="1" dirty="0">
                <a:solidFill>
                  <a:srgbClr val="FF0000"/>
                </a:solidFill>
              </a:rPr>
              <a:t>新ライン</a:t>
            </a:r>
            <a:r>
              <a:rPr kumimoji="1" lang="en-US" altLang="ja-JP" sz="1050" b="1" dirty="0">
                <a:solidFill>
                  <a:srgbClr val="FF0000"/>
                </a:solidFill>
              </a:rPr>
              <a:t>T447</a:t>
            </a:r>
            <a:r>
              <a:rPr kumimoji="1" lang="ja-JP" altLang="en-US" sz="1050" b="1" dirty="0">
                <a:solidFill>
                  <a:srgbClr val="FF0000"/>
                </a:solidFill>
              </a:rPr>
              <a:t>号試活用？</a:t>
            </a:r>
          </a:p>
        </p:txBody>
      </p:sp>
      <p:sp>
        <p:nvSpPr>
          <p:cNvPr id="45" name="テキスト ボックス 44">
            <a:extLst>
              <a:ext uri="{FF2B5EF4-FFF2-40B4-BE49-F238E27FC236}">
                <a16:creationId xmlns:a16="http://schemas.microsoft.com/office/drawing/2014/main" id="{7B153F6A-8223-BD9B-DFAC-62CE9DFFB838}"/>
              </a:ext>
            </a:extLst>
          </p:cNvPr>
          <p:cNvSpPr txBox="1"/>
          <p:nvPr/>
        </p:nvSpPr>
        <p:spPr>
          <a:xfrm>
            <a:off x="8249142" y="2123543"/>
            <a:ext cx="1916018" cy="646331"/>
          </a:xfrm>
          <a:prstGeom prst="rect">
            <a:avLst/>
          </a:prstGeom>
          <a:noFill/>
        </p:spPr>
        <p:txBody>
          <a:bodyPr wrap="square" rtlCol="0">
            <a:spAutoFit/>
          </a:bodyPr>
          <a:lstStyle/>
          <a:p>
            <a:r>
              <a:rPr lang="ja-JP" altLang="en-US" sz="1200" dirty="0"/>
              <a:t>★</a:t>
            </a:r>
            <a:r>
              <a:rPr lang="ja-JP" altLang="en-US" sz="1200" b="1" dirty="0"/>
              <a:t>順立装置以外の工程</a:t>
            </a:r>
            <a:r>
              <a:rPr lang="ja-JP" altLang="en-US" sz="1200" dirty="0"/>
              <a:t>の</a:t>
            </a:r>
            <a:br>
              <a:rPr lang="en-US" altLang="ja-JP" sz="1200" dirty="0"/>
            </a:br>
            <a:r>
              <a:rPr lang="ja-JP" altLang="en-US" sz="1200" dirty="0"/>
              <a:t>　在庫適正化</a:t>
            </a:r>
            <a:endParaRPr lang="en-US" altLang="ja-JP" sz="1200" dirty="0"/>
          </a:p>
          <a:p>
            <a:r>
              <a:rPr kumimoji="1" lang="ja-JP" altLang="en-US" sz="1050" dirty="0"/>
              <a:t>⇒</a:t>
            </a:r>
            <a:r>
              <a:rPr kumimoji="1" lang="ja-JP" altLang="en-US" sz="1050" b="1" dirty="0">
                <a:solidFill>
                  <a:srgbClr val="FF0000"/>
                </a:solidFill>
              </a:rPr>
              <a:t>新ライン</a:t>
            </a:r>
            <a:r>
              <a:rPr kumimoji="1" lang="en-US" altLang="ja-JP" sz="1050" b="1" dirty="0">
                <a:solidFill>
                  <a:srgbClr val="FF0000"/>
                </a:solidFill>
              </a:rPr>
              <a:t>T447</a:t>
            </a:r>
            <a:r>
              <a:rPr kumimoji="1" lang="ja-JP" altLang="en-US" sz="1050" b="1" dirty="0">
                <a:solidFill>
                  <a:srgbClr val="FF0000"/>
                </a:solidFill>
              </a:rPr>
              <a:t>号試活用？</a:t>
            </a:r>
            <a:endParaRPr kumimoji="1" lang="ja-JP" altLang="en-US" sz="1200" b="1" dirty="0">
              <a:solidFill>
                <a:srgbClr val="FF0000"/>
              </a:solidFill>
            </a:endParaRPr>
          </a:p>
        </p:txBody>
      </p:sp>
      <p:sp>
        <p:nvSpPr>
          <p:cNvPr id="52" name="テキスト ボックス 51">
            <a:extLst>
              <a:ext uri="{FF2B5EF4-FFF2-40B4-BE49-F238E27FC236}">
                <a16:creationId xmlns:a16="http://schemas.microsoft.com/office/drawing/2014/main" id="{0C146434-4028-C511-4C58-1FC9ECEB0F5D}"/>
              </a:ext>
            </a:extLst>
          </p:cNvPr>
          <p:cNvSpPr txBox="1"/>
          <p:nvPr/>
        </p:nvSpPr>
        <p:spPr>
          <a:xfrm>
            <a:off x="4184797" y="5267609"/>
            <a:ext cx="2162262" cy="415498"/>
          </a:xfrm>
          <a:prstGeom prst="rect">
            <a:avLst/>
          </a:prstGeom>
          <a:noFill/>
        </p:spPr>
        <p:txBody>
          <a:bodyPr wrap="square" rtlCol="0">
            <a:spAutoFit/>
          </a:bodyPr>
          <a:lstStyle/>
          <a:p>
            <a:r>
              <a:rPr kumimoji="1" lang="ja-JP" altLang="en-US" sz="1050" dirty="0"/>
              <a:t>★コード＆マニュアル</a:t>
            </a:r>
            <a:br>
              <a:rPr kumimoji="1" lang="en-US" altLang="ja-JP" sz="1050" dirty="0"/>
            </a:br>
            <a:r>
              <a:rPr kumimoji="1" lang="ja-JP" altLang="en-US" sz="1050" dirty="0"/>
              <a:t>　提供できている状態（</a:t>
            </a:r>
            <a:r>
              <a:rPr lang="en-US" altLang="ja-JP" sz="1050" dirty="0"/>
              <a:t>α+</a:t>
            </a:r>
            <a:r>
              <a:rPr kumimoji="1" lang="ja-JP" altLang="en-US" sz="1050" dirty="0"/>
              <a:t>版）</a:t>
            </a:r>
          </a:p>
        </p:txBody>
      </p:sp>
      <p:sp>
        <p:nvSpPr>
          <p:cNvPr id="58" name="矢印: 五方向 57">
            <a:extLst>
              <a:ext uri="{FF2B5EF4-FFF2-40B4-BE49-F238E27FC236}">
                <a16:creationId xmlns:a16="http://schemas.microsoft.com/office/drawing/2014/main" id="{B6B3B50E-8D29-06A5-0510-4684CC070351}"/>
              </a:ext>
            </a:extLst>
          </p:cNvPr>
          <p:cNvSpPr/>
          <p:nvPr/>
        </p:nvSpPr>
        <p:spPr>
          <a:xfrm>
            <a:off x="2640670" y="4195554"/>
            <a:ext cx="1151575" cy="605601"/>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実現可能性検証</a:t>
            </a:r>
            <a:br>
              <a:rPr kumimoji="1" lang="en-US" altLang="ja-JP" sz="1200" dirty="0">
                <a:solidFill>
                  <a:schemeClr val="tx1"/>
                </a:solidFill>
              </a:rPr>
            </a:br>
            <a:r>
              <a:rPr lang="en-US" altLang="ja-JP" sz="1200" dirty="0">
                <a:solidFill>
                  <a:schemeClr val="tx1"/>
                </a:solidFill>
              </a:rPr>
              <a:t>(</a:t>
            </a:r>
            <a:r>
              <a:rPr kumimoji="1" lang="ja-JP" altLang="en-US" sz="1200" dirty="0">
                <a:solidFill>
                  <a:schemeClr val="tx1"/>
                </a:solidFill>
              </a:rPr>
              <a:t>課題出し</a:t>
            </a:r>
            <a:r>
              <a:rPr lang="en-US" altLang="ja-JP" sz="1200" dirty="0">
                <a:solidFill>
                  <a:schemeClr val="tx1"/>
                </a:solidFill>
              </a:rPr>
              <a:t>)</a:t>
            </a:r>
            <a:endParaRPr kumimoji="1" lang="ja-JP" altLang="en-US" sz="1200" dirty="0">
              <a:solidFill>
                <a:schemeClr val="tx1"/>
              </a:solidFill>
            </a:endParaRPr>
          </a:p>
        </p:txBody>
      </p:sp>
      <p:sp>
        <p:nvSpPr>
          <p:cNvPr id="60" name="テキスト ボックス 59">
            <a:extLst>
              <a:ext uri="{FF2B5EF4-FFF2-40B4-BE49-F238E27FC236}">
                <a16:creationId xmlns:a16="http://schemas.microsoft.com/office/drawing/2014/main" id="{C121C5B7-5765-E2B8-F341-C45A66C75718}"/>
              </a:ext>
            </a:extLst>
          </p:cNvPr>
          <p:cNvSpPr txBox="1"/>
          <p:nvPr/>
        </p:nvSpPr>
        <p:spPr>
          <a:xfrm>
            <a:off x="4190337" y="3418035"/>
            <a:ext cx="1483682" cy="577081"/>
          </a:xfrm>
          <a:prstGeom prst="rect">
            <a:avLst/>
          </a:prstGeom>
          <a:noFill/>
        </p:spPr>
        <p:txBody>
          <a:bodyPr wrap="square" rtlCol="0">
            <a:spAutoFit/>
          </a:bodyPr>
          <a:lstStyle/>
          <a:p>
            <a:r>
              <a:rPr kumimoji="1" lang="en-US" altLang="ja-JP" sz="1050" dirty="0"/>
              <a:t>★AI</a:t>
            </a:r>
            <a:r>
              <a:rPr lang="ja-JP" altLang="en-US" sz="1050" dirty="0"/>
              <a:t>在庫適正化</a:t>
            </a:r>
            <a:endParaRPr lang="en-US" altLang="ja-JP" sz="1050" dirty="0"/>
          </a:p>
          <a:p>
            <a:r>
              <a:rPr kumimoji="1" lang="ja-JP" altLang="en-US" sz="1050" dirty="0"/>
              <a:t>できる状態</a:t>
            </a:r>
            <a:endParaRPr kumimoji="1" lang="en-US" altLang="ja-JP" sz="1050" dirty="0"/>
          </a:p>
          <a:p>
            <a:r>
              <a:rPr kumimoji="1" lang="ja-JP" altLang="en-US" sz="1050" dirty="0"/>
              <a:t>　（</a:t>
            </a:r>
            <a:r>
              <a:rPr kumimoji="1" lang="en-US" altLang="ja-JP" sz="1050" dirty="0"/>
              <a:t>for</a:t>
            </a:r>
            <a:r>
              <a:rPr kumimoji="1" lang="ja-JP" altLang="en-US" sz="1050" dirty="0"/>
              <a:t>試験運用）</a:t>
            </a:r>
          </a:p>
        </p:txBody>
      </p:sp>
      <p:sp>
        <p:nvSpPr>
          <p:cNvPr id="78" name="矢印: 五方向 77">
            <a:extLst>
              <a:ext uri="{FF2B5EF4-FFF2-40B4-BE49-F238E27FC236}">
                <a16:creationId xmlns:a16="http://schemas.microsoft.com/office/drawing/2014/main" id="{54188150-56FD-3F60-7A50-1BCF7D84E9CD}"/>
              </a:ext>
            </a:extLst>
          </p:cNvPr>
          <p:cNvSpPr/>
          <p:nvPr/>
        </p:nvSpPr>
        <p:spPr>
          <a:xfrm>
            <a:off x="4421824" y="1528031"/>
            <a:ext cx="1235420" cy="526279"/>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試験</a:t>
            </a:r>
            <a:endParaRPr kumimoji="1" lang="en-US" altLang="ja-JP" sz="1200" dirty="0">
              <a:solidFill>
                <a:schemeClr val="tx1"/>
              </a:solidFill>
            </a:endParaRPr>
          </a:p>
          <a:p>
            <a:pPr algn="ctr"/>
            <a:r>
              <a:rPr kumimoji="1" lang="ja-JP" altLang="en-US" sz="1200" dirty="0">
                <a:solidFill>
                  <a:schemeClr val="tx1"/>
                </a:solidFill>
              </a:rPr>
              <a:t>運用</a:t>
            </a:r>
          </a:p>
        </p:txBody>
      </p:sp>
      <p:sp>
        <p:nvSpPr>
          <p:cNvPr id="87" name="矢印: 五方向 86">
            <a:extLst>
              <a:ext uri="{FF2B5EF4-FFF2-40B4-BE49-F238E27FC236}">
                <a16:creationId xmlns:a16="http://schemas.microsoft.com/office/drawing/2014/main" id="{DD3A389F-2135-547D-97CE-82E147B18A55}"/>
              </a:ext>
            </a:extLst>
          </p:cNvPr>
          <p:cNvSpPr/>
          <p:nvPr/>
        </p:nvSpPr>
        <p:spPr>
          <a:xfrm>
            <a:off x="4862827" y="5982982"/>
            <a:ext cx="856072" cy="488961"/>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アプリ化（</a:t>
            </a:r>
            <a:r>
              <a:rPr lang="en-US" altLang="ja-JP" sz="1200" dirty="0">
                <a:solidFill>
                  <a:schemeClr val="tx1"/>
                </a:solidFill>
              </a:rPr>
              <a:t>UI</a:t>
            </a:r>
            <a:r>
              <a:rPr lang="ja-JP" altLang="en-US" sz="1200" dirty="0">
                <a:solidFill>
                  <a:schemeClr val="tx1"/>
                </a:solidFill>
              </a:rPr>
              <a:t>）</a:t>
            </a:r>
            <a:endParaRPr kumimoji="1" lang="ja-JP" altLang="en-US" sz="1200" dirty="0">
              <a:solidFill>
                <a:schemeClr val="tx1"/>
              </a:solidFill>
            </a:endParaRPr>
          </a:p>
        </p:txBody>
      </p:sp>
      <p:sp>
        <p:nvSpPr>
          <p:cNvPr id="89" name="テキスト ボックス 88">
            <a:extLst>
              <a:ext uri="{FF2B5EF4-FFF2-40B4-BE49-F238E27FC236}">
                <a16:creationId xmlns:a16="http://schemas.microsoft.com/office/drawing/2014/main" id="{32B6B6F6-261E-C2E0-9A2B-EEBF2DC0C008}"/>
              </a:ext>
            </a:extLst>
          </p:cNvPr>
          <p:cNvSpPr txBox="1"/>
          <p:nvPr/>
        </p:nvSpPr>
        <p:spPr>
          <a:xfrm>
            <a:off x="5658740" y="5766368"/>
            <a:ext cx="1737719" cy="577081"/>
          </a:xfrm>
          <a:prstGeom prst="rect">
            <a:avLst/>
          </a:prstGeom>
          <a:noFill/>
        </p:spPr>
        <p:txBody>
          <a:bodyPr wrap="square" rtlCol="0">
            <a:spAutoFit/>
          </a:bodyPr>
          <a:lstStyle/>
          <a:p>
            <a:r>
              <a:rPr kumimoji="1" lang="ja-JP" altLang="en-US" sz="1050" dirty="0"/>
              <a:t>★</a:t>
            </a:r>
            <a:r>
              <a:rPr kumimoji="1" lang="en-US" altLang="ja-JP" sz="1050" dirty="0"/>
              <a:t>UI</a:t>
            </a:r>
            <a:r>
              <a:rPr kumimoji="1" lang="ja-JP" altLang="en-US" sz="1050" dirty="0"/>
              <a:t>含めて</a:t>
            </a:r>
            <a:br>
              <a:rPr kumimoji="1" lang="en-US" altLang="ja-JP" sz="1050" dirty="0"/>
            </a:br>
            <a:r>
              <a:rPr kumimoji="1" lang="en-US" altLang="ja-JP" sz="1050" dirty="0"/>
              <a:t>AI</a:t>
            </a:r>
            <a:r>
              <a:rPr kumimoji="1" lang="ja-JP" altLang="en-US" sz="1050" dirty="0"/>
              <a:t>在庫分析環境提供できている状態（</a:t>
            </a:r>
            <a:r>
              <a:rPr lang="en-US" altLang="ja-JP" sz="1050" dirty="0"/>
              <a:t>α++</a:t>
            </a:r>
            <a:r>
              <a:rPr kumimoji="1" lang="ja-JP" altLang="en-US" sz="1050" dirty="0"/>
              <a:t>版）</a:t>
            </a:r>
          </a:p>
        </p:txBody>
      </p:sp>
      <p:cxnSp>
        <p:nvCxnSpPr>
          <p:cNvPr id="91" name="直線矢印コネクタ 90">
            <a:extLst>
              <a:ext uri="{FF2B5EF4-FFF2-40B4-BE49-F238E27FC236}">
                <a16:creationId xmlns:a16="http://schemas.microsoft.com/office/drawing/2014/main" id="{59EF2329-F4D4-D43A-AE56-4873D8F64E67}"/>
              </a:ext>
            </a:extLst>
          </p:cNvPr>
          <p:cNvCxnSpPr>
            <a:cxnSpLocks/>
            <a:stCxn id="122" idx="3"/>
          </p:cNvCxnSpPr>
          <p:nvPr/>
        </p:nvCxnSpPr>
        <p:spPr>
          <a:xfrm flipV="1">
            <a:off x="5702452" y="1712541"/>
            <a:ext cx="71892" cy="409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矢印: 五方向 101">
            <a:extLst>
              <a:ext uri="{FF2B5EF4-FFF2-40B4-BE49-F238E27FC236}">
                <a16:creationId xmlns:a16="http://schemas.microsoft.com/office/drawing/2014/main" id="{1031A7A2-9D57-698F-4C6C-B76FF380AEAB}"/>
              </a:ext>
            </a:extLst>
          </p:cNvPr>
          <p:cNvSpPr/>
          <p:nvPr/>
        </p:nvSpPr>
        <p:spPr>
          <a:xfrm>
            <a:off x="2659627" y="4922718"/>
            <a:ext cx="1139852" cy="484061"/>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rgbClr val="FF0000"/>
                </a:solidFill>
              </a:rPr>
              <a:t>目指す姿</a:t>
            </a:r>
            <a:br>
              <a:rPr kumimoji="1" lang="en-US" altLang="ja-JP" sz="1200" dirty="0">
                <a:solidFill>
                  <a:srgbClr val="FF0000"/>
                </a:solidFill>
              </a:rPr>
            </a:br>
            <a:r>
              <a:rPr lang="en-US" altLang="ja-JP" sz="1200" dirty="0">
                <a:solidFill>
                  <a:srgbClr val="FF0000"/>
                </a:solidFill>
              </a:rPr>
              <a:t>(</a:t>
            </a:r>
            <a:r>
              <a:rPr kumimoji="1" lang="ja-JP" altLang="en-US" sz="1200" dirty="0">
                <a:solidFill>
                  <a:srgbClr val="FF0000"/>
                </a:solidFill>
              </a:rPr>
              <a:t>活用形</a:t>
            </a:r>
            <a:r>
              <a:rPr kumimoji="1" lang="en-US" altLang="ja-JP" sz="1200" dirty="0">
                <a:solidFill>
                  <a:srgbClr val="FF0000"/>
                </a:solidFill>
              </a:rPr>
              <a:t>)</a:t>
            </a:r>
            <a:r>
              <a:rPr kumimoji="1" lang="ja-JP" altLang="en-US" sz="1200" dirty="0">
                <a:solidFill>
                  <a:srgbClr val="FF0000"/>
                </a:solidFill>
              </a:rPr>
              <a:t>検討</a:t>
            </a:r>
          </a:p>
        </p:txBody>
      </p:sp>
      <p:cxnSp>
        <p:nvCxnSpPr>
          <p:cNvPr id="107" name="直線矢印コネクタ 106">
            <a:extLst>
              <a:ext uri="{FF2B5EF4-FFF2-40B4-BE49-F238E27FC236}">
                <a16:creationId xmlns:a16="http://schemas.microsoft.com/office/drawing/2014/main" id="{71D21FE3-C2A5-8D4F-E594-2D4D0A77C3EA}"/>
              </a:ext>
            </a:extLst>
          </p:cNvPr>
          <p:cNvCxnSpPr>
            <a:cxnSpLocks/>
          </p:cNvCxnSpPr>
          <p:nvPr/>
        </p:nvCxnSpPr>
        <p:spPr>
          <a:xfrm flipV="1">
            <a:off x="4263055" y="3961505"/>
            <a:ext cx="96731" cy="1676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BD2CF682-A2A9-3A34-F176-38B3D20D103B}"/>
              </a:ext>
            </a:extLst>
          </p:cNvPr>
          <p:cNvCxnSpPr>
            <a:cxnSpLocks/>
          </p:cNvCxnSpPr>
          <p:nvPr/>
        </p:nvCxnSpPr>
        <p:spPr>
          <a:xfrm>
            <a:off x="1219349" y="2106399"/>
            <a:ext cx="10820251"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769F9FF5-3C33-42AC-AFFA-F82E06217E34}"/>
              </a:ext>
            </a:extLst>
          </p:cNvPr>
          <p:cNvCxnSpPr>
            <a:cxnSpLocks/>
          </p:cNvCxnSpPr>
          <p:nvPr/>
        </p:nvCxnSpPr>
        <p:spPr>
          <a:xfrm>
            <a:off x="1259988" y="2690599"/>
            <a:ext cx="10820251"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ED344B0C-97C3-5E8F-A31A-4E092D2CD640}"/>
              </a:ext>
            </a:extLst>
          </p:cNvPr>
          <p:cNvCxnSpPr>
            <a:cxnSpLocks/>
          </p:cNvCxnSpPr>
          <p:nvPr/>
        </p:nvCxnSpPr>
        <p:spPr>
          <a:xfrm flipV="1">
            <a:off x="4399642" y="2054310"/>
            <a:ext cx="28624" cy="1380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矢印: 五方向 121">
            <a:extLst>
              <a:ext uri="{FF2B5EF4-FFF2-40B4-BE49-F238E27FC236}">
                <a16:creationId xmlns:a16="http://schemas.microsoft.com/office/drawing/2014/main" id="{DFCEEBE5-1C82-FD8E-6C8C-41A544AE4C08}"/>
              </a:ext>
            </a:extLst>
          </p:cNvPr>
          <p:cNvSpPr/>
          <p:nvPr/>
        </p:nvSpPr>
        <p:spPr>
          <a:xfrm>
            <a:off x="4846381" y="5658340"/>
            <a:ext cx="856071" cy="297120"/>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改修</a:t>
            </a:r>
            <a:endParaRPr kumimoji="1" lang="ja-JP" altLang="en-US" sz="1200" dirty="0">
              <a:solidFill>
                <a:schemeClr val="tx1"/>
              </a:solidFill>
            </a:endParaRPr>
          </a:p>
        </p:txBody>
      </p:sp>
      <p:cxnSp>
        <p:nvCxnSpPr>
          <p:cNvPr id="127" name="直線矢印コネクタ 126">
            <a:extLst>
              <a:ext uri="{FF2B5EF4-FFF2-40B4-BE49-F238E27FC236}">
                <a16:creationId xmlns:a16="http://schemas.microsoft.com/office/drawing/2014/main" id="{BF6D9426-74AA-E7C7-ABC2-A3AC1D570F96}"/>
              </a:ext>
            </a:extLst>
          </p:cNvPr>
          <p:cNvCxnSpPr>
            <a:cxnSpLocks/>
            <a:stCxn id="78" idx="3"/>
            <a:endCxn id="122" idx="0"/>
          </p:cNvCxnSpPr>
          <p:nvPr/>
        </p:nvCxnSpPr>
        <p:spPr>
          <a:xfrm flipH="1">
            <a:off x="5237526" y="1791171"/>
            <a:ext cx="419718" cy="386716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19" name="直線矢印コネクタ 1218">
            <a:extLst>
              <a:ext uri="{FF2B5EF4-FFF2-40B4-BE49-F238E27FC236}">
                <a16:creationId xmlns:a16="http://schemas.microsoft.com/office/drawing/2014/main" id="{C7FEF4BB-8205-E33C-58AA-4ADB07E72B3A}"/>
              </a:ext>
            </a:extLst>
          </p:cNvPr>
          <p:cNvCxnSpPr>
            <a:cxnSpLocks/>
          </p:cNvCxnSpPr>
          <p:nvPr/>
        </p:nvCxnSpPr>
        <p:spPr>
          <a:xfrm flipV="1">
            <a:off x="5907893" y="2319092"/>
            <a:ext cx="194117" cy="3471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0" name="矢印: 五方向 1229">
            <a:extLst>
              <a:ext uri="{FF2B5EF4-FFF2-40B4-BE49-F238E27FC236}">
                <a16:creationId xmlns:a16="http://schemas.microsoft.com/office/drawing/2014/main" id="{7252EAB1-8D11-0F2A-AAE0-AD6A7AD6FFF1}"/>
              </a:ext>
            </a:extLst>
          </p:cNvPr>
          <p:cNvSpPr/>
          <p:nvPr/>
        </p:nvSpPr>
        <p:spPr>
          <a:xfrm>
            <a:off x="7730188" y="1522200"/>
            <a:ext cx="580090" cy="526279"/>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試験</a:t>
            </a:r>
            <a:endParaRPr kumimoji="1" lang="en-US" altLang="ja-JP" sz="1200" dirty="0">
              <a:solidFill>
                <a:schemeClr val="tx1"/>
              </a:solidFill>
            </a:endParaRPr>
          </a:p>
          <a:p>
            <a:pPr algn="ctr"/>
            <a:r>
              <a:rPr kumimoji="1" lang="ja-JP" altLang="en-US" sz="1200" dirty="0">
                <a:solidFill>
                  <a:schemeClr val="tx1"/>
                </a:solidFill>
              </a:rPr>
              <a:t>運用</a:t>
            </a:r>
          </a:p>
        </p:txBody>
      </p:sp>
      <p:sp>
        <p:nvSpPr>
          <p:cNvPr id="1231" name="テキスト ボックス 1230">
            <a:extLst>
              <a:ext uri="{FF2B5EF4-FFF2-40B4-BE49-F238E27FC236}">
                <a16:creationId xmlns:a16="http://schemas.microsoft.com/office/drawing/2014/main" id="{59DCA037-C78F-92ED-754B-9095CD5436F4}"/>
              </a:ext>
            </a:extLst>
          </p:cNvPr>
          <p:cNvSpPr txBox="1"/>
          <p:nvPr/>
        </p:nvSpPr>
        <p:spPr>
          <a:xfrm>
            <a:off x="6716639" y="5186817"/>
            <a:ext cx="1519184" cy="577081"/>
          </a:xfrm>
          <a:prstGeom prst="rect">
            <a:avLst/>
          </a:prstGeom>
          <a:noFill/>
        </p:spPr>
        <p:txBody>
          <a:bodyPr wrap="square" rtlCol="0">
            <a:spAutoFit/>
          </a:bodyPr>
          <a:lstStyle/>
          <a:p>
            <a:r>
              <a:rPr kumimoji="1" lang="ja-JP" altLang="en-US" sz="1050" dirty="0"/>
              <a:t>★コード＆マニュアル提供できている状態</a:t>
            </a:r>
            <a:br>
              <a:rPr kumimoji="1" lang="en-US" altLang="ja-JP" sz="1050" dirty="0"/>
            </a:br>
            <a:r>
              <a:rPr kumimoji="1" lang="ja-JP" altLang="en-US" sz="1050" dirty="0"/>
              <a:t>（</a:t>
            </a:r>
            <a:r>
              <a:rPr lang="en-US" altLang="ja-JP" sz="1050" dirty="0"/>
              <a:t>β</a:t>
            </a:r>
            <a:r>
              <a:rPr kumimoji="1" lang="ja-JP" altLang="en-US" sz="1050" dirty="0"/>
              <a:t>版）</a:t>
            </a:r>
          </a:p>
        </p:txBody>
      </p:sp>
      <p:sp>
        <p:nvSpPr>
          <p:cNvPr id="1233" name="テキスト ボックス 1232">
            <a:extLst>
              <a:ext uri="{FF2B5EF4-FFF2-40B4-BE49-F238E27FC236}">
                <a16:creationId xmlns:a16="http://schemas.microsoft.com/office/drawing/2014/main" id="{2C63A368-D0F2-4BF2-9563-8C6F16D6ABC8}"/>
              </a:ext>
            </a:extLst>
          </p:cNvPr>
          <p:cNvSpPr txBox="1"/>
          <p:nvPr/>
        </p:nvSpPr>
        <p:spPr>
          <a:xfrm>
            <a:off x="8916991" y="5186817"/>
            <a:ext cx="1519184" cy="577081"/>
          </a:xfrm>
          <a:prstGeom prst="rect">
            <a:avLst/>
          </a:prstGeom>
          <a:noFill/>
        </p:spPr>
        <p:txBody>
          <a:bodyPr wrap="square" rtlCol="0">
            <a:spAutoFit/>
          </a:bodyPr>
          <a:lstStyle/>
          <a:p>
            <a:r>
              <a:rPr kumimoji="1" lang="ja-JP" altLang="en-US" sz="1050" dirty="0"/>
              <a:t>★コード＆マニュアル提供できている状態</a:t>
            </a:r>
            <a:br>
              <a:rPr kumimoji="1" lang="en-US" altLang="ja-JP" sz="1050" dirty="0"/>
            </a:br>
            <a:r>
              <a:rPr kumimoji="1" lang="ja-JP" altLang="en-US" sz="1050" dirty="0"/>
              <a:t>（</a:t>
            </a:r>
            <a:r>
              <a:rPr kumimoji="1" lang="en-US" altLang="ja-JP" sz="1050" dirty="0"/>
              <a:t>γ</a:t>
            </a:r>
            <a:r>
              <a:rPr kumimoji="1" lang="ja-JP" altLang="en-US" sz="1050" dirty="0"/>
              <a:t>版）</a:t>
            </a:r>
          </a:p>
        </p:txBody>
      </p:sp>
      <p:sp>
        <p:nvSpPr>
          <p:cNvPr id="1235" name="矢印: 五方向 1234">
            <a:extLst>
              <a:ext uri="{FF2B5EF4-FFF2-40B4-BE49-F238E27FC236}">
                <a16:creationId xmlns:a16="http://schemas.microsoft.com/office/drawing/2014/main" id="{1EA43245-7665-2CDE-A244-412022CD7AB2}"/>
              </a:ext>
            </a:extLst>
          </p:cNvPr>
          <p:cNvSpPr/>
          <p:nvPr/>
        </p:nvSpPr>
        <p:spPr>
          <a:xfrm>
            <a:off x="10088382" y="1548117"/>
            <a:ext cx="580090" cy="526279"/>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試験</a:t>
            </a:r>
            <a:endParaRPr kumimoji="1" lang="en-US" altLang="ja-JP" sz="1200" dirty="0">
              <a:solidFill>
                <a:schemeClr val="tx1"/>
              </a:solidFill>
            </a:endParaRPr>
          </a:p>
          <a:p>
            <a:pPr algn="ctr"/>
            <a:r>
              <a:rPr kumimoji="1" lang="ja-JP" altLang="en-US" sz="1200" dirty="0">
                <a:solidFill>
                  <a:schemeClr val="tx1"/>
                </a:solidFill>
              </a:rPr>
              <a:t>運用</a:t>
            </a:r>
          </a:p>
        </p:txBody>
      </p:sp>
      <p:sp>
        <p:nvSpPr>
          <p:cNvPr id="1243" name="矢印: 五方向 1242">
            <a:extLst>
              <a:ext uri="{FF2B5EF4-FFF2-40B4-BE49-F238E27FC236}">
                <a16:creationId xmlns:a16="http://schemas.microsoft.com/office/drawing/2014/main" id="{7EBAA505-8D0F-49B7-79CB-BD2DE8344CDE}"/>
              </a:ext>
            </a:extLst>
          </p:cNvPr>
          <p:cNvSpPr/>
          <p:nvPr/>
        </p:nvSpPr>
        <p:spPr>
          <a:xfrm>
            <a:off x="6157526" y="5265138"/>
            <a:ext cx="633490" cy="372735"/>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開発</a:t>
            </a:r>
          </a:p>
        </p:txBody>
      </p:sp>
      <p:sp>
        <p:nvSpPr>
          <p:cNvPr id="1244" name="矢印: 五方向 1243">
            <a:extLst>
              <a:ext uri="{FF2B5EF4-FFF2-40B4-BE49-F238E27FC236}">
                <a16:creationId xmlns:a16="http://schemas.microsoft.com/office/drawing/2014/main" id="{85DB2E5B-1372-E09F-2710-CAF568060375}"/>
              </a:ext>
            </a:extLst>
          </p:cNvPr>
          <p:cNvSpPr/>
          <p:nvPr/>
        </p:nvSpPr>
        <p:spPr>
          <a:xfrm>
            <a:off x="8249142" y="5242802"/>
            <a:ext cx="752928" cy="372735"/>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開発</a:t>
            </a:r>
          </a:p>
        </p:txBody>
      </p:sp>
      <p:sp>
        <p:nvSpPr>
          <p:cNvPr id="1246" name="矢印: 五方向 1245">
            <a:extLst>
              <a:ext uri="{FF2B5EF4-FFF2-40B4-BE49-F238E27FC236}">
                <a16:creationId xmlns:a16="http://schemas.microsoft.com/office/drawing/2014/main" id="{DD75AFF3-9912-2BF5-8931-2E9355D93D0E}"/>
              </a:ext>
            </a:extLst>
          </p:cNvPr>
          <p:cNvSpPr/>
          <p:nvPr/>
        </p:nvSpPr>
        <p:spPr>
          <a:xfrm>
            <a:off x="6899487" y="4013578"/>
            <a:ext cx="1009935" cy="605601"/>
          </a:xfrm>
          <a:prstGeom prst="homePlate">
            <a:avLst>
              <a:gd name="adj" fmla="val 18960"/>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実現可能性検証</a:t>
            </a:r>
            <a:br>
              <a:rPr kumimoji="1" lang="en-US" altLang="ja-JP" sz="1200" dirty="0">
                <a:solidFill>
                  <a:schemeClr val="tx1"/>
                </a:solidFill>
              </a:rPr>
            </a:br>
            <a:r>
              <a:rPr lang="en-US" altLang="ja-JP" sz="1200" dirty="0">
                <a:solidFill>
                  <a:schemeClr val="tx1"/>
                </a:solidFill>
              </a:rPr>
              <a:t>(</a:t>
            </a:r>
            <a:r>
              <a:rPr kumimoji="1" lang="ja-JP" altLang="en-US" sz="1200" dirty="0">
                <a:solidFill>
                  <a:schemeClr val="tx1"/>
                </a:solidFill>
              </a:rPr>
              <a:t>課題出し</a:t>
            </a:r>
            <a:r>
              <a:rPr lang="en-US" altLang="ja-JP" sz="1200" dirty="0">
                <a:solidFill>
                  <a:schemeClr val="tx1"/>
                </a:solidFill>
              </a:rPr>
              <a:t>)</a:t>
            </a:r>
            <a:endParaRPr kumimoji="1" lang="ja-JP" altLang="en-US" sz="1200" dirty="0">
              <a:solidFill>
                <a:schemeClr val="tx1"/>
              </a:solidFill>
            </a:endParaRPr>
          </a:p>
        </p:txBody>
      </p:sp>
      <p:cxnSp>
        <p:nvCxnSpPr>
          <p:cNvPr id="1247" name="直線矢印コネクタ 1246">
            <a:extLst>
              <a:ext uri="{FF2B5EF4-FFF2-40B4-BE49-F238E27FC236}">
                <a16:creationId xmlns:a16="http://schemas.microsoft.com/office/drawing/2014/main" id="{F180E60D-A22E-40DF-3E36-25506D1184F9}"/>
              </a:ext>
            </a:extLst>
          </p:cNvPr>
          <p:cNvCxnSpPr>
            <a:cxnSpLocks/>
            <a:endCxn id="1230" idx="2"/>
          </p:cNvCxnSpPr>
          <p:nvPr/>
        </p:nvCxnSpPr>
        <p:spPr>
          <a:xfrm flipV="1">
            <a:off x="7904529" y="2048479"/>
            <a:ext cx="50361" cy="2244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2" name="直線矢印コネクタ 1251">
            <a:extLst>
              <a:ext uri="{FF2B5EF4-FFF2-40B4-BE49-F238E27FC236}">
                <a16:creationId xmlns:a16="http://schemas.microsoft.com/office/drawing/2014/main" id="{12474732-AEAF-0489-2ADD-6B5D3AB8A94E}"/>
              </a:ext>
            </a:extLst>
          </p:cNvPr>
          <p:cNvCxnSpPr>
            <a:cxnSpLocks/>
            <a:endCxn id="1246" idx="1"/>
          </p:cNvCxnSpPr>
          <p:nvPr/>
        </p:nvCxnSpPr>
        <p:spPr>
          <a:xfrm flipV="1">
            <a:off x="6858000" y="4316379"/>
            <a:ext cx="41487" cy="870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3" name="直線矢印コネクタ 1252">
            <a:extLst>
              <a:ext uri="{FF2B5EF4-FFF2-40B4-BE49-F238E27FC236}">
                <a16:creationId xmlns:a16="http://schemas.microsoft.com/office/drawing/2014/main" id="{12768A8D-290E-6DC5-1770-615247FF0E6D}"/>
              </a:ext>
            </a:extLst>
          </p:cNvPr>
          <p:cNvCxnSpPr>
            <a:cxnSpLocks/>
            <a:stCxn id="1254" idx="3"/>
          </p:cNvCxnSpPr>
          <p:nvPr/>
        </p:nvCxnSpPr>
        <p:spPr>
          <a:xfrm flipV="1">
            <a:off x="10046818" y="1811257"/>
            <a:ext cx="41564" cy="2498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4" name="矢印: 五方向 1253">
            <a:extLst>
              <a:ext uri="{FF2B5EF4-FFF2-40B4-BE49-F238E27FC236}">
                <a16:creationId xmlns:a16="http://schemas.microsoft.com/office/drawing/2014/main" id="{4AE31E18-554F-BDCF-A635-39B40C62A76C}"/>
              </a:ext>
            </a:extLst>
          </p:cNvPr>
          <p:cNvSpPr/>
          <p:nvPr/>
        </p:nvSpPr>
        <p:spPr>
          <a:xfrm>
            <a:off x="9036883" y="4006469"/>
            <a:ext cx="1009935" cy="605601"/>
          </a:xfrm>
          <a:prstGeom prst="homePlate">
            <a:avLst>
              <a:gd name="adj" fmla="val 18960"/>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実現可能性検証</a:t>
            </a:r>
            <a:br>
              <a:rPr kumimoji="1" lang="en-US" altLang="ja-JP" sz="1200" dirty="0">
                <a:solidFill>
                  <a:schemeClr val="tx1"/>
                </a:solidFill>
              </a:rPr>
            </a:br>
            <a:r>
              <a:rPr lang="en-US" altLang="ja-JP" sz="1200" dirty="0">
                <a:solidFill>
                  <a:schemeClr val="tx1"/>
                </a:solidFill>
              </a:rPr>
              <a:t>(</a:t>
            </a:r>
            <a:r>
              <a:rPr kumimoji="1" lang="ja-JP" altLang="en-US" sz="1200" dirty="0">
                <a:solidFill>
                  <a:schemeClr val="tx1"/>
                </a:solidFill>
              </a:rPr>
              <a:t>課題出し</a:t>
            </a:r>
            <a:r>
              <a:rPr lang="en-US" altLang="ja-JP" sz="1200" dirty="0">
                <a:solidFill>
                  <a:schemeClr val="tx1"/>
                </a:solidFill>
              </a:rPr>
              <a:t>)</a:t>
            </a:r>
            <a:endParaRPr kumimoji="1" lang="ja-JP" altLang="en-US" sz="1200" dirty="0">
              <a:solidFill>
                <a:schemeClr val="tx1"/>
              </a:solidFill>
            </a:endParaRPr>
          </a:p>
        </p:txBody>
      </p:sp>
      <p:cxnSp>
        <p:nvCxnSpPr>
          <p:cNvPr id="1256" name="直線矢印コネクタ 1255">
            <a:extLst>
              <a:ext uri="{FF2B5EF4-FFF2-40B4-BE49-F238E27FC236}">
                <a16:creationId xmlns:a16="http://schemas.microsoft.com/office/drawing/2014/main" id="{13B03F3D-4B31-72DC-0612-5DC618CED13B}"/>
              </a:ext>
            </a:extLst>
          </p:cNvPr>
          <p:cNvCxnSpPr>
            <a:cxnSpLocks/>
          </p:cNvCxnSpPr>
          <p:nvPr/>
        </p:nvCxnSpPr>
        <p:spPr>
          <a:xfrm flipV="1">
            <a:off x="9033300" y="4340122"/>
            <a:ext cx="6926" cy="870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コネクタ: カギ線 5">
            <a:extLst>
              <a:ext uri="{FF2B5EF4-FFF2-40B4-BE49-F238E27FC236}">
                <a16:creationId xmlns:a16="http://schemas.microsoft.com/office/drawing/2014/main" id="{E91AC04B-29A6-420C-860F-9C0325AC8311}"/>
              </a:ext>
            </a:extLst>
          </p:cNvPr>
          <p:cNvCxnSpPr>
            <a:cxnSpLocks/>
            <a:stCxn id="17" idx="1"/>
            <a:endCxn id="19" idx="1"/>
          </p:cNvCxnSpPr>
          <p:nvPr/>
        </p:nvCxnSpPr>
        <p:spPr>
          <a:xfrm rot="10800000" flipH="1">
            <a:off x="2292266" y="3883826"/>
            <a:ext cx="209879" cy="1892679"/>
          </a:xfrm>
          <a:prstGeom prst="bentConnector3">
            <a:avLst>
              <a:gd name="adj1" fmla="val -1089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コネクタ: カギ線 58">
            <a:extLst>
              <a:ext uri="{FF2B5EF4-FFF2-40B4-BE49-F238E27FC236}">
                <a16:creationId xmlns:a16="http://schemas.microsoft.com/office/drawing/2014/main" id="{0A47AFE5-4E96-4905-B289-5997ABEAEC62}"/>
              </a:ext>
            </a:extLst>
          </p:cNvPr>
          <p:cNvCxnSpPr>
            <a:cxnSpLocks/>
            <a:stCxn id="58" idx="3"/>
            <a:endCxn id="17" idx="3"/>
          </p:cNvCxnSpPr>
          <p:nvPr/>
        </p:nvCxnSpPr>
        <p:spPr>
          <a:xfrm>
            <a:off x="3792245" y="4498355"/>
            <a:ext cx="19206" cy="1278149"/>
          </a:xfrm>
          <a:prstGeom prst="bentConnector3">
            <a:avLst>
              <a:gd name="adj1" fmla="val 155248"/>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矢印: 五方向 1245">
            <a:extLst>
              <a:ext uri="{FF2B5EF4-FFF2-40B4-BE49-F238E27FC236}">
                <a16:creationId xmlns:a16="http://schemas.microsoft.com/office/drawing/2014/main" id="{DD75AFF3-9912-2BF5-8931-2E9355D93D0E}"/>
              </a:ext>
            </a:extLst>
          </p:cNvPr>
          <p:cNvSpPr/>
          <p:nvPr/>
        </p:nvSpPr>
        <p:spPr>
          <a:xfrm>
            <a:off x="6909721" y="3142432"/>
            <a:ext cx="1009935" cy="605601"/>
          </a:xfrm>
          <a:prstGeom prst="homePlate">
            <a:avLst>
              <a:gd name="adj" fmla="val 18960"/>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データ収集準備</a:t>
            </a:r>
          </a:p>
        </p:txBody>
      </p:sp>
      <p:sp>
        <p:nvSpPr>
          <p:cNvPr id="64" name="テキスト ボックス 63">
            <a:extLst>
              <a:ext uri="{FF2B5EF4-FFF2-40B4-BE49-F238E27FC236}">
                <a16:creationId xmlns:a16="http://schemas.microsoft.com/office/drawing/2014/main" id="{D857DFC1-E88B-848D-8C4C-8A7F5D1813B5}"/>
              </a:ext>
            </a:extLst>
          </p:cNvPr>
          <p:cNvSpPr txBox="1"/>
          <p:nvPr/>
        </p:nvSpPr>
        <p:spPr>
          <a:xfrm>
            <a:off x="7922516" y="3183649"/>
            <a:ext cx="1624534" cy="577081"/>
          </a:xfrm>
          <a:prstGeom prst="rect">
            <a:avLst/>
          </a:prstGeom>
          <a:noFill/>
        </p:spPr>
        <p:txBody>
          <a:bodyPr wrap="square" rtlCol="0">
            <a:spAutoFit/>
          </a:bodyPr>
          <a:lstStyle/>
          <a:p>
            <a:r>
              <a:rPr kumimoji="1" lang="en-US" altLang="ja-JP" sz="1050" dirty="0">
                <a:solidFill>
                  <a:srgbClr val="333333"/>
                </a:solidFill>
              </a:rPr>
              <a:t>★</a:t>
            </a:r>
            <a:r>
              <a:rPr lang="ja-JP" altLang="en-US" sz="1050" dirty="0">
                <a:solidFill>
                  <a:srgbClr val="333333"/>
                </a:solidFill>
              </a:rPr>
              <a:t>順立装置以外の工程の入りと出も取れている</a:t>
            </a:r>
            <a:endParaRPr kumimoji="1" lang="en-US" altLang="ja-JP" sz="1050" dirty="0">
              <a:solidFill>
                <a:srgbClr val="333333"/>
              </a:solidFill>
            </a:endParaRPr>
          </a:p>
        </p:txBody>
      </p:sp>
      <p:graphicFrame>
        <p:nvGraphicFramePr>
          <p:cNvPr id="3" name="表 4">
            <a:extLst>
              <a:ext uri="{FF2B5EF4-FFF2-40B4-BE49-F238E27FC236}">
                <a16:creationId xmlns:a16="http://schemas.microsoft.com/office/drawing/2014/main" id="{B17EF2AB-0492-41D6-A533-CF072C19756B}"/>
              </a:ext>
            </a:extLst>
          </p:cNvPr>
          <p:cNvGraphicFramePr>
            <a:graphicFrameLocks noGrp="1"/>
          </p:cNvGraphicFramePr>
          <p:nvPr>
            <p:extLst>
              <p:ext uri="{D42A27DB-BD31-4B8C-83A1-F6EECF244321}">
                <p14:modId xmlns:p14="http://schemas.microsoft.com/office/powerpoint/2010/main" val="2108409463"/>
              </p:ext>
            </p:extLst>
          </p:nvPr>
        </p:nvGraphicFramePr>
        <p:xfrm>
          <a:off x="-2878070" y="-13252"/>
          <a:ext cx="2518609" cy="6857998"/>
        </p:xfrm>
        <a:graphic>
          <a:graphicData uri="http://schemas.openxmlformats.org/drawingml/2006/table">
            <a:tbl>
              <a:tblPr firstRow="1" bandRow="1">
                <a:tableStyleId>{5C22544A-7EE6-4342-B048-85BDC9FD1C3A}</a:tableStyleId>
              </a:tblPr>
              <a:tblGrid>
                <a:gridCol w="2518609">
                  <a:extLst>
                    <a:ext uri="{9D8B030D-6E8A-4147-A177-3AD203B41FA5}">
                      <a16:colId xmlns:a16="http://schemas.microsoft.com/office/drawing/2014/main" val="1878335236"/>
                    </a:ext>
                  </a:extLst>
                </a:gridCol>
              </a:tblGrid>
              <a:tr h="474383">
                <a:tc>
                  <a:txBody>
                    <a:bodyPr/>
                    <a:lstStyle/>
                    <a:p>
                      <a:r>
                        <a:rPr kumimoji="1" lang="ja-JP" altLang="en-US" dirty="0"/>
                        <a:t>現状、実態</a:t>
                      </a:r>
                      <a:endParaRPr kumimoji="1" lang="en-US" altLang="ja-JP" dirty="0"/>
                    </a:p>
                  </a:txBody>
                  <a:tcPr/>
                </a:tc>
                <a:extLst>
                  <a:ext uri="{0D108BD9-81ED-4DB2-BD59-A6C34878D82A}">
                    <a16:rowId xmlns:a16="http://schemas.microsoft.com/office/drawing/2014/main" val="1816142085"/>
                  </a:ext>
                </a:extLst>
              </a:tr>
              <a:tr h="63836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a:t>
                      </a:r>
                      <a:r>
                        <a:rPr kumimoji="1" lang="ja-JP" altLang="en-US" sz="1800" b="0" i="0" u="none" strike="noStrike" kern="1200" cap="none" spc="0" normalizeH="0" baseline="0" noProof="0" dirty="0">
                          <a:ln>
                            <a:noFill/>
                          </a:ln>
                          <a:solidFill>
                            <a:schemeClr val="accent6"/>
                          </a:solidFill>
                          <a:effectLst/>
                          <a:uLnTx/>
                          <a:uFillTx/>
                          <a:latin typeface="+mn-lt"/>
                          <a:ea typeface="+mn-ea"/>
                          <a:cs typeface="+mn-cs"/>
                        </a:rPr>
                        <a:t>過去の欠品の経験や</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心理的な不安から）</a:t>
                      </a:r>
                      <a:r>
                        <a:rPr lang="ja-JP" altLang="en-US" dirty="0"/>
                        <a:t>各工程で在庫を持ってしまい、結果全体在庫が過剰になっている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・欠品が発生し、ライン停止や特車ロスが発生している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chemeClr val="accent6"/>
                          </a:solidFill>
                        </a:rPr>
                        <a:t>・過剰在庫により非生産スペースが増大している</a:t>
                      </a:r>
                      <a:endParaRPr lang="en-US" altLang="ja-JP" dirty="0">
                        <a:solidFill>
                          <a:schemeClr val="accent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extLst>
                  <a:ext uri="{0D108BD9-81ED-4DB2-BD59-A6C34878D82A}">
                    <a16:rowId xmlns:a16="http://schemas.microsoft.com/office/drawing/2014/main" val="1427391813"/>
                  </a:ext>
                </a:extLst>
              </a:tr>
            </a:tbl>
          </a:graphicData>
        </a:graphic>
      </p:graphicFrame>
      <p:graphicFrame>
        <p:nvGraphicFramePr>
          <p:cNvPr id="55" name="表 4">
            <a:extLst>
              <a:ext uri="{FF2B5EF4-FFF2-40B4-BE49-F238E27FC236}">
                <a16:creationId xmlns:a16="http://schemas.microsoft.com/office/drawing/2014/main" id="{5C6EDF07-CFD7-4467-8477-C4920F036D80}"/>
              </a:ext>
            </a:extLst>
          </p:cNvPr>
          <p:cNvGraphicFramePr>
            <a:graphicFrameLocks noGrp="1"/>
          </p:cNvGraphicFramePr>
          <p:nvPr>
            <p:extLst>
              <p:ext uri="{D42A27DB-BD31-4B8C-83A1-F6EECF244321}">
                <p14:modId xmlns:p14="http://schemas.microsoft.com/office/powerpoint/2010/main" val="3217003717"/>
              </p:ext>
            </p:extLst>
          </p:nvPr>
        </p:nvGraphicFramePr>
        <p:xfrm>
          <a:off x="0" y="-2288174"/>
          <a:ext cx="12158558" cy="2219177"/>
        </p:xfrm>
        <a:graphic>
          <a:graphicData uri="http://schemas.openxmlformats.org/drawingml/2006/table">
            <a:tbl>
              <a:tblPr firstRow="1" bandRow="1">
                <a:tableStyleId>{5C22544A-7EE6-4342-B048-85BDC9FD1C3A}</a:tableStyleId>
              </a:tblPr>
              <a:tblGrid>
                <a:gridCol w="5341336">
                  <a:extLst>
                    <a:ext uri="{9D8B030D-6E8A-4147-A177-3AD203B41FA5}">
                      <a16:colId xmlns:a16="http://schemas.microsoft.com/office/drawing/2014/main" val="1878335236"/>
                    </a:ext>
                  </a:extLst>
                </a:gridCol>
                <a:gridCol w="6817222">
                  <a:extLst>
                    <a:ext uri="{9D8B030D-6E8A-4147-A177-3AD203B41FA5}">
                      <a16:colId xmlns:a16="http://schemas.microsoft.com/office/drawing/2014/main" val="1999781853"/>
                    </a:ext>
                  </a:extLst>
                </a:gridCol>
              </a:tblGrid>
              <a:tr h="212404">
                <a:tc>
                  <a:txBody>
                    <a:bodyPr/>
                    <a:lstStyle/>
                    <a:p>
                      <a:r>
                        <a:rPr kumimoji="1" lang="ja-JP" altLang="en-US" dirty="0"/>
                        <a:t>課題</a:t>
                      </a:r>
                    </a:p>
                  </a:txBody>
                  <a:tcPr/>
                </a:tc>
                <a:tc>
                  <a:txBody>
                    <a:bodyPr/>
                    <a:lstStyle/>
                    <a:p>
                      <a:r>
                        <a:rPr kumimoji="1" lang="ja-JP" altLang="en-US" dirty="0"/>
                        <a:t>（分析開発で）実現したいこと</a:t>
                      </a:r>
                    </a:p>
                  </a:txBody>
                  <a:tcPr/>
                </a:tc>
                <a:extLst>
                  <a:ext uri="{0D108BD9-81ED-4DB2-BD59-A6C34878D82A}">
                    <a16:rowId xmlns:a16="http://schemas.microsoft.com/office/drawing/2014/main" val="1816142085"/>
                  </a:ext>
                </a:extLst>
              </a:tr>
              <a:tr h="4159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Lv1. </a:t>
                      </a:r>
                      <a:r>
                        <a:rPr lang="ja-JP" altLang="en-US" sz="1800" dirty="0"/>
                        <a:t>在庫の基準や指標を定義・明確化すること</a:t>
                      </a:r>
                      <a:endParaRPr kumimoji="1" lang="ja-JP" alt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正常</a:t>
                      </a: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or</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異常の判断がつくこと</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extLst>
                  <a:ext uri="{0D108BD9-81ED-4DB2-BD59-A6C34878D82A}">
                    <a16:rowId xmlns:a16="http://schemas.microsoft.com/office/drawing/2014/main" val="1427391813"/>
                  </a:ext>
                </a:extLst>
              </a:tr>
              <a:tr h="5732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Lv2.</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 </a:t>
                      </a:r>
                      <a:r>
                        <a:rPr lang="ja-JP" altLang="en-US" sz="1800" dirty="0"/>
                        <a:t>基準に対して在庫が異常になっている、なる、なりそうなときに気づけるようにすること</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正常</a:t>
                      </a: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or</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異常でアラートが出ること</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extLst>
                  <a:ext uri="{0D108BD9-81ED-4DB2-BD59-A6C34878D82A}">
                    <a16:rowId xmlns:a16="http://schemas.microsoft.com/office/drawing/2014/main" val="2286470403"/>
                  </a:ext>
                </a:extLst>
              </a:tr>
              <a:tr h="5732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Lv3.</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 異常に対して対策を打てるようになること</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異常の原因が分かること</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extLst>
                  <a:ext uri="{0D108BD9-81ED-4DB2-BD59-A6C34878D82A}">
                    <a16:rowId xmlns:a16="http://schemas.microsoft.com/office/drawing/2014/main" val="2589562036"/>
                  </a:ext>
                </a:extLst>
              </a:tr>
            </a:tbl>
          </a:graphicData>
        </a:graphic>
      </p:graphicFrame>
      <p:graphicFrame>
        <p:nvGraphicFramePr>
          <p:cNvPr id="62" name="表 4">
            <a:extLst>
              <a:ext uri="{FF2B5EF4-FFF2-40B4-BE49-F238E27FC236}">
                <a16:creationId xmlns:a16="http://schemas.microsoft.com/office/drawing/2014/main" id="{DBDDED80-7978-4C7B-95B0-7AE910046B75}"/>
              </a:ext>
            </a:extLst>
          </p:cNvPr>
          <p:cNvGraphicFramePr>
            <a:graphicFrameLocks noGrp="1"/>
          </p:cNvGraphicFramePr>
          <p:nvPr>
            <p:extLst>
              <p:ext uri="{D42A27DB-BD31-4B8C-83A1-F6EECF244321}">
                <p14:modId xmlns:p14="http://schemas.microsoft.com/office/powerpoint/2010/main" val="1266151521"/>
              </p:ext>
            </p:extLst>
          </p:nvPr>
        </p:nvGraphicFramePr>
        <p:xfrm>
          <a:off x="12718373" y="-11899"/>
          <a:ext cx="4546044" cy="6857998"/>
        </p:xfrm>
        <a:graphic>
          <a:graphicData uri="http://schemas.openxmlformats.org/drawingml/2006/table">
            <a:tbl>
              <a:tblPr firstRow="1" bandRow="1">
                <a:tableStyleId>{5C22544A-7EE6-4342-B048-85BDC9FD1C3A}</a:tableStyleId>
              </a:tblPr>
              <a:tblGrid>
                <a:gridCol w="2062152">
                  <a:extLst>
                    <a:ext uri="{9D8B030D-6E8A-4147-A177-3AD203B41FA5}">
                      <a16:colId xmlns:a16="http://schemas.microsoft.com/office/drawing/2014/main" val="1878335236"/>
                    </a:ext>
                  </a:extLst>
                </a:gridCol>
                <a:gridCol w="2483892">
                  <a:extLst>
                    <a:ext uri="{9D8B030D-6E8A-4147-A177-3AD203B41FA5}">
                      <a16:colId xmlns:a16="http://schemas.microsoft.com/office/drawing/2014/main" val="1361259256"/>
                    </a:ext>
                  </a:extLst>
                </a:gridCol>
              </a:tblGrid>
              <a:tr h="474383">
                <a:tc>
                  <a:txBody>
                    <a:bodyPr/>
                    <a:lstStyle/>
                    <a:p>
                      <a:r>
                        <a:rPr kumimoji="1" lang="ja-JP" altLang="en-US" dirty="0"/>
                        <a:t>あるべき姿</a:t>
                      </a:r>
                      <a:endParaRPr kumimoji="1" lang="en-US" altLang="ja-JP" dirty="0"/>
                    </a:p>
                  </a:txBody>
                  <a:tcPr/>
                </a:tc>
                <a:tc>
                  <a:txBody>
                    <a:bodyPr/>
                    <a:lstStyle/>
                    <a:p>
                      <a:r>
                        <a:rPr kumimoji="1" lang="ja-JP" altLang="en-US" dirty="0"/>
                        <a:t>期待効果</a:t>
                      </a:r>
                      <a:endParaRPr kumimoji="1" lang="en-US" altLang="ja-JP" dirty="0"/>
                    </a:p>
                  </a:txBody>
                  <a:tcPr/>
                </a:tc>
                <a:extLst>
                  <a:ext uri="{0D108BD9-81ED-4DB2-BD59-A6C34878D82A}">
                    <a16:rowId xmlns:a16="http://schemas.microsoft.com/office/drawing/2014/main" val="1816142085"/>
                  </a:ext>
                </a:extLst>
              </a:tr>
              <a:tr h="63836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・各工程で適正な在庫を抱えている</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構想）</a:t>
                      </a:r>
                      <a:r>
                        <a:rPr lang="ja-JP" altLang="en-US" dirty="0"/>
                        <a:t>工場にコントロール室（物流に限らず情報を集約して指示を出す司令部みたいなところ）を構築し、指示を出すことで在庫適正化を実現</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■在庫適正化</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・箱数減</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・非生産スペース減</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・人員減</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■欠品レス</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6,168,000</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円</a:t>
                      </a: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年（</a:t>
                      </a: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T403</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　各工場、工程</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extLst>
                  <a:ext uri="{0D108BD9-81ED-4DB2-BD59-A6C34878D82A}">
                    <a16:rowId xmlns:a16="http://schemas.microsoft.com/office/drawing/2014/main" val="1427391813"/>
                  </a:ext>
                </a:extLst>
              </a:tr>
            </a:tbl>
          </a:graphicData>
        </a:graphic>
      </p:graphicFrame>
      <p:sp>
        <p:nvSpPr>
          <p:cNvPr id="11" name="二等辺三角形 10">
            <a:extLst>
              <a:ext uri="{FF2B5EF4-FFF2-40B4-BE49-F238E27FC236}">
                <a16:creationId xmlns:a16="http://schemas.microsoft.com/office/drawing/2014/main" id="{C786EE63-D7E4-4C1A-B8DA-D325A30D4F0C}"/>
              </a:ext>
            </a:extLst>
          </p:cNvPr>
          <p:cNvSpPr/>
          <p:nvPr/>
        </p:nvSpPr>
        <p:spPr>
          <a:xfrm rot="5400000">
            <a:off x="-790112" y="3295385"/>
            <a:ext cx="1482072" cy="2853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二等辺三角形 64">
            <a:extLst>
              <a:ext uri="{FF2B5EF4-FFF2-40B4-BE49-F238E27FC236}">
                <a16:creationId xmlns:a16="http://schemas.microsoft.com/office/drawing/2014/main" id="{7F277203-E885-405F-817C-6D209DD1FBA7}"/>
              </a:ext>
            </a:extLst>
          </p:cNvPr>
          <p:cNvSpPr/>
          <p:nvPr/>
        </p:nvSpPr>
        <p:spPr>
          <a:xfrm rot="5400000">
            <a:off x="11713952" y="3445991"/>
            <a:ext cx="1482072" cy="2853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6" name="図 65">
            <a:extLst>
              <a:ext uri="{FF2B5EF4-FFF2-40B4-BE49-F238E27FC236}">
                <a16:creationId xmlns:a16="http://schemas.microsoft.com/office/drawing/2014/main" id="{D440978B-8A0D-4538-A49C-AA8A246E98FA}"/>
              </a:ext>
            </a:extLst>
          </p:cNvPr>
          <p:cNvPicPr>
            <a:picLocks noChangeAspect="1"/>
          </p:cNvPicPr>
          <p:nvPr/>
        </p:nvPicPr>
        <p:blipFill>
          <a:blip r:embed="rId3"/>
          <a:stretch>
            <a:fillRect/>
          </a:stretch>
        </p:blipFill>
        <p:spPr>
          <a:xfrm>
            <a:off x="9147906" y="-1285012"/>
            <a:ext cx="1154154" cy="624811"/>
          </a:xfrm>
          <a:prstGeom prst="rect">
            <a:avLst/>
          </a:prstGeom>
        </p:spPr>
      </p:pic>
      <p:pic>
        <p:nvPicPr>
          <p:cNvPr id="67" name="図 66">
            <a:extLst>
              <a:ext uri="{FF2B5EF4-FFF2-40B4-BE49-F238E27FC236}">
                <a16:creationId xmlns:a16="http://schemas.microsoft.com/office/drawing/2014/main" id="{92FE228B-023F-4E4A-9A38-1C938BD6F2E4}"/>
              </a:ext>
            </a:extLst>
          </p:cNvPr>
          <p:cNvPicPr>
            <a:picLocks noChangeAspect="1"/>
          </p:cNvPicPr>
          <p:nvPr/>
        </p:nvPicPr>
        <p:blipFill>
          <a:blip r:embed="rId4"/>
          <a:stretch>
            <a:fillRect/>
          </a:stretch>
        </p:blipFill>
        <p:spPr>
          <a:xfrm>
            <a:off x="9140173" y="-643514"/>
            <a:ext cx="1154154" cy="648237"/>
          </a:xfrm>
          <a:prstGeom prst="rect">
            <a:avLst/>
          </a:prstGeom>
        </p:spPr>
      </p:pic>
      <p:sp>
        <p:nvSpPr>
          <p:cNvPr id="13" name="吹き出し: 角を丸めた四角形 12">
            <a:extLst>
              <a:ext uri="{FF2B5EF4-FFF2-40B4-BE49-F238E27FC236}">
                <a16:creationId xmlns:a16="http://schemas.microsoft.com/office/drawing/2014/main" id="{360B0C4F-82BF-4D54-9B5C-8633853DEF19}"/>
              </a:ext>
            </a:extLst>
          </p:cNvPr>
          <p:cNvSpPr/>
          <p:nvPr/>
        </p:nvSpPr>
        <p:spPr>
          <a:xfrm>
            <a:off x="684826" y="4513606"/>
            <a:ext cx="1737719" cy="617068"/>
          </a:xfrm>
          <a:prstGeom prst="wedgeRoundRectCallout">
            <a:avLst>
              <a:gd name="adj1" fmla="val 65343"/>
              <a:gd name="adj2" fmla="val 396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t>今後のアクションプランも具体化</a:t>
            </a:r>
            <a:endParaRPr kumimoji="1" lang="ja-JP" altLang="en-US" sz="1200" dirty="0"/>
          </a:p>
        </p:txBody>
      </p:sp>
      <p:sp>
        <p:nvSpPr>
          <p:cNvPr id="18" name="正方形/長方形 17">
            <a:extLst>
              <a:ext uri="{FF2B5EF4-FFF2-40B4-BE49-F238E27FC236}">
                <a16:creationId xmlns:a16="http://schemas.microsoft.com/office/drawing/2014/main" id="{9FD43FB7-3664-4728-9064-112B830BFFAB}"/>
              </a:ext>
            </a:extLst>
          </p:cNvPr>
          <p:cNvSpPr/>
          <p:nvPr/>
        </p:nvSpPr>
        <p:spPr>
          <a:xfrm>
            <a:off x="0" y="-634804"/>
            <a:ext cx="12158558" cy="542961"/>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6C5FCE65-4C60-4CE3-84EE-74B8BD3A7FA4}"/>
              </a:ext>
            </a:extLst>
          </p:cNvPr>
          <p:cNvCxnSpPr/>
          <p:nvPr/>
        </p:nvCxnSpPr>
        <p:spPr>
          <a:xfrm>
            <a:off x="532263" y="-57383"/>
            <a:ext cx="0" cy="905307"/>
          </a:xfrm>
          <a:prstGeom prst="straightConnector1">
            <a:avLst/>
          </a:prstGeom>
          <a:ln w="127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テキスト ボックス 78">
            <a:extLst>
              <a:ext uri="{FF2B5EF4-FFF2-40B4-BE49-F238E27FC236}">
                <a16:creationId xmlns:a16="http://schemas.microsoft.com/office/drawing/2014/main" id="{1C3469D5-674E-4239-82B7-554E3FA13FF0}"/>
              </a:ext>
            </a:extLst>
          </p:cNvPr>
          <p:cNvSpPr txBox="1"/>
          <p:nvPr/>
        </p:nvSpPr>
        <p:spPr>
          <a:xfrm>
            <a:off x="-33716" y="204065"/>
            <a:ext cx="711358" cy="369332"/>
          </a:xfrm>
          <a:prstGeom prst="rect">
            <a:avLst/>
          </a:prstGeom>
          <a:noFill/>
        </p:spPr>
        <p:txBody>
          <a:bodyPr wrap="square">
            <a:spAutoFit/>
          </a:bodyPr>
          <a:lstStyle/>
          <a:p>
            <a:r>
              <a:rPr kumimoji="1" lang="ja-JP" altLang="en-US" sz="1800" dirty="0">
                <a:solidFill>
                  <a:schemeClr val="accent1">
                    <a:lumMod val="60000"/>
                    <a:lumOff val="40000"/>
                  </a:schemeClr>
                </a:solidFill>
                <a:latin typeface="ＭＳ Ｐゴシック" panose="020B0600070205080204" pitchFamily="50" charset="-128"/>
                <a:ea typeface="ＭＳ Ｐゴシック" panose="020B0600070205080204" pitchFamily="50" charset="-128"/>
              </a:rPr>
              <a:t>着手</a:t>
            </a:r>
          </a:p>
        </p:txBody>
      </p:sp>
      <p:sp>
        <p:nvSpPr>
          <p:cNvPr id="34" name="正方形/長方形 33">
            <a:extLst>
              <a:ext uri="{FF2B5EF4-FFF2-40B4-BE49-F238E27FC236}">
                <a16:creationId xmlns:a16="http://schemas.microsoft.com/office/drawing/2014/main" id="{A883DD03-C49A-4E03-9E26-580EBAABB131}"/>
              </a:ext>
            </a:extLst>
          </p:cNvPr>
          <p:cNvSpPr/>
          <p:nvPr/>
        </p:nvSpPr>
        <p:spPr>
          <a:xfrm>
            <a:off x="-2878070" y="-2169994"/>
            <a:ext cx="2518609" cy="192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t>協議用</a:t>
            </a:r>
          </a:p>
        </p:txBody>
      </p:sp>
      <p:sp>
        <p:nvSpPr>
          <p:cNvPr id="81" name="吹き出し: 角を丸めた四角形 80">
            <a:extLst>
              <a:ext uri="{FF2B5EF4-FFF2-40B4-BE49-F238E27FC236}">
                <a16:creationId xmlns:a16="http://schemas.microsoft.com/office/drawing/2014/main" id="{FA17B87E-AD7C-465A-9107-54A7CC51CA1E}"/>
              </a:ext>
            </a:extLst>
          </p:cNvPr>
          <p:cNvSpPr/>
          <p:nvPr/>
        </p:nvSpPr>
        <p:spPr>
          <a:xfrm>
            <a:off x="12745110" y="-897436"/>
            <a:ext cx="1737719" cy="617068"/>
          </a:xfrm>
          <a:prstGeom prst="wedgeRoundRectCallout">
            <a:avLst>
              <a:gd name="adj1" fmla="val 51991"/>
              <a:gd name="adj2" fmla="val 750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a:t>203X</a:t>
            </a:r>
            <a:r>
              <a:rPr kumimoji="1" lang="ja-JP" altLang="en-US" sz="1200" dirty="0"/>
              <a:t>年度？</a:t>
            </a:r>
          </a:p>
        </p:txBody>
      </p:sp>
      <p:sp>
        <p:nvSpPr>
          <p:cNvPr id="36" name="テキスト ボックス 35">
            <a:extLst>
              <a:ext uri="{FF2B5EF4-FFF2-40B4-BE49-F238E27FC236}">
                <a16:creationId xmlns:a16="http://schemas.microsoft.com/office/drawing/2014/main" id="{18927B91-F060-4D49-8116-F46657E822E2}"/>
              </a:ext>
            </a:extLst>
          </p:cNvPr>
          <p:cNvSpPr txBox="1"/>
          <p:nvPr/>
        </p:nvSpPr>
        <p:spPr>
          <a:xfrm>
            <a:off x="557708" y="54891"/>
            <a:ext cx="6846746" cy="369332"/>
          </a:xfrm>
          <a:prstGeom prst="rect">
            <a:avLst/>
          </a:prstGeom>
          <a:noFill/>
        </p:spPr>
        <p:txBody>
          <a:bodyPr wrap="none" rtlCol="0">
            <a:spAutoFit/>
          </a:bodyPr>
          <a:lstStyle/>
          <a:p>
            <a:r>
              <a:rPr kumimoji="1" lang="ja-JP" altLang="en-US" dirty="0"/>
              <a:t>はじめは工程を限定してトライ→最終的には工程スルーで実現？</a:t>
            </a:r>
            <a:endParaRPr kumimoji="1" lang="en-US" altLang="ja-JP" dirty="0"/>
          </a:p>
        </p:txBody>
      </p:sp>
      <p:pic>
        <p:nvPicPr>
          <p:cNvPr id="83" name="図 82">
            <a:extLst>
              <a:ext uri="{FF2B5EF4-FFF2-40B4-BE49-F238E27FC236}">
                <a16:creationId xmlns:a16="http://schemas.microsoft.com/office/drawing/2014/main" id="{1989ADEA-5FC9-4F37-9350-F18A29490454}"/>
              </a:ext>
            </a:extLst>
          </p:cNvPr>
          <p:cNvPicPr>
            <a:picLocks noChangeAspect="1"/>
          </p:cNvPicPr>
          <p:nvPr/>
        </p:nvPicPr>
        <p:blipFill>
          <a:blip r:embed="rId5"/>
          <a:stretch>
            <a:fillRect/>
          </a:stretch>
        </p:blipFill>
        <p:spPr>
          <a:xfrm>
            <a:off x="14772670" y="3511777"/>
            <a:ext cx="2374901" cy="1562663"/>
          </a:xfrm>
          <a:prstGeom prst="rect">
            <a:avLst/>
          </a:prstGeom>
        </p:spPr>
      </p:pic>
      <p:pic>
        <p:nvPicPr>
          <p:cNvPr id="84" name="図 83">
            <a:extLst>
              <a:ext uri="{FF2B5EF4-FFF2-40B4-BE49-F238E27FC236}">
                <a16:creationId xmlns:a16="http://schemas.microsoft.com/office/drawing/2014/main" id="{B7830EA5-563F-4629-8EC6-D4D60FAED378}"/>
              </a:ext>
            </a:extLst>
          </p:cNvPr>
          <p:cNvPicPr>
            <a:picLocks noChangeAspect="1"/>
          </p:cNvPicPr>
          <p:nvPr/>
        </p:nvPicPr>
        <p:blipFill>
          <a:blip r:embed="rId6"/>
          <a:stretch>
            <a:fillRect/>
          </a:stretch>
        </p:blipFill>
        <p:spPr>
          <a:xfrm>
            <a:off x="14798137" y="5406779"/>
            <a:ext cx="2374902" cy="1089434"/>
          </a:xfrm>
          <a:prstGeom prst="rect">
            <a:avLst/>
          </a:prstGeom>
        </p:spPr>
      </p:pic>
      <p:sp>
        <p:nvSpPr>
          <p:cNvPr id="85" name="吹き出し: 角を丸めた四角形 84">
            <a:extLst>
              <a:ext uri="{FF2B5EF4-FFF2-40B4-BE49-F238E27FC236}">
                <a16:creationId xmlns:a16="http://schemas.microsoft.com/office/drawing/2014/main" id="{62F8720C-D5B4-407D-85D1-9CE82A06D73A}"/>
              </a:ext>
            </a:extLst>
          </p:cNvPr>
          <p:cNvSpPr/>
          <p:nvPr/>
        </p:nvSpPr>
        <p:spPr>
          <a:xfrm>
            <a:off x="14798137" y="-936464"/>
            <a:ext cx="1737719" cy="617068"/>
          </a:xfrm>
          <a:prstGeom prst="wedgeRoundRectCallout">
            <a:avLst>
              <a:gd name="adj1" fmla="val 51991"/>
              <a:gd name="adj2" fmla="val 750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t>定量的な効果？</a:t>
            </a:r>
          </a:p>
        </p:txBody>
      </p:sp>
      <p:sp>
        <p:nvSpPr>
          <p:cNvPr id="10" name="テキスト ボックス 9">
            <a:extLst>
              <a:ext uri="{FF2B5EF4-FFF2-40B4-BE49-F238E27FC236}">
                <a16:creationId xmlns:a16="http://schemas.microsoft.com/office/drawing/2014/main" id="{98F2C1B5-BEE3-0303-0933-BE37CF7995FE}"/>
              </a:ext>
            </a:extLst>
          </p:cNvPr>
          <p:cNvSpPr txBox="1"/>
          <p:nvPr/>
        </p:nvSpPr>
        <p:spPr>
          <a:xfrm>
            <a:off x="10972651" y="2769097"/>
            <a:ext cx="1723439" cy="646331"/>
          </a:xfrm>
          <a:prstGeom prst="rect">
            <a:avLst/>
          </a:prstGeom>
          <a:solidFill>
            <a:schemeClr val="bg1"/>
          </a:solidFill>
        </p:spPr>
        <p:txBody>
          <a:bodyPr wrap="square" rtlCol="0">
            <a:spAutoFit/>
          </a:bodyPr>
          <a:lstStyle/>
          <a:p>
            <a:r>
              <a:rPr lang="en-US" altLang="ja-JP" sz="1200" dirty="0">
                <a:solidFill>
                  <a:srgbClr val="FF0000"/>
                </a:solidFill>
              </a:rPr>
              <a:t>★</a:t>
            </a:r>
            <a:r>
              <a:rPr lang="ja-JP" altLang="en-US" sz="1200" dirty="0">
                <a:solidFill>
                  <a:srgbClr val="FF0000"/>
                </a:solidFill>
              </a:rPr>
              <a:t>全工場で在庫適正化</a:t>
            </a:r>
            <a:endParaRPr lang="en-US" altLang="ja-JP" sz="1200" dirty="0">
              <a:solidFill>
                <a:srgbClr val="FF0000"/>
              </a:solidFill>
            </a:endParaRPr>
          </a:p>
          <a:p>
            <a:r>
              <a:rPr lang="ja-JP" altLang="en-US" sz="1200" dirty="0"/>
              <a:t>できている状態</a:t>
            </a:r>
            <a:br>
              <a:rPr lang="en-US" altLang="ja-JP" sz="1200" dirty="0"/>
            </a:br>
            <a:r>
              <a:rPr lang="ja-JP" altLang="en-US" sz="1200" dirty="0"/>
              <a:t>⇒在庫適正管理</a:t>
            </a:r>
            <a:endParaRPr kumimoji="1" lang="ja-JP" altLang="en-US" sz="1200" dirty="0"/>
          </a:p>
        </p:txBody>
      </p:sp>
      <p:sp>
        <p:nvSpPr>
          <p:cNvPr id="88" name="吹き出し: 角を丸めた四角形 87">
            <a:extLst>
              <a:ext uri="{FF2B5EF4-FFF2-40B4-BE49-F238E27FC236}">
                <a16:creationId xmlns:a16="http://schemas.microsoft.com/office/drawing/2014/main" id="{0AEA0582-CB0E-4C84-B363-50513168CDFE}"/>
              </a:ext>
            </a:extLst>
          </p:cNvPr>
          <p:cNvSpPr/>
          <p:nvPr/>
        </p:nvSpPr>
        <p:spPr>
          <a:xfrm>
            <a:off x="-33716" y="5685651"/>
            <a:ext cx="1737719" cy="1001256"/>
          </a:xfrm>
          <a:prstGeom prst="wedgeRoundRectCallout">
            <a:avLst>
              <a:gd name="adj1" fmla="val 99053"/>
              <a:gd name="adj2" fmla="val -915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t>田中さん忙しくて手が回っていない、、コードベースだと時間かかる、、</a:t>
            </a:r>
          </a:p>
        </p:txBody>
      </p:sp>
      <p:sp>
        <p:nvSpPr>
          <p:cNvPr id="90" name="吹き出し: 角を丸めた四角形 89">
            <a:extLst>
              <a:ext uri="{FF2B5EF4-FFF2-40B4-BE49-F238E27FC236}">
                <a16:creationId xmlns:a16="http://schemas.microsoft.com/office/drawing/2014/main" id="{1400414C-CB4C-4E84-A770-FF3A81AB080B}"/>
              </a:ext>
            </a:extLst>
          </p:cNvPr>
          <p:cNvSpPr/>
          <p:nvPr/>
        </p:nvSpPr>
        <p:spPr>
          <a:xfrm>
            <a:off x="4531610" y="2761584"/>
            <a:ext cx="2238866" cy="617068"/>
          </a:xfrm>
          <a:prstGeom prst="wedgeRoundRectCallout">
            <a:avLst>
              <a:gd name="adj1" fmla="val 20036"/>
              <a:gd name="adj2" fmla="val -899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t>号始からデータが取れるので、号始のタイミングではない</a:t>
            </a:r>
          </a:p>
        </p:txBody>
      </p:sp>
      <p:sp>
        <p:nvSpPr>
          <p:cNvPr id="69" name="テキスト ボックス 68">
            <a:extLst>
              <a:ext uri="{FF2B5EF4-FFF2-40B4-BE49-F238E27FC236}">
                <a16:creationId xmlns:a16="http://schemas.microsoft.com/office/drawing/2014/main" id="{2CA0DC75-BFBD-49A6-9ABA-CD0CE19151E0}"/>
              </a:ext>
            </a:extLst>
          </p:cNvPr>
          <p:cNvSpPr txBox="1"/>
          <p:nvPr/>
        </p:nvSpPr>
        <p:spPr>
          <a:xfrm>
            <a:off x="0" y="7000126"/>
            <a:ext cx="15190385" cy="646331"/>
          </a:xfrm>
          <a:prstGeom prst="rect">
            <a:avLst/>
          </a:prstGeom>
          <a:noFill/>
        </p:spPr>
        <p:txBody>
          <a:bodyPr wrap="square">
            <a:spAutoFit/>
          </a:bodyPr>
          <a:lstStyle/>
          <a:p>
            <a:r>
              <a:rPr lang="ja-JP" altLang="en-US" sz="1800" dirty="0">
                <a:solidFill>
                  <a:srgbClr val="FF0000"/>
                </a:solidFill>
              </a:rPr>
              <a:t>前提①：在庫見える化ツールで可視化により、在庫適正管理できる（可視化後は人が判断</a:t>
            </a:r>
            <a:r>
              <a:rPr lang="en-US" altLang="ja-JP" sz="1800" dirty="0">
                <a:solidFill>
                  <a:srgbClr val="FF0000"/>
                </a:solidFill>
              </a:rPr>
              <a:t>/</a:t>
            </a:r>
            <a:r>
              <a:rPr lang="ja-JP" altLang="en-US" sz="1800" dirty="0">
                <a:solidFill>
                  <a:srgbClr val="FF0000"/>
                </a:solidFill>
              </a:rPr>
              <a:t>管理）</a:t>
            </a:r>
            <a:endParaRPr lang="en-US" altLang="ja-JP" sz="1800" dirty="0">
              <a:solidFill>
                <a:srgbClr val="FF0000"/>
              </a:solidFill>
            </a:endParaRPr>
          </a:p>
          <a:p>
            <a:r>
              <a:rPr lang="ja-JP" altLang="en-US" sz="1800" dirty="0">
                <a:solidFill>
                  <a:srgbClr val="FF0000"/>
                </a:solidFill>
              </a:rPr>
              <a:t>前提②：在庫見える化ツールで可視化することで欠品予測が可能（先を見越した真因＋次のアクション（行動）が明確となる</a:t>
            </a:r>
            <a:endParaRPr lang="ja-JP" altLang="en-US" dirty="0">
              <a:solidFill>
                <a:srgbClr val="FF0000"/>
              </a:solidFill>
            </a:endParaRPr>
          </a:p>
        </p:txBody>
      </p:sp>
      <p:sp>
        <p:nvSpPr>
          <p:cNvPr id="2" name="テキスト ボックス 1">
            <a:extLst>
              <a:ext uri="{FF2B5EF4-FFF2-40B4-BE49-F238E27FC236}">
                <a16:creationId xmlns:a16="http://schemas.microsoft.com/office/drawing/2014/main" id="{6BB93749-F6FC-4F3F-8905-C062B8C90ACF}"/>
              </a:ext>
            </a:extLst>
          </p:cNvPr>
          <p:cNvSpPr txBox="1"/>
          <p:nvPr/>
        </p:nvSpPr>
        <p:spPr>
          <a:xfrm>
            <a:off x="-2434856" y="-2169994"/>
            <a:ext cx="1848304" cy="523220"/>
          </a:xfrm>
          <a:prstGeom prst="rect">
            <a:avLst/>
          </a:prstGeom>
          <a:noFill/>
        </p:spPr>
        <p:txBody>
          <a:bodyPr wrap="square" rtlCol="0">
            <a:spAutoFit/>
          </a:bodyPr>
          <a:lstStyle/>
          <a:p>
            <a:r>
              <a:rPr kumimoji="1" lang="ja-JP" altLang="en-US" sz="2800" b="1" dirty="0">
                <a:solidFill>
                  <a:schemeClr val="accent6"/>
                </a:solidFill>
              </a:rPr>
              <a:t>田中追記</a:t>
            </a:r>
          </a:p>
        </p:txBody>
      </p:sp>
      <p:sp>
        <p:nvSpPr>
          <p:cNvPr id="70" name="テキスト ボックス 69">
            <a:extLst>
              <a:ext uri="{FF2B5EF4-FFF2-40B4-BE49-F238E27FC236}">
                <a16:creationId xmlns:a16="http://schemas.microsoft.com/office/drawing/2014/main" id="{C7393863-A341-408E-8018-FAE5A4DEDEA3}"/>
              </a:ext>
            </a:extLst>
          </p:cNvPr>
          <p:cNvSpPr txBox="1"/>
          <p:nvPr/>
        </p:nvSpPr>
        <p:spPr>
          <a:xfrm>
            <a:off x="9256041" y="-1581578"/>
            <a:ext cx="2755658" cy="646331"/>
          </a:xfrm>
          <a:prstGeom prst="wedgeRectCallout">
            <a:avLst>
              <a:gd name="adj1" fmla="val -65977"/>
              <a:gd name="adj2" fmla="val -32914"/>
            </a:avLst>
          </a:prstGeom>
          <a:solidFill>
            <a:srgbClr val="FFFFCC"/>
          </a:solidFill>
        </p:spPr>
        <p:txBody>
          <a:bodyPr wrap="square" rtlCol="0">
            <a:spAutoFit/>
          </a:bodyPr>
          <a:lstStyle/>
          <a:p>
            <a:r>
              <a:rPr kumimoji="1" lang="en-US" altLang="ja-JP" sz="1200" b="1" dirty="0">
                <a:solidFill>
                  <a:schemeClr val="accent6"/>
                </a:solidFill>
              </a:rPr>
              <a:t>Lv1,2</a:t>
            </a:r>
            <a:r>
              <a:rPr kumimoji="1" lang="ja-JP" altLang="en-US" sz="1200" b="1" dirty="0">
                <a:solidFill>
                  <a:schemeClr val="accent6"/>
                </a:solidFill>
              </a:rPr>
              <a:t>は</a:t>
            </a:r>
            <a:r>
              <a:rPr lang="ja-JP" altLang="en-US" sz="1200" b="1" dirty="0">
                <a:solidFill>
                  <a:schemeClr val="accent6"/>
                </a:solidFill>
              </a:rPr>
              <a:t>取り組みますか？</a:t>
            </a:r>
            <a:endParaRPr lang="en-US" altLang="ja-JP" sz="1200" b="1" dirty="0">
              <a:solidFill>
                <a:schemeClr val="accent6"/>
              </a:solidFill>
            </a:endParaRPr>
          </a:p>
          <a:p>
            <a:r>
              <a:rPr kumimoji="1" lang="ja-JP" altLang="en-US" sz="1200" b="1" dirty="0">
                <a:solidFill>
                  <a:schemeClr val="accent6"/>
                </a:solidFill>
              </a:rPr>
              <a:t>特に</a:t>
            </a:r>
            <a:r>
              <a:rPr kumimoji="1" lang="en-US" altLang="ja-JP" sz="1200" b="1" dirty="0">
                <a:solidFill>
                  <a:schemeClr val="accent6"/>
                </a:solidFill>
              </a:rPr>
              <a:t>Lv.1</a:t>
            </a:r>
            <a:r>
              <a:rPr kumimoji="1" lang="ja-JP" altLang="en-US" sz="1200" b="1" dirty="0">
                <a:solidFill>
                  <a:schemeClr val="accent6"/>
                </a:solidFill>
              </a:rPr>
              <a:t>がないと</a:t>
            </a:r>
            <a:r>
              <a:rPr kumimoji="1" lang="en-US" altLang="ja-JP" sz="1200" b="1" dirty="0">
                <a:solidFill>
                  <a:schemeClr val="accent6"/>
                </a:solidFill>
              </a:rPr>
              <a:t>Lv.3</a:t>
            </a:r>
            <a:r>
              <a:rPr kumimoji="1" lang="ja-JP" altLang="en-US" sz="1200" b="1" dirty="0">
                <a:solidFill>
                  <a:schemeClr val="accent6"/>
                </a:solidFill>
              </a:rPr>
              <a:t>は成り立たないかと思います</a:t>
            </a:r>
          </a:p>
        </p:txBody>
      </p:sp>
      <p:sp>
        <p:nvSpPr>
          <p:cNvPr id="71" name="テキスト ボックス 70">
            <a:extLst>
              <a:ext uri="{FF2B5EF4-FFF2-40B4-BE49-F238E27FC236}">
                <a16:creationId xmlns:a16="http://schemas.microsoft.com/office/drawing/2014/main" id="{767A8EF4-F4D6-488F-9F6E-F85167E16D38}"/>
              </a:ext>
            </a:extLst>
          </p:cNvPr>
          <p:cNvSpPr txBox="1"/>
          <p:nvPr/>
        </p:nvSpPr>
        <p:spPr>
          <a:xfrm>
            <a:off x="7434002" y="964633"/>
            <a:ext cx="2004961" cy="461665"/>
          </a:xfrm>
          <a:prstGeom prst="wedgeRectCallout">
            <a:avLst>
              <a:gd name="adj1" fmla="val 22653"/>
              <a:gd name="adj2" fmla="val 80156"/>
            </a:avLst>
          </a:prstGeom>
          <a:solidFill>
            <a:srgbClr val="FFFFCC"/>
          </a:solidFill>
        </p:spPr>
        <p:txBody>
          <a:bodyPr wrap="square" rtlCol="0">
            <a:spAutoFit/>
          </a:bodyPr>
          <a:lstStyle/>
          <a:p>
            <a:r>
              <a:rPr kumimoji="1" lang="en-US" altLang="ja-JP" sz="1200" b="1" dirty="0">
                <a:solidFill>
                  <a:schemeClr val="accent6"/>
                </a:solidFill>
              </a:rPr>
              <a:t>T-403,154</a:t>
            </a:r>
            <a:r>
              <a:rPr kumimoji="1" lang="ja-JP" altLang="en-US" sz="1200" b="1" dirty="0">
                <a:solidFill>
                  <a:schemeClr val="accent6"/>
                </a:solidFill>
              </a:rPr>
              <a:t>は順立しかない</a:t>
            </a:r>
            <a:endParaRPr kumimoji="1" lang="en-US" altLang="ja-JP" sz="1200" b="1" dirty="0">
              <a:solidFill>
                <a:schemeClr val="accent6"/>
              </a:solidFill>
            </a:endParaRPr>
          </a:p>
          <a:p>
            <a:r>
              <a:rPr lang="ja-JP" altLang="en-US" sz="1200" b="1" dirty="0">
                <a:solidFill>
                  <a:schemeClr val="accent6"/>
                </a:solidFill>
              </a:rPr>
              <a:t>他の</a:t>
            </a:r>
            <a:r>
              <a:rPr lang="en-US" altLang="ja-JP" sz="1200" b="1" dirty="0" err="1">
                <a:solidFill>
                  <a:schemeClr val="accent6"/>
                </a:solidFill>
              </a:rPr>
              <a:t>Prj</a:t>
            </a:r>
            <a:r>
              <a:rPr lang="ja-JP" altLang="en-US" sz="1200" b="1" dirty="0">
                <a:solidFill>
                  <a:schemeClr val="accent6"/>
                </a:solidFill>
              </a:rPr>
              <a:t>で（</a:t>
            </a:r>
            <a:r>
              <a:rPr lang="en-US" altLang="ja-JP" sz="1200" b="1" dirty="0">
                <a:solidFill>
                  <a:schemeClr val="accent6"/>
                </a:solidFill>
              </a:rPr>
              <a:t>F</a:t>
            </a:r>
            <a:r>
              <a:rPr lang="ja-JP" altLang="en-US" sz="1200" b="1" dirty="0">
                <a:solidFill>
                  <a:schemeClr val="accent6"/>
                </a:solidFill>
              </a:rPr>
              <a:t>とか</a:t>
            </a:r>
            <a:r>
              <a:rPr lang="en-US" altLang="ja-JP" sz="1200" b="1" dirty="0">
                <a:solidFill>
                  <a:schemeClr val="accent6"/>
                </a:solidFill>
              </a:rPr>
              <a:t>G</a:t>
            </a:r>
            <a:r>
              <a:rPr lang="ja-JP" altLang="en-US" sz="1200" b="1" dirty="0">
                <a:solidFill>
                  <a:schemeClr val="accent6"/>
                </a:solidFill>
              </a:rPr>
              <a:t>とか）</a:t>
            </a:r>
            <a:endParaRPr kumimoji="1" lang="ja-JP" altLang="en-US" sz="1200" b="1" dirty="0">
              <a:solidFill>
                <a:schemeClr val="accent6"/>
              </a:solidFill>
            </a:endParaRPr>
          </a:p>
        </p:txBody>
      </p:sp>
      <p:sp>
        <p:nvSpPr>
          <p:cNvPr id="72" name="テキスト ボックス 71">
            <a:extLst>
              <a:ext uri="{FF2B5EF4-FFF2-40B4-BE49-F238E27FC236}">
                <a16:creationId xmlns:a16="http://schemas.microsoft.com/office/drawing/2014/main" id="{48EA583D-9A64-4ADB-AA2B-5C6FF7329DFD}"/>
              </a:ext>
            </a:extLst>
          </p:cNvPr>
          <p:cNvSpPr txBox="1"/>
          <p:nvPr/>
        </p:nvSpPr>
        <p:spPr>
          <a:xfrm>
            <a:off x="6043375" y="4830165"/>
            <a:ext cx="968448" cy="276999"/>
          </a:xfrm>
          <a:prstGeom prst="wedgeRectCallout">
            <a:avLst>
              <a:gd name="adj1" fmla="val 2891"/>
              <a:gd name="adj2" fmla="val 126218"/>
            </a:avLst>
          </a:prstGeom>
          <a:solidFill>
            <a:srgbClr val="FFFFCC"/>
          </a:solidFill>
        </p:spPr>
        <p:txBody>
          <a:bodyPr wrap="square" rtlCol="0">
            <a:spAutoFit/>
          </a:bodyPr>
          <a:lstStyle/>
          <a:p>
            <a:r>
              <a:rPr kumimoji="1" lang="ja-JP" altLang="en-US" sz="1200" b="1" dirty="0">
                <a:solidFill>
                  <a:schemeClr val="accent6"/>
                </a:solidFill>
              </a:rPr>
              <a:t>何の開発？</a:t>
            </a:r>
          </a:p>
        </p:txBody>
      </p:sp>
      <p:sp>
        <p:nvSpPr>
          <p:cNvPr id="73" name="テキスト ボックス 72">
            <a:extLst>
              <a:ext uri="{FF2B5EF4-FFF2-40B4-BE49-F238E27FC236}">
                <a16:creationId xmlns:a16="http://schemas.microsoft.com/office/drawing/2014/main" id="{C7B11EC0-1960-4CEB-B921-D1CCDB90A7E0}"/>
              </a:ext>
            </a:extLst>
          </p:cNvPr>
          <p:cNvSpPr txBox="1"/>
          <p:nvPr/>
        </p:nvSpPr>
        <p:spPr>
          <a:xfrm>
            <a:off x="8058889" y="5696979"/>
            <a:ext cx="968448" cy="276999"/>
          </a:xfrm>
          <a:prstGeom prst="wedgeRectCallout">
            <a:avLst>
              <a:gd name="adj1" fmla="val -5892"/>
              <a:gd name="adj2" fmla="val -92576"/>
            </a:avLst>
          </a:prstGeom>
          <a:solidFill>
            <a:srgbClr val="FFFFCC"/>
          </a:solidFill>
        </p:spPr>
        <p:txBody>
          <a:bodyPr wrap="square" rtlCol="0">
            <a:spAutoFit/>
          </a:bodyPr>
          <a:lstStyle/>
          <a:p>
            <a:r>
              <a:rPr kumimoji="1" lang="ja-JP" altLang="en-US" sz="1200" b="1" dirty="0">
                <a:solidFill>
                  <a:schemeClr val="accent6"/>
                </a:solidFill>
              </a:rPr>
              <a:t>何の開発？</a:t>
            </a:r>
          </a:p>
        </p:txBody>
      </p:sp>
      <p:sp>
        <p:nvSpPr>
          <p:cNvPr id="74" name="テキスト ボックス 73">
            <a:extLst>
              <a:ext uri="{FF2B5EF4-FFF2-40B4-BE49-F238E27FC236}">
                <a16:creationId xmlns:a16="http://schemas.microsoft.com/office/drawing/2014/main" id="{776FD744-E858-4D4C-A845-BAFCD993E6D9}"/>
              </a:ext>
            </a:extLst>
          </p:cNvPr>
          <p:cNvSpPr txBox="1"/>
          <p:nvPr/>
        </p:nvSpPr>
        <p:spPr>
          <a:xfrm>
            <a:off x="8272611" y="3622359"/>
            <a:ext cx="3553655" cy="461665"/>
          </a:xfrm>
          <a:prstGeom prst="wedgeRectCallout">
            <a:avLst>
              <a:gd name="adj1" fmla="val -39198"/>
              <a:gd name="adj2" fmla="val -71848"/>
            </a:avLst>
          </a:prstGeom>
          <a:solidFill>
            <a:srgbClr val="FFFFCC"/>
          </a:solidFill>
        </p:spPr>
        <p:txBody>
          <a:bodyPr wrap="square" rtlCol="0">
            <a:spAutoFit/>
          </a:bodyPr>
          <a:lstStyle/>
          <a:p>
            <a:r>
              <a:rPr lang="ja-JP" altLang="en-US" sz="1200" b="1" dirty="0">
                <a:solidFill>
                  <a:schemeClr val="accent6"/>
                </a:solidFill>
              </a:rPr>
              <a:t>直近でいうと工程間の中間在庫なども取っていく予定ですので、そこを対象にするのもありです</a:t>
            </a:r>
            <a:endParaRPr kumimoji="1" lang="ja-JP" altLang="en-US" sz="1200" b="1" dirty="0">
              <a:solidFill>
                <a:schemeClr val="accent6"/>
              </a:solidFill>
            </a:endParaRPr>
          </a:p>
        </p:txBody>
      </p:sp>
      <p:sp>
        <p:nvSpPr>
          <p:cNvPr id="75" name="テキスト ボックス 74">
            <a:extLst>
              <a:ext uri="{FF2B5EF4-FFF2-40B4-BE49-F238E27FC236}">
                <a16:creationId xmlns:a16="http://schemas.microsoft.com/office/drawing/2014/main" id="{187DF05A-0AA5-449B-A559-787F96525F6D}"/>
              </a:ext>
            </a:extLst>
          </p:cNvPr>
          <p:cNvSpPr txBox="1"/>
          <p:nvPr/>
        </p:nvSpPr>
        <p:spPr>
          <a:xfrm>
            <a:off x="9104633" y="5775895"/>
            <a:ext cx="4460159" cy="830997"/>
          </a:xfrm>
          <a:prstGeom prst="wedgeRectCallout">
            <a:avLst>
              <a:gd name="adj1" fmla="val -41951"/>
              <a:gd name="adj2" fmla="val -79415"/>
            </a:avLst>
          </a:prstGeom>
          <a:solidFill>
            <a:srgbClr val="FFFFCC"/>
          </a:solidFill>
        </p:spPr>
        <p:txBody>
          <a:bodyPr wrap="square" rtlCol="0">
            <a:spAutoFit/>
          </a:bodyPr>
          <a:lstStyle/>
          <a:p>
            <a:r>
              <a:rPr kumimoji="1" lang="ja-JP" altLang="en-US" sz="1200" b="1" dirty="0">
                <a:solidFill>
                  <a:schemeClr val="accent6"/>
                </a:solidFill>
              </a:rPr>
              <a:t>現状では</a:t>
            </a:r>
            <a:r>
              <a:rPr kumimoji="1" lang="en-US" altLang="ja-JP" sz="1200" b="1" dirty="0">
                <a:solidFill>
                  <a:schemeClr val="accent6"/>
                </a:solidFill>
              </a:rPr>
              <a:t>CSV</a:t>
            </a:r>
            <a:r>
              <a:rPr kumimoji="1" lang="ja-JP" altLang="en-US" sz="1200" b="1" dirty="0">
                <a:solidFill>
                  <a:schemeClr val="accent6"/>
                </a:solidFill>
              </a:rPr>
              <a:t>を吐き出して、指定フォルダに格納したりする仕様ですが、将来的には大きな</a:t>
            </a:r>
            <a:r>
              <a:rPr kumimoji="1" lang="en-US" altLang="ja-JP" sz="1200" b="1" dirty="0">
                <a:solidFill>
                  <a:schemeClr val="accent6"/>
                </a:solidFill>
              </a:rPr>
              <a:t>DB</a:t>
            </a:r>
            <a:r>
              <a:rPr kumimoji="1" lang="ja-JP" altLang="en-US" sz="1200" b="1" dirty="0">
                <a:solidFill>
                  <a:schemeClr val="accent6"/>
                </a:solidFill>
              </a:rPr>
              <a:t>やテーブルからデータの抜取や連携ができる仕様にするなど、今考えられる技術課題も計画にあるといいです</a:t>
            </a:r>
          </a:p>
        </p:txBody>
      </p:sp>
      <p:sp>
        <p:nvSpPr>
          <p:cNvPr id="76" name="テキスト ボックス 75">
            <a:extLst>
              <a:ext uri="{FF2B5EF4-FFF2-40B4-BE49-F238E27FC236}">
                <a16:creationId xmlns:a16="http://schemas.microsoft.com/office/drawing/2014/main" id="{DCD0393B-A5E8-4FC7-AC99-4D442DF38509}"/>
              </a:ext>
            </a:extLst>
          </p:cNvPr>
          <p:cNvSpPr txBox="1"/>
          <p:nvPr/>
        </p:nvSpPr>
        <p:spPr>
          <a:xfrm>
            <a:off x="14841733" y="2860817"/>
            <a:ext cx="2236774" cy="646331"/>
          </a:xfrm>
          <a:prstGeom prst="wedgeRectCallout">
            <a:avLst>
              <a:gd name="adj1" fmla="val 2620"/>
              <a:gd name="adj2" fmla="val -117731"/>
            </a:avLst>
          </a:prstGeom>
          <a:solidFill>
            <a:srgbClr val="FFFFCC"/>
          </a:solidFill>
        </p:spPr>
        <p:txBody>
          <a:bodyPr wrap="square" rtlCol="0">
            <a:spAutoFit/>
          </a:bodyPr>
          <a:lstStyle/>
          <a:p>
            <a:r>
              <a:rPr kumimoji="1" lang="ja-JP" altLang="en-US" sz="1200" b="1" dirty="0">
                <a:solidFill>
                  <a:schemeClr val="accent6"/>
                </a:solidFill>
              </a:rPr>
              <a:t>たたき</a:t>
            </a:r>
            <a:r>
              <a:rPr kumimoji="1" lang="en-US" altLang="ja-JP" sz="1200" b="1" dirty="0">
                <a:solidFill>
                  <a:schemeClr val="accent6"/>
                </a:solidFill>
              </a:rPr>
              <a:t>(</a:t>
            </a:r>
            <a:r>
              <a:rPr kumimoji="1" lang="ja-JP" altLang="en-US" sz="1200" b="1" dirty="0">
                <a:solidFill>
                  <a:schemeClr val="accent6"/>
                </a:solidFill>
              </a:rPr>
              <a:t>希望含む</a:t>
            </a:r>
            <a:r>
              <a:rPr kumimoji="1" lang="en-US" altLang="ja-JP" sz="1200" b="1" dirty="0">
                <a:solidFill>
                  <a:schemeClr val="accent6"/>
                </a:solidFill>
              </a:rPr>
              <a:t>)</a:t>
            </a:r>
            <a:r>
              <a:rPr kumimoji="1" lang="ja-JP" altLang="en-US" sz="1200" b="1" dirty="0">
                <a:solidFill>
                  <a:schemeClr val="accent6"/>
                </a:solidFill>
              </a:rPr>
              <a:t>で算出しているため、数字だけ一人歩きしないようにご注意ください</a:t>
            </a:r>
          </a:p>
        </p:txBody>
      </p:sp>
      <p:sp>
        <p:nvSpPr>
          <p:cNvPr id="77" name="テキスト ボックス 76">
            <a:extLst>
              <a:ext uri="{FF2B5EF4-FFF2-40B4-BE49-F238E27FC236}">
                <a16:creationId xmlns:a16="http://schemas.microsoft.com/office/drawing/2014/main" id="{4C53787C-65C0-48A1-8590-E411C0DDEF1E}"/>
              </a:ext>
            </a:extLst>
          </p:cNvPr>
          <p:cNvSpPr txBox="1"/>
          <p:nvPr/>
        </p:nvSpPr>
        <p:spPr>
          <a:xfrm>
            <a:off x="1875236" y="2767463"/>
            <a:ext cx="2500018" cy="830997"/>
          </a:xfrm>
          <a:prstGeom prst="wedgeRectCallout">
            <a:avLst>
              <a:gd name="adj1" fmla="val 8722"/>
              <a:gd name="adj2" fmla="val 158835"/>
            </a:avLst>
          </a:prstGeom>
          <a:solidFill>
            <a:srgbClr val="FFFFCC"/>
          </a:solidFill>
        </p:spPr>
        <p:txBody>
          <a:bodyPr wrap="square" rtlCol="0">
            <a:spAutoFit/>
          </a:bodyPr>
          <a:lstStyle/>
          <a:p>
            <a:r>
              <a:rPr kumimoji="1" lang="ja-JP" altLang="en-US" sz="1200" b="1" dirty="0">
                <a:solidFill>
                  <a:schemeClr val="accent6"/>
                </a:solidFill>
              </a:rPr>
              <a:t>実現の可能性検証については</a:t>
            </a:r>
            <a:r>
              <a:rPr kumimoji="1" lang="en-US" altLang="ja-JP" sz="1200" b="1" dirty="0">
                <a:solidFill>
                  <a:schemeClr val="accent6"/>
                </a:solidFill>
              </a:rPr>
              <a:t>DS</a:t>
            </a:r>
            <a:r>
              <a:rPr kumimoji="1" lang="ja-JP" altLang="en-US" sz="1200" b="1" dirty="0">
                <a:solidFill>
                  <a:schemeClr val="accent6"/>
                </a:solidFill>
              </a:rPr>
              <a:t>部さんも解析しながら問題提起をして現場に聞くなど一緒にできるとありがたいです</a:t>
            </a:r>
          </a:p>
        </p:txBody>
      </p:sp>
    </p:spTree>
    <p:extLst>
      <p:ext uri="{BB962C8B-B14F-4D97-AF65-F5344CB8AC3E}">
        <p14:creationId xmlns:p14="http://schemas.microsoft.com/office/powerpoint/2010/main" val="1509599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 11">
            <a:extLst>
              <a:ext uri="{FF2B5EF4-FFF2-40B4-BE49-F238E27FC236}">
                <a16:creationId xmlns:a16="http://schemas.microsoft.com/office/drawing/2014/main" id="{F35F0AF7-AB03-4E0E-6D3A-3618348CCD55}"/>
              </a:ext>
            </a:extLst>
          </p:cNvPr>
          <p:cNvGraphicFramePr>
            <a:graphicFrameLocks noGrp="1"/>
          </p:cNvGraphicFramePr>
          <p:nvPr/>
        </p:nvGraphicFramePr>
        <p:xfrm>
          <a:off x="240468" y="853415"/>
          <a:ext cx="11880412" cy="5674946"/>
        </p:xfrm>
        <a:graphic>
          <a:graphicData uri="http://schemas.openxmlformats.org/drawingml/2006/table">
            <a:tbl>
              <a:tblPr firstRow="1" bandRow="1"/>
              <a:tblGrid>
                <a:gridCol w="2136972">
                  <a:extLst>
                    <a:ext uri="{9D8B030D-6E8A-4147-A177-3AD203B41FA5}">
                      <a16:colId xmlns:a16="http://schemas.microsoft.com/office/drawing/2014/main" val="20000"/>
                    </a:ext>
                  </a:extLst>
                </a:gridCol>
                <a:gridCol w="1464310">
                  <a:extLst>
                    <a:ext uri="{9D8B030D-6E8A-4147-A177-3AD203B41FA5}">
                      <a16:colId xmlns:a16="http://schemas.microsoft.com/office/drawing/2014/main" val="20007"/>
                    </a:ext>
                  </a:extLst>
                </a:gridCol>
                <a:gridCol w="984250">
                  <a:extLst>
                    <a:ext uri="{9D8B030D-6E8A-4147-A177-3AD203B41FA5}">
                      <a16:colId xmlns:a16="http://schemas.microsoft.com/office/drawing/2014/main" val="20011"/>
                    </a:ext>
                  </a:extLst>
                </a:gridCol>
                <a:gridCol w="1028700">
                  <a:extLst>
                    <a:ext uri="{9D8B030D-6E8A-4147-A177-3AD203B41FA5}">
                      <a16:colId xmlns:a16="http://schemas.microsoft.com/office/drawing/2014/main" val="3360587242"/>
                    </a:ext>
                  </a:extLst>
                </a:gridCol>
                <a:gridCol w="1028700">
                  <a:extLst>
                    <a:ext uri="{9D8B030D-6E8A-4147-A177-3AD203B41FA5}">
                      <a16:colId xmlns:a16="http://schemas.microsoft.com/office/drawing/2014/main" val="1710499062"/>
                    </a:ext>
                  </a:extLst>
                </a:gridCol>
                <a:gridCol w="1028700">
                  <a:extLst>
                    <a:ext uri="{9D8B030D-6E8A-4147-A177-3AD203B41FA5}">
                      <a16:colId xmlns:a16="http://schemas.microsoft.com/office/drawing/2014/main" val="20013"/>
                    </a:ext>
                  </a:extLst>
                </a:gridCol>
                <a:gridCol w="1003300">
                  <a:extLst>
                    <a:ext uri="{9D8B030D-6E8A-4147-A177-3AD203B41FA5}">
                      <a16:colId xmlns:a16="http://schemas.microsoft.com/office/drawing/2014/main" val="2692486742"/>
                    </a:ext>
                  </a:extLst>
                </a:gridCol>
                <a:gridCol w="933450">
                  <a:extLst>
                    <a:ext uri="{9D8B030D-6E8A-4147-A177-3AD203B41FA5}">
                      <a16:colId xmlns:a16="http://schemas.microsoft.com/office/drawing/2014/main" val="687327168"/>
                    </a:ext>
                  </a:extLst>
                </a:gridCol>
                <a:gridCol w="1111250">
                  <a:extLst>
                    <a:ext uri="{9D8B030D-6E8A-4147-A177-3AD203B41FA5}">
                      <a16:colId xmlns:a16="http://schemas.microsoft.com/office/drawing/2014/main" val="2238796691"/>
                    </a:ext>
                  </a:extLst>
                </a:gridCol>
                <a:gridCol w="1160780">
                  <a:extLst>
                    <a:ext uri="{9D8B030D-6E8A-4147-A177-3AD203B41FA5}">
                      <a16:colId xmlns:a16="http://schemas.microsoft.com/office/drawing/2014/main" val="718924436"/>
                    </a:ext>
                  </a:extLst>
                </a:gridCol>
              </a:tblGrid>
              <a:tr h="146710">
                <a:tc rowSpan="2">
                  <a:txBody>
                    <a:bodyPr/>
                    <a:lstStyle>
                      <a:lvl1pPr marL="0" algn="l" defTabSz="914400" rtl="0" eaLnBrk="1" latinLnBrk="0" hangingPunct="1">
                        <a:defRPr kumimoji="1" sz="1800" b="1" kern="1200">
                          <a:solidFill>
                            <a:schemeClr val="lt1"/>
                          </a:solidFill>
                          <a:latin typeface="Times New Roman"/>
                          <a:ea typeface="ＭＳ Ｐゴシック"/>
                          <a:cs typeface=""/>
                        </a:defRPr>
                      </a:lvl1pPr>
                      <a:lvl2pPr marL="457200" algn="l" defTabSz="914400" rtl="0" eaLnBrk="1" latinLnBrk="0" hangingPunct="1">
                        <a:defRPr kumimoji="1" sz="1800" b="1" kern="1200">
                          <a:solidFill>
                            <a:schemeClr val="lt1"/>
                          </a:solidFill>
                          <a:latin typeface="Times New Roman"/>
                          <a:ea typeface="ＭＳ Ｐゴシック"/>
                          <a:cs typeface=""/>
                        </a:defRPr>
                      </a:lvl2pPr>
                      <a:lvl3pPr marL="914400" algn="l" defTabSz="914400" rtl="0" eaLnBrk="1" latinLnBrk="0" hangingPunct="1">
                        <a:defRPr kumimoji="1" sz="1800" b="1" kern="1200">
                          <a:solidFill>
                            <a:schemeClr val="lt1"/>
                          </a:solidFill>
                          <a:latin typeface="Times New Roman"/>
                          <a:ea typeface="ＭＳ Ｐゴシック"/>
                          <a:cs typeface=""/>
                        </a:defRPr>
                      </a:lvl3pPr>
                      <a:lvl4pPr marL="1371600" algn="l" defTabSz="914400" rtl="0" eaLnBrk="1" latinLnBrk="0" hangingPunct="1">
                        <a:defRPr kumimoji="1" sz="1800" b="1" kern="1200">
                          <a:solidFill>
                            <a:schemeClr val="lt1"/>
                          </a:solidFill>
                          <a:latin typeface="Times New Roman"/>
                          <a:ea typeface="ＭＳ Ｐゴシック"/>
                          <a:cs typeface=""/>
                        </a:defRPr>
                      </a:lvl4pPr>
                      <a:lvl5pPr marL="1828800" algn="l" defTabSz="914400" rtl="0" eaLnBrk="1" latinLnBrk="0" hangingPunct="1">
                        <a:defRPr kumimoji="1" sz="1800" b="1" kern="1200">
                          <a:solidFill>
                            <a:schemeClr val="lt1"/>
                          </a:solidFill>
                          <a:latin typeface="Times New Roman"/>
                          <a:ea typeface="ＭＳ Ｐゴシック"/>
                          <a:cs typeface=""/>
                        </a:defRPr>
                      </a:lvl5pPr>
                      <a:lvl6pPr marL="2286000" algn="l" defTabSz="914400" rtl="0" eaLnBrk="1" latinLnBrk="0" hangingPunct="1">
                        <a:defRPr kumimoji="1" sz="1800" b="1" kern="1200">
                          <a:solidFill>
                            <a:schemeClr val="lt1"/>
                          </a:solidFill>
                          <a:latin typeface="Times New Roman"/>
                          <a:ea typeface="ＭＳ Ｐゴシック"/>
                          <a:cs typeface=""/>
                        </a:defRPr>
                      </a:lvl6pPr>
                      <a:lvl7pPr marL="2743200" algn="l" defTabSz="914400" rtl="0" eaLnBrk="1" latinLnBrk="0" hangingPunct="1">
                        <a:defRPr kumimoji="1" sz="1800" b="1" kern="1200">
                          <a:solidFill>
                            <a:schemeClr val="lt1"/>
                          </a:solidFill>
                          <a:latin typeface="Times New Roman"/>
                          <a:ea typeface="ＭＳ Ｐゴシック"/>
                          <a:cs typeface=""/>
                        </a:defRPr>
                      </a:lvl7pPr>
                      <a:lvl8pPr marL="3200400" algn="l" defTabSz="914400" rtl="0" eaLnBrk="1" latinLnBrk="0" hangingPunct="1">
                        <a:defRPr kumimoji="1" sz="1800" b="1" kern="1200">
                          <a:solidFill>
                            <a:schemeClr val="lt1"/>
                          </a:solidFill>
                          <a:latin typeface="Times New Roman"/>
                          <a:ea typeface="ＭＳ Ｐゴシック"/>
                          <a:cs typeface=""/>
                        </a:defRPr>
                      </a:lvl8pPr>
                      <a:lvl9pPr marL="3657600" algn="l" defTabSz="914400" rtl="0" eaLnBrk="1" latinLnBrk="0" hangingPunct="1">
                        <a:defRPr kumimoji="1" sz="1800" b="1" kern="1200">
                          <a:solidFill>
                            <a:schemeClr val="lt1"/>
                          </a:solidFill>
                          <a:latin typeface="Times New Roman"/>
                          <a:ea typeface="ＭＳ Ｐゴシック"/>
                          <a:cs typeface=""/>
                        </a:defRPr>
                      </a:lvl9p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0" marR="0" marT="35997" marB="35997">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2023</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p>
                  </a:txBody>
                  <a:tcPr marL="0" marR="0" marT="35997" marB="35997">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2024</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mn-lt"/>
                        <a:ea typeface="+mn-ea"/>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202X</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203X</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extLst>
                  <a:ext uri="{0D108BD9-81ED-4DB2-BD59-A6C34878D82A}">
                    <a16:rowId xmlns:a16="http://schemas.microsoft.com/office/drawing/2014/main" val="10000"/>
                  </a:ext>
                </a:extLst>
              </a:tr>
              <a:tr h="320353">
                <a:tc vMerge="1">
                  <a:txBody>
                    <a:bodyPr/>
                    <a:lstStyle/>
                    <a:p>
                      <a:endParaRPr kumimoji="1" lang="ja-JP" altLang="en-US" sz="1800" dirty="0">
                        <a:solidFill>
                          <a:schemeClr val="bg1"/>
                        </a:solidFill>
                      </a:endParaRPr>
                    </a:p>
                  </a:txBody>
                  <a:tcPr marL="0" marR="0" marT="36000" marB="36000">
                    <a:lnB w="38100" cap="flat" cmpd="sng" algn="ctr">
                      <a:solidFill>
                        <a:schemeClr val="bg1"/>
                      </a:solidFill>
                      <a:prstDash val="solid"/>
                      <a:round/>
                      <a:headEnd type="none" w="med" len="med"/>
                      <a:tailEnd type="none" w="med" len="med"/>
                    </a:lnB>
                    <a:solidFill>
                      <a:schemeClr val="accent2"/>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4Q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1Q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2Q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3Q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4Q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1Q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2Q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3Q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4Q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extLst>
                  <a:ext uri="{0D108BD9-81ED-4DB2-BD59-A6C34878D82A}">
                    <a16:rowId xmlns:a16="http://schemas.microsoft.com/office/drawing/2014/main" val="10001"/>
                  </a:ext>
                </a:extLst>
              </a:tr>
              <a:tr h="1919639">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r>
                        <a:rPr kumimoji="1" lang="ja-JP" altLang="en-US" sz="1800" dirty="0">
                          <a:latin typeface="ＭＳ Ｐゴシック" panose="020B0600070205080204" pitchFamily="50" charset="-128"/>
                          <a:ea typeface="ＭＳ Ｐゴシック" panose="020B0600070205080204" pitchFamily="50" charset="-128"/>
                        </a:rPr>
                        <a:t>工場</a:t>
                      </a:r>
                    </a:p>
                  </a:txBody>
                  <a:tcPr marL="99100" marR="99100" marT="45722" marB="45722">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val="10002"/>
                  </a:ext>
                </a:extLst>
              </a:tr>
              <a:tr h="1783080">
                <a:tc>
                  <a:txBody>
                    <a:bodyPr/>
                    <a:lstStyle/>
                    <a:p>
                      <a:r>
                        <a:rPr kumimoji="1" lang="ja-JP" altLang="en-US" sz="1800" dirty="0">
                          <a:latin typeface="ＭＳ Ｐゴシック" panose="020B0600070205080204" pitchFamily="50" charset="-128"/>
                          <a:ea typeface="ＭＳ Ｐゴシック" panose="020B0600070205080204" pitchFamily="50" charset="-128"/>
                        </a:rPr>
                        <a:t>ものづくり革新部</a:t>
                      </a: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val="2715157252"/>
                  </a:ext>
                </a:extLst>
              </a:tr>
              <a:tr h="1336040">
                <a:tc>
                  <a:txBody>
                    <a:bodyPr/>
                    <a:lstStyle/>
                    <a:p>
                      <a:r>
                        <a:rPr kumimoji="1" lang="en-US" altLang="ja-JP" sz="1800" dirty="0">
                          <a:latin typeface="ＭＳ Ｐゴシック" panose="020B0600070205080204" pitchFamily="50" charset="-128"/>
                          <a:ea typeface="ＭＳ Ｐゴシック" panose="020B0600070205080204" pitchFamily="50" charset="-128"/>
                        </a:rPr>
                        <a:t>DS</a:t>
                      </a:r>
                      <a:r>
                        <a:rPr kumimoji="1" lang="ja-JP" altLang="en-US" sz="1800" dirty="0">
                          <a:latin typeface="ＭＳ Ｐゴシック" panose="020B0600070205080204" pitchFamily="50" charset="-128"/>
                          <a:ea typeface="ＭＳ Ｐゴシック" panose="020B0600070205080204" pitchFamily="50" charset="-128"/>
                        </a:rPr>
                        <a:t>部</a:t>
                      </a: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val="551088860"/>
                  </a:ext>
                </a:extLst>
              </a:tr>
            </a:tbl>
          </a:graphicData>
        </a:graphic>
      </p:graphicFrame>
      <p:sp>
        <p:nvSpPr>
          <p:cNvPr id="14" name="テキスト ボックス 13">
            <a:extLst>
              <a:ext uri="{FF2B5EF4-FFF2-40B4-BE49-F238E27FC236}">
                <a16:creationId xmlns:a16="http://schemas.microsoft.com/office/drawing/2014/main" id="{A4AC88B3-925E-D3CD-0642-F46A180BF2B4}"/>
              </a:ext>
            </a:extLst>
          </p:cNvPr>
          <p:cNvSpPr txBox="1"/>
          <p:nvPr/>
        </p:nvSpPr>
        <p:spPr>
          <a:xfrm>
            <a:off x="8152676" y="1484471"/>
            <a:ext cx="1903914" cy="646331"/>
          </a:xfrm>
          <a:prstGeom prst="rect">
            <a:avLst/>
          </a:prstGeom>
          <a:noFill/>
        </p:spPr>
        <p:txBody>
          <a:bodyPr wrap="square" rtlCol="0">
            <a:spAutoFit/>
          </a:bodyPr>
          <a:lstStyle/>
          <a:p>
            <a:r>
              <a:rPr lang="ja-JP" altLang="en-US" sz="1200" dirty="0"/>
              <a:t>★</a:t>
            </a:r>
            <a:r>
              <a:rPr lang="ja-JP" altLang="en-US" sz="1200" b="1" dirty="0"/>
              <a:t>順立装置以外の工程</a:t>
            </a:r>
            <a:r>
              <a:rPr lang="ja-JP" altLang="en-US" sz="1200" dirty="0"/>
              <a:t>の</a:t>
            </a:r>
            <a:br>
              <a:rPr lang="en-US" altLang="ja-JP" sz="1200" dirty="0"/>
            </a:br>
            <a:r>
              <a:rPr lang="ja-JP" altLang="en-US" sz="1200" dirty="0"/>
              <a:t>　在庫適正化</a:t>
            </a:r>
            <a:endParaRPr lang="en-US" altLang="ja-JP" sz="1200" dirty="0"/>
          </a:p>
          <a:p>
            <a:r>
              <a:rPr lang="ja-JP" altLang="en-US" sz="1050" dirty="0"/>
              <a:t>　</a:t>
            </a:r>
            <a:r>
              <a:rPr kumimoji="1" lang="ja-JP" altLang="en-US" sz="1050" b="1" dirty="0"/>
              <a:t>⇒</a:t>
            </a:r>
            <a:r>
              <a:rPr lang="en-US" altLang="ja-JP" sz="1050" b="1" dirty="0">
                <a:solidFill>
                  <a:srgbClr val="FF0000"/>
                </a:solidFill>
              </a:rPr>
              <a:t>T154</a:t>
            </a:r>
            <a:r>
              <a:rPr lang="ja-JP" altLang="en-US" sz="1050" b="1" dirty="0">
                <a:solidFill>
                  <a:srgbClr val="FF0000"/>
                </a:solidFill>
              </a:rPr>
              <a:t>も活用</a:t>
            </a:r>
            <a:endParaRPr kumimoji="1" lang="ja-JP" altLang="en-US" sz="1050" dirty="0">
              <a:solidFill>
                <a:srgbClr val="FF0000"/>
              </a:solidFill>
            </a:endParaRPr>
          </a:p>
        </p:txBody>
      </p:sp>
      <p:sp>
        <p:nvSpPr>
          <p:cNvPr id="16" name="テキスト ボックス 15">
            <a:extLst>
              <a:ext uri="{FF2B5EF4-FFF2-40B4-BE49-F238E27FC236}">
                <a16:creationId xmlns:a16="http://schemas.microsoft.com/office/drawing/2014/main" id="{C43F8E94-C7DA-AA85-727F-951304F18B8E}"/>
              </a:ext>
            </a:extLst>
          </p:cNvPr>
          <p:cNvSpPr txBox="1"/>
          <p:nvPr/>
        </p:nvSpPr>
        <p:spPr>
          <a:xfrm>
            <a:off x="5607104" y="1489931"/>
            <a:ext cx="2392155" cy="623248"/>
          </a:xfrm>
          <a:prstGeom prst="rect">
            <a:avLst/>
          </a:prstGeom>
          <a:noFill/>
        </p:spPr>
        <p:txBody>
          <a:bodyPr wrap="square" rtlCol="0">
            <a:spAutoFit/>
          </a:bodyPr>
          <a:lstStyle/>
          <a:p>
            <a:r>
              <a:rPr lang="ja-JP" altLang="en-US" sz="1200" dirty="0"/>
              <a:t>★</a:t>
            </a:r>
            <a:r>
              <a:rPr lang="ja-JP" altLang="en-US" sz="1200" b="1" dirty="0"/>
              <a:t>順立装置工程</a:t>
            </a:r>
            <a:br>
              <a:rPr lang="en-US" altLang="ja-JP" sz="1200" dirty="0"/>
            </a:br>
            <a:r>
              <a:rPr lang="ja-JP" altLang="en-US" sz="1200" dirty="0"/>
              <a:t>　の在庫適正化</a:t>
            </a:r>
            <a:endParaRPr lang="en-US" altLang="ja-JP" sz="1200" dirty="0"/>
          </a:p>
          <a:p>
            <a:r>
              <a:rPr kumimoji="1" lang="ja-JP" altLang="en-US" sz="1050" b="1" dirty="0"/>
              <a:t>　⇒</a:t>
            </a:r>
            <a:r>
              <a:rPr lang="en-US" altLang="ja-JP" sz="1050" b="1" dirty="0">
                <a:solidFill>
                  <a:srgbClr val="FF0000"/>
                </a:solidFill>
              </a:rPr>
              <a:t>T154</a:t>
            </a:r>
            <a:r>
              <a:rPr lang="ja-JP" altLang="en-US" sz="1050" b="1" dirty="0">
                <a:solidFill>
                  <a:srgbClr val="FF0000"/>
                </a:solidFill>
              </a:rPr>
              <a:t>も</a:t>
            </a:r>
            <a:r>
              <a:rPr kumimoji="1" lang="ja-JP" altLang="en-US" sz="1050" b="1" dirty="0">
                <a:solidFill>
                  <a:srgbClr val="FF0000"/>
                </a:solidFill>
              </a:rPr>
              <a:t>活用</a:t>
            </a:r>
            <a:endParaRPr kumimoji="1" lang="ja-JP" altLang="en-US" sz="1200" b="1" dirty="0">
              <a:solidFill>
                <a:srgbClr val="FF0000"/>
              </a:solidFill>
            </a:endParaRPr>
          </a:p>
        </p:txBody>
      </p:sp>
      <p:sp>
        <p:nvSpPr>
          <p:cNvPr id="17" name="テキスト ボックス 16">
            <a:extLst>
              <a:ext uri="{FF2B5EF4-FFF2-40B4-BE49-F238E27FC236}">
                <a16:creationId xmlns:a16="http://schemas.microsoft.com/office/drawing/2014/main" id="{5B9E255D-0583-FDE2-5F0D-0CC12F8553C1}"/>
              </a:ext>
            </a:extLst>
          </p:cNvPr>
          <p:cNvSpPr txBox="1"/>
          <p:nvPr/>
        </p:nvSpPr>
        <p:spPr>
          <a:xfrm>
            <a:off x="2292267" y="5487963"/>
            <a:ext cx="1519184" cy="577081"/>
          </a:xfrm>
          <a:prstGeom prst="rect">
            <a:avLst/>
          </a:prstGeom>
          <a:noFill/>
        </p:spPr>
        <p:txBody>
          <a:bodyPr wrap="square" rtlCol="0">
            <a:spAutoFit/>
          </a:bodyPr>
          <a:lstStyle/>
          <a:p>
            <a:r>
              <a:rPr kumimoji="1" lang="ja-JP" altLang="en-US" sz="1050" dirty="0"/>
              <a:t>★コード＆マニュアル提供できてい状態</a:t>
            </a:r>
            <a:br>
              <a:rPr kumimoji="1" lang="en-US" altLang="ja-JP" sz="1050" dirty="0"/>
            </a:br>
            <a:r>
              <a:rPr kumimoji="1" lang="ja-JP" altLang="en-US" sz="1050" dirty="0"/>
              <a:t>（</a:t>
            </a:r>
            <a:r>
              <a:rPr kumimoji="1" lang="en-US" altLang="ja-JP" sz="1050" dirty="0"/>
              <a:t>α</a:t>
            </a:r>
            <a:r>
              <a:rPr kumimoji="1" lang="ja-JP" altLang="en-US" sz="1050" dirty="0"/>
              <a:t>版）</a:t>
            </a:r>
          </a:p>
        </p:txBody>
      </p:sp>
      <p:sp>
        <p:nvSpPr>
          <p:cNvPr id="19" name="テキスト ボックス 18">
            <a:extLst>
              <a:ext uri="{FF2B5EF4-FFF2-40B4-BE49-F238E27FC236}">
                <a16:creationId xmlns:a16="http://schemas.microsoft.com/office/drawing/2014/main" id="{EFF5358A-08B7-162F-7AC8-B5B98E05B2E7}"/>
              </a:ext>
            </a:extLst>
          </p:cNvPr>
          <p:cNvSpPr txBox="1"/>
          <p:nvPr/>
        </p:nvSpPr>
        <p:spPr>
          <a:xfrm>
            <a:off x="2502146" y="3676076"/>
            <a:ext cx="1781818" cy="415498"/>
          </a:xfrm>
          <a:prstGeom prst="rect">
            <a:avLst/>
          </a:prstGeom>
          <a:noFill/>
        </p:spPr>
        <p:txBody>
          <a:bodyPr wrap="square" rtlCol="0">
            <a:spAutoFit/>
          </a:bodyPr>
          <a:lstStyle/>
          <a:p>
            <a:r>
              <a:rPr kumimoji="1" lang="ja-JP" altLang="en-US" sz="1050" dirty="0"/>
              <a:t>★</a:t>
            </a:r>
            <a:r>
              <a:rPr kumimoji="1" lang="en-US" altLang="ja-JP" sz="1050" dirty="0"/>
              <a:t>AI</a:t>
            </a:r>
            <a:r>
              <a:rPr lang="ja-JP" altLang="en-US" sz="1050" dirty="0"/>
              <a:t>在庫適正化</a:t>
            </a:r>
            <a:endParaRPr lang="en-US" altLang="ja-JP" sz="1050" dirty="0"/>
          </a:p>
          <a:p>
            <a:r>
              <a:rPr kumimoji="1" lang="ja-JP" altLang="en-US" sz="1050" dirty="0"/>
              <a:t>のトライできている状態</a:t>
            </a:r>
          </a:p>
        </p:txBody>
      </p:sp>
      <p:sp>
        <p:nvSpPr>
          <p:cNvPr id="21" name="テキスト ボックス 20">
            <a:extLst>
              <a:ext uri="{FF2B5EF4-FFF2-40B4-BE49-F238E27FC236}">
                <a16:creationId xmlns:a16="http://schemas.microsoft.com/office/drawing/2014/main" id="{D857DFC1-E88B-848D-8C4C-8A7F5D1813B5}"/>
              </a:ext>
            </a:extLst>
          </p:cNvPr>
          <p:cNvSpPr txBox="1"/>
          <p:nvPr/>
        </p:nvSpPr>
        <p:spPr>
          <a:xfrm>
            <a:off x="3798921" y="4329638"/>
            <a:ext cx="1624534" cy="761747"/>
          </a:xfrm>
          <a:prstGeom prst="rect">
            <a:avLst/>
          </a:prstGeom>
          <a:noFill/>
        </p:spPr>
        <p:txBody>
          <a:bodyPr wrap="square" rtlCol="0">
            <a:spAutoFit/>
          </a:bodyPr>
          <a:lstStyle/>
          <a:p>
            <a:r>
              <a:rPr kumimoji="1" lang="ja-JP" altLang="en-US" sz="1050" dirty="0">
                <a:solidFill>
                  <a:srgbClr val="FF0000"/>
                </a:solidFill>
              </a:rPr>
              <a:t>★</a:t>
            </a:r>
            <a:r>
              <a:rPr kumimoji="1" lang="en-US" altLang="ja-JP" sz="1050" dirty="0">
                <a:solidFill>
                  <a:srgbClr val="FF0000"/>
                </a:solidFill>
              </a:rPr>
              <a:t>AI</a:t>
            </a:r>
            <a:r>
              <a:rPr lang="ja-JP" altLang="en-US" sz="1050" dirty="0">
                <a:solidFill>
                  <a:srgbClr val="FF0000"/>
                </a:solidFill>
              </a:rPr>
              <a:t>在庫適正化</a:t>
            </a:r>
            <a:endParaRPr lang="en-US" altLang="ja-JP" sz="1050" dirty="0">
              <a:solidFill>
                <a:srgbClr val="FF0000"/>
              </a:solidFill>
            </a:endParaRPr>
          </a:p>
          <a:p>
            <a:r>
              <a:rPr kumimoji="1" lang="ja-JP" altLang="en-US" sz="1050" dirty="0">
                <a:solidFill>
                  <a:srgbClr val="FF0000"/>
                </a:solidFill>
              </a:rPr>
              <a:t>　実現可否判断</a:t>
            </a:r>
            <a:br>
              <a:rPr kumimoji="1" lang="en-US" altLang="ja-JP" sz="1050" dirty="0">
                <a:solidFill>
                  <a:srgbClr val="FF0000"/>
                </a:solidFill>
              </a:rPr>
            </a:br>
            <a:r>
              <a:rPr kumimoji="1" lang="ja-JP" altLang="en-US" sz="1050" dirty="0">
                <a:solidFill>
                  <a:srgbClr val="FF0000"/>
                </a:solidFill>
              </a:rPr>
              <a:t>　できている状態</a:t>
            </a:r>
            <a:br>
              <a:rPr kumimoji="1" lang="en-US" altLang="ja-JP" sz="1050" dirty="0">
                <a:solidFill>
                  <a:srgbClr val="FF0000"/>
                </a:solidFill>
              </a:rPr>
            </a:br>
            <a:r>
              <a:rPr kumimoji="1" lang="ja-JP" altLang="en-US" sz="1050" dirty="0">
                <a:solidFill>
                  <a:srgbClr val="FF0000"/>
                </a:solidFill>
              </a:rPr>
              <a:t>　（課題洗い出し）</a:t>
            </a:r>
          </a:p>
        </p:txBody>
      </p:sp>
      <p:sp>
        <p:nvSpPr>
          <p:cNvPr id="24" name="テキスト ボックス 23">
            <a:extLst>
              <a:ext uri="{FF2B5EF4-FFF2-40B4-BE49-F238E27FC236}">
                <a16:creationId xmlns:a16="http://schemas.microsoft.com/office/drawing/2014/main" id="{D66790A9-1B8D-20EA-3D48-135BB5A83D9F}"/>
              </a:ext>
            </a:extLst>
          </p:cNvPr>
          <p:cNvSpPr txBox="1"/>
          <p:nvPr/>
        </p:nvSpPr>
        <p:spPr>
          <a:xfrm>
            <a:off x="1219349" y="1568173"/>
            <a:ext cx="1117451" cy="461665"/>
          </a:xfrm>
          <a:prstGeom prst="rect">
            <a:avLst/>
          </a:prstGeom>
          <a:noFill/>
          <a:ln>
            <a:solidFill>
              <a:schemeClr val="tx1"/>
            </a:solidFill>
          </a:ln>
        </p:spPr>
        <p:txBody>
          <a:bodyPr wrap="square" rtlCol="0">
            <a:spAutoFit/>
          </a:bodyPr>
          <a:lstStyle/>
          <a:p>
            <a:r>
              <a:rPr lang="ja-JP" altLang="en-US" sz="1200" dirty="0"/>
              <a:t>安城第１工場</a:t>
            </a:r>
            <a:r>
              <a:rPr lang="en-US" altLang="ja-JP" sz="1200" dirty="0"/>
              <a:t>(T403)</a:t>
            </a:r>
            <a:endParaRPr kumimoji="1" lang="ja-JP" altLang="en-US" sz="1200" dirty="0"/>
          </a:p>
        </p:txBody>
      </p:sp>
      <p:sp>
        <p:nvSpPr>
          <p:cNvPr id="25" name="テキスト ボックス 24">
            <a:extLst>
              <a:ext uri="{FF2B5EF4-FFF2-40B4-BE49-F238E27FC236}">
                <a16:creationId xmlns:a16="http://schemas.microsoft.com/office/drawing/2014/main" id="{C0F9009E-3932-A852-7B45-3F689D436AB9}"/>
              </a:ext>
            </a:extLst>
          </p:cNvPr>
          <p:cNvSpPr txBox="1"/>
          <p:nvPr/>
        </p:nvSpPr>
        <p:spPr>
          <a:xfrm>
            <a:off x="1219349" y="2157199"/>
            <a:ext cx="1117451" cy="461665"/>
          </a:xfrm>
          <a:prstGeom prst="rect">
            <a:avLst/>
          </a:prstGeom>
          <a:noFill/>
          <a:ln>
            <a:solidFill>
              <a:schemeClr val="tx1"/>
            </a:solidFill>
          </a:ln>
        </p:spPr>
        <p:txBody>
          <a:bodyPr wrap="square" rtlCol="0">
            <a:spAutoFit/>
          </a:bodyPr>
          <a:lstStyle/>
          <a:p>
            <a:r>
              <a:rPr lang="ja-JP" altLang="en-US" sz="1200" dirty="0"/>
              <a:t>安城第２工場</a:t>
            </a:r>
            <a:br>
              <a:rPr lang="en-US" altLang="ja-JP" sz="1200" dirty="0"/>
            </a:br>
            <a:r>
              <a:rPr lang="en-US" altLang="ja-JP" sz="1200" dirty="0"/>
              <a:t>(T447)</a:t>
            </a:r>
            <a:endParaRPr kumimoji="1" lang="ja-JP" altLang="en-US" sz="1200" dirty="0"/>
          </a:p>
        </p:txBody>
      </p:sp>
      <p:sp>
        <p:nvSpPr>
          <p:cNvPr id="26" name="テキスト ボックス 25">
            <a:extLst>
              <a:ext uri="{FF2B5EF4-FFF2-40B4-BE49-F238E27FC236}">
                <a16:creationId xmlns:a16="http://schemas.microsoft.com/office/drawing/2014/main" id="{5EEE0683-83EC-0C53-D56E-27B95432CAF4}"/>
              </a:ext>
            </a:extLst>
          </p:cNvPr>
          <p:cNvSpPr txBox="1"/>
          <p:nvPr/>
        </p:nvSpPr>
        <p:spPr>
          <a:xfrm>
            <a:off x="1219349" y="2742689"/>
            <a:ext cx="1117451" cy="461665"/>
          </a:xfrm>
          <a:prstGeom prst="rect">
            <a:avLst/>
          </a:prstGeom>
          <a:noFill/>
          <a:ln>
            <a:solidFill>
              <a:schemeClr val="tx1"/>
            </a:solidFill>
          </a:ln>
        </p:spPr>
        <p:txBody>
          <a:bodyPr wrap="square" rtlCol="0">
            <a:spAutoFit/>
          </a:bodyPr>
          <a:lstStyle/>
          <a:p>
            <a:r>
              <a:rPr lang="ja-JP" altLang="en-US" sz="1200" dirty="0"/>
              <a:t>〇〇工場</a:t>
            </a:r>
            <a:br>
              <a:rPr lang="en-US" altLang="ja-JP" sz="1200" dirty="0"/>
            </a:br>
            <a:r>
              <a:rPr lang="en-US" altLang="ja-JP" sz="1200" dirty="0"/>
              <a:t>…</a:t>
            </a:r>
          </a:p>
        </p:txBody>
      </p:sp>
      <p:sp>
        <p:nvSpPr>
          <p:cNvPr id="27" name="テキスト ボックス 26">
            <a:extLst>
              <a:ext uri="{FF2B5EF4-FFF2-40B4-BE49-F238E27FC236}">
                <a16:creationId xmlns:a16="http://schemas.microsoft.com/office/drawing/2014/main" id="{9449E601-09FE-5ED5-F65A-363704C74EAB}"/>
              </a:ext>
            </a:extLst>
          </p:cNvPr>
          <p:cNvSpPr txBox="1"/>
          <p:nvPr/>
        </p:nvSpPr>
        <p:spPr>
          <a:xfrm>
            <a:off x="5951751" y="2106399"/>
            <a:ext cx="2268151" cy="623248"/>
          </a:xfrm>
          <a:prstGeom prst="rect">
            <a:avLst/>
          </a:prstGeom>
          <a:noFill/>
        </p:spPr>
        <p:txBody>
          <a:bodyPr wrap="square" rtlCol="0">
            <a:spAutoFit/>
          </a:bodyPr>
          <a:lstStyle/>
          <a:p>
            <a:r>
              <a:rPr lang="ja-JP" altLang="en-US" sz="1200" dirty="0"/>
              <a:t>★</a:t>
            </a:r>
            <a:r>
              <a:rPr lang="ja-JP" altLang="en-US" sz="1200" b="1" dirty="0"/>
              <a:t>順立装置工程</a:t>
            </a:r>
            <a:r>
              <a:rPr lang="ja-JP" altLang="en-US" sz="1200" dirty="0"/>
              <a:t>の</a:t>
            </a:r>
            <a:br>
              <a:rPr lang="en-US" altLang="ja-JP" sz="1200" dirty="0"/>
            </a:br>
            <a:r>
              <a:rPr lang="ja-JP" altLang="en-US" sz="1200" dirty="0"/>
              <a:t>　在庫適正化</a:t>
            </a:r>
            <a:endParaRPr lang="en-US" altLang="ja-JP" sz="1200" dirty="0"/>
          </a:p>
          <a:p>
            <a:r>
              <a:rPr kumimoji="1" lang="ja-JP" altLang="en-US" sz="1000" dirty="0"/>
              <a:t>　</a:t>
            </a:r>
            <a:r>
              <a:rPr kumimoji="1" lang="ja-JP" altLang="en-US" sz="1050" dirty="0"/>
              <a:t>⇒</a:t>
            </a:r>
            <a:r>
              <a:rPr lang="en-US" altLang="ja-JP" sz="1050" dirty="0">
                <a:solidFill>
                  <a:srgbClr val="FF0000"/>
                </a:solidFill>
              </a:rPr>
              <a:t>’</a:t>
            </a:r>
            <a:r>
              <a:rPr kumimoji="1" lang="en-US" altLang="ja-JP" sz="1050" b="1" dirty="0">
                <a:solidFill>
                  <a:srgbClr val="FF0000"/>
                </a:solidFill>
              </a:rPr>
              <a:t>24/10</a:t>
            </a:r>
            <a:r>
              <a:rPr lang="ja-JP" altLang="en-US" sz="1050" b="1" dirty="0">
                <a:solidFill>
                  <a:srgbClr val="FF0000"/>
                </a:solidFill>
              </a:rPr>
              <a:t> </a:t>
            </a:r>
            <a:r>
              <a:rPr kumimoji="1" lang="ja-JP" altLang="en-US" sz="1050" b="1" dirty="0">
                <a:solidFill>
                  <a:srgbClr val="FF0000"/>
                </a:solidFill>
              </a:rPr>
              <a:t>新ライン</a:t>
            </a:r>
            <a:r>
              <a:rPr kumimoji="1" lang="en-US" altLang="ja-JP" sz="1050" b="1" dirty="0">
                <a:solidFill>
                  <a:srgbClr val="FF0000"/>
                </a:solidFill>
              </a:rPr>
              <a:t>T447</a:t>
            </a:r>
            <a:r>
              <a:rPr kumimoji="1" lang="ja-JP" altLang="en-US" sz="1050" b="1" dirty="0">
                <a:solidFill>
                  <a:srgbClr val="FF0000"/>
                </a:solidFill>
              </a:rPr>
              <a:t>号試活用</a:t>
            </a:r>
            <a:endParaRPr kumimoji="1" lang="ja-JP" altLang="en-US" sz="1000" b="1" dirty="0">
              <a:solidFill>
                <a:srgbClr val="FF0000"/>
              </a:solidFill>
            </a:endParaRPr>
          </a:p>
        </p:txBody>
      </p:sp>
      <p:sp>
        <p:nvSpPr>
          <p:cNvPr id="29" name="矢印: 五方向 28">
            <a:extLst>
              <a:ext uri="{FF2B5EF4-FFF2-40B4-BE49-F238E27FC236}">
                <a16:creationId xmlns:a16="http://schemas.microsoft.com/office/drawing/2014/main" id="{D96BEA35-03CE-410C-8707-F6B105706328}"/>
              </a:ext>
            </a:extLst>
          </p:cNvPr>
          <p:cNvSpPr/>
          <p:nvPr/>
        </p:nvSpPr>
        <p:spPr>
          <a:xfrm>
            <a:off x="3830407" y="5322867"/>
            <a:ext cx="441873" cy="585340"/>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改修</a:t>
            </a:r>
            <a:endParaRPr kumimoji="1" lang="ja-JP" altLang="en-US" sz="1200" dirty="0">
              <a:solidFill>
                <a:schemeClr val="tx1"/>
              </a:solidFill>
            </a:endParaRPr>
          </a:p>
        </p:txBody>
      </p:sp>
      <p:sp>
        <p:nvSpPr>
          <p:cNvPr id="39" name="テキスト ボックス 38">
            <a:extLst>
              <a:ext uri="{FF2B5EF4-FFF2-40B4-BE49-F238E27FC236}">
                <a16:creationId xmlns:a16="http://schemas.microsoft.com/office/drawing/2014/main" id="{1D3D98A0-8750-6EE9-C780-88F258BB4C7B}"/>
              </a:ext>
            </a:extLst>
          </p:cNvPr>
          <p:cNvSpPr txBox="1"/>
          <p:nvPr/>
        </p:nvSpPr>
        <p:spPr>
          <a:xfrm>
            <a:off x="10505428" y="1493755"/>
            <a:ext cx="1455230" cy="623248"/>
          </a:xfrm>
          <a:prstGeom prst="rect">
            <a:avLst/>
          </a:prstGeom>
          <a:noFill/>
        </p:spPr>
        <p:txBody>
          <a:bodyPr wrap="square" rtlCol="0">
            <a:spAutoFit/>
          </a:bodyPr>
          <a:lstStyle/>
          <a:p>
            <a:r>
              <a:rPr lang="ja-JP" altLang="en-US" sz="1200" dirty="0"/>
              <a:t>★</a:t>
            </a:r>
            <a:r>
              <a:rPr kumimoji="1" lang="ja-JP" altLang="en-US" sz="1200" b="1" dirty="0"/>
              <a:t>全</a:t>
            </a:r>
            <a:r>
              <a:rPr lang="ja-JP" altLang="en-US" sz="1200" b="1" dirty="0"/>
              <a:t>工程スルー</a:t>
            </a:r>
            <a:r>
              <a:rPr lang="ja-JP" altLang="en-US" sz="1200" dirty="0"/>
              <a:t>で</a:t>
            </a:r>
            <a:br>
              <a:rPr lang="en-US" altLang="ja-JP" sz="1200" dirty="0"/>
            </a:br>
            <a:r>
              <a:rPr lang="ja-JP" altLang="en-US" sz="1200" dirty="0"/>
              <a:t>　在庫適正化</a:t>
            </a:r>
            <a:endParaRPr lang="en-US" altLang="ja-JP" sz="1200" dirty="0"/>
          </a:p>
          <a:p>
            <a:r>
              <a:rPr kumimoji="1" lang="ja-JP" altLang="en-US" sz="1050" b="1" dirty="0"/>
              <a:t>　⇒</a:t>
            </a:r>
            <a:r>
              <a:rPr lang="en-US" altLang="ja-JP" sz="1050" b="1" dirty="0">
                <a:solidFill>
                  <a:srgbClr val="FF0000"/>
                </a:solidFill>
              </a:rPr>
              <a:t>T154</a:t>
            </a:r>
            <a:r>
              <a:rPr lang="ja-JP" altLang="en-US" sz="1050" b="1" dirty="0">
                <a:solidFill>
                  <a:srgbClr val="FF0000"/>
                </a:solidFill>
              </a:rPr>
              <a:t>も活用</a:t>
            </a:r>
            <a:endParaRPr kumimoji="1" lang="ja-JP" altLang="en-US" sz="1050" dirty="0"/>
          </a:p>
        </p:txBody>
      </p:sp>
      <p:sp>
        <p:nvSpPr>
          <p:cNvPr id="43" name="テキスト ボックス 42">
            <a:extLst>
              <a:ext uri="{FF2B5EF4-FFF2-40B4-BE49-F238E27FC236}">
                <a16:creationId xmlns:a16="http://schemas.microsoft.com/office/drawing/2014/main" id="{FEF8E534-20BB-135F-8D1B-5E6D6FD89FA9}"/>
              </a:ext>
            </a:extLst>
          </p:cNvPr>
          <p:cNvSpPr txBox="1"/>
          <p:nvPr/>
        </p:nvSpPr>
        <p:spPr>
          <a:xfrm>
            <a:off x="10596664" y="2106399"/>
            <a:ext cx="1893796" cy="623248"/>
          </a:xfrm>
          <a:prstGeom prst="rect">
            <a:avLst/>
          </a:prstGeom>
          <a:noFill/>
        </p:spPr>
        <p:txBody>
          <a:bodyPr wrap="square" rtlCol="0">
            <a:spAutoFit/>
          </a:bodyPr>
          <a:lstStyle/>
          <a:p>
            <a:r>
              <a:rPr lang="ja-JP" altLang="en-US" sz="1200" dirty="0"/>
              <a:t>★</a:t>
            </a:r>
            <a:r>
              <a:rPr kumimoji="1" lang="ja-JP" altLang="en-US" sz="1200" b="1" dirty="0"/>
              <a:t>全</a:t>
            </a:r>
            <a:r>
              <a:rPr lang="ja-JP" altLang="en-US" sz="1200" b="1" dirty="0"/>
              <a:t>工程スルー</a:t>
            </a:r>
            <a:r>
              <a:rPr lang="ja-JP" altLang="en-US" sz="1200" dirty="0"/>
              <a:t>で</a:t>
            </a:r>
            <a:br>
              <a:rPr lang="en-US" altLang="ja-JP" sz="1200" dirty="0"/>
            </a:br>
            <a:r>
              <a:rPr lang="ja-JP" altLang="en-US" sz="1200" dirty="0"/>
              <a:t>　在庫適正化</a:t>
            </a:r>
            <a:endParaRPr lang="en-US" altLang="ja-JP" sz="1200" dirty="0"/>
          </a:p>
          <a:p>
            <a:r>
              <a:rPr kumimoji="1" lang="ja-JP" altLang="en-US" sz="1050" dirty="0"/>
              <a:t>⇒</a:t>
            </a:r>
            <a:r>
              <a:rPr kumimoji="1" lang="ja-JP" altLang="en-US" sz="1050" b="1" dirty="0">
                <a:solidFill>
                  <a:srgbClr val="FF0000"/>
                </a:solidFill>
              </a:rPr>
              <a:t>新ライン</a:t>
            </a:r>
            <a:r>
              <a:rPr kumimoji="1" lang="en-US" altLang="ja-JP" sz="1050" b="1" dirty="0">
                <a:solidFill>
                  <a:srgbClr val="FF0000"/>
                </a:solidFill>
              </a:rPr>
              <a:t>T447</a:t>
            </a:r>
            <a:r>
              <a:rPr kumimoji="1" lang="ja-JP" altLang="en-US" sz="1050" b="1" dirty="0">
                <a:solidFill>
                  <a:srgbClr val="FF0000"/>
                </a:solidFill>
              </a:rPr>
              <a:t>号試活用？</a:t>
            </a:r>
          </a:p>
        </p:txBody>
      </p:sp>
      <p:sp>
        <p:nvSpPr>
          <p:cNvPr id="45" name="テキスト ボックス 44">
            <a:extLst>
              <a:ext uri="{FF2B5EF4-FFF2-40B4-BE49-F238E27FC236}">
                <a16:creationId xmlns:a16="http://schemas.microsoft.com/office/drawing/2014/main" id="{7B153F6A-8223-BD9B-DFAC-62CE9DFFB838}"/>
              </a:ext>
            </a:extLst>
          </p:cNvPr>
          <p:cNvSpPr txBox="1"/>
          <p:nvPr/>
        </p:nvSpPr>
        <p:spPr>
          <a:xfrm>
            <a:off x="8249142" y="2123543"/>
            <a:ext cx="1916018" cy="646331"/>
          </a:xfrm>
          <a:prstGeom prst="rect">
            <a:avLst/>
          </a:prstGeom>
          <a:noFill/>
        </p:spPr>
        <p:txBody>
          <a:bodyPr wrap="square" rtlCol="0">
            <a:spAutoFit/>
          </a:bodyPr>
          <a:lstStyle/>
          <a:p>
            <a:r>
              <a:rPr lang="ja-JP" altLang="en-US" sz="1200" dirty="0"/>
              <a:t>★</a:t>
            </a:r>
            <a:r>
              <a:rPr lang="ja-JP" altLang="en-US" sz="1200" b="1" dirty="0"/>
              <a:t>順立装置以外の工程</a:t>
            </a:r>
            <a:r>
              <a:rPr lang="ja-JP" altLang="en-US" sz="1200" dirty="0"/>
              <a:t>の</a:t>
            </a:r>
            <a:br>
              <a:rPr lang="en-US" altLang="ja-JP" sz="1200" dirty="0"/>
            </a:br>
            <a:r>
              <a:rPr lang="ja-JP" altLang="en-US" sz="1200" dirty="0"/>
              <a:t>　在庫適正化</a:t>
            </a:r>
            <a:endParaRPr lang="en-US" altLang="ja-JP" sz="1200" dirty="0"/>
          </a:p>
          <a:p>
            <a:r>
              <a:rPr kumimoji="1" lang="ja-JP" altLang="en-US" sz="1050" dirty="0"/>
              <a:t>⇒</a:t>
            </a:r>
            <a:r>
              <a:rPr kumimoji="1" lang="ja-JP" altLang="en-US" sz="1050" b="1" dirty="0">
                <a:solidFill>
                  <a:srgbClr val="FF0000"/>
                </a:solidFill>
              </a:rPr>
              <a:t>新ライン</a:t>
            </a:r>
            <a:r>
              <a:rPr kumimoji="1" lang="en-US" altLang="ja-JP" sz="1050" b="1" dirty="0">
                <a:solidFill>
                  <a:srgbClr val="FF0000"/>
                </a:solidFill>
              </a:rPr>
              <a:t>T447</a:t>
            </a:r>
            <a:r>
              <a:rPr kumimoji="1" lang="ja-JP" altLang="en-US" sz="1050" b="1" dirty="0">
                <a:solidFill>
                  <a:srgbClr val="FF0000"/>
                </a:solidFill>
              </a:rPr>
              <a:t>号試活用？</a:t>
            </a:r>
            <a:endParaRPr kumimoji="1" lang="ja-JP" altLang="en-US" sz="1200" b="1" dirty="0">
              <a:solidFill>
                <a:srgbClr val="FF0000"/>
              </a:solidFill>
            </a:endParaRPr>
          </a:p>
        </p:txBody>
      </p:sp>
      <p:sp>
        <p:nvSpPr>
          <p:cNvPr id="52" name="テキスト ボックス 51">
            <a:extLst>
              <a:ext uri="{FF2B5EF4-FFF2-40B4-BE49-F238E27FC236}">
                <a16:creationId xmlns:a16="http://schemas.microsoft.com/office/drawing/2014/main" id="{0C146434-4028-C511-4C58-1FC9ECEB0F5D}"/>
              </a:ext>
            </a:extLst>
          </p:cNvPr>
          <p:cNvSpPr txBox="1"/>
          <p:nvPr/>
        </p:nvSpPr>
        <p:spPr>
          <a:xfrm>
            <a:off x="4184797" y="5267609"/>
            <a:ext cx="2007723" cy="415498"/>
          </a:xfrm>
          <a:prstGeom prst="rect">
            <a:avLst/>
          </a:prstGeom>
          <a:noFill/>
        </p:spPr>
        <p:txBody>
          <a:bodyPr wrap="square" rtlCol="0">
            <a:spAutoFit/>
          </a:bodyPr>
          <a:lstStyle/>
          <a:p>
            <a:r>
              <a:rPr kumimoji="1" lang="ja-JP" altLang="en-US" sz="1050" dirty="0"/>
              <a:t>★コード＆マニュアル</a:t>
            </a:r>
            <a:br>
              <a:rPr kumimoji="1" lang="en-US" altLang="ja-JP" sz="1050" dirty="0"/>
            </a:br>
            <a:r>
              <a:rPr kumimoji="1" lang="ja-JP" altLang="en-US" sz="1050" dirty="0"/>
              <a:t>　提供できてい状態（</a:t>
            </a:r>
            <a:r>
              <a:rPr lang="en-US" altLang="ja-JP" sz="1050" dirty="0"/>
              <a:t>α+</a:t>
            </a:r>
            <a:r>
              <a:rPr kumimoji="1" lang="ja-JP" altLang="en-US" sz="1050" dirty="0"/>
              <a:t>版）</a:t>
            </a:r>
          </a:p>
        </p:txBody>
      </p:sp>
      <p:sp>
        <p:nvSpPr>
          <p:cNvPr id="58" name="矢印: 五方向 57">
            <a:extLst>
              <a:ext uri="{FF2B5EF4-FFF2-40B4-BE49-F238E27FC236}">
                <a16:creationId xmlns:a16="http://schemas.microsoft.com/office/drawing/2014/main" id="{B6B3B50E-8D29-06A5-0510-4684CC070351}"/>
              </a:ext>
            </a:extLst>
          </p:cNvPr>
          <p:cNvSpPr/>
          <p:nvPr/>
        </p:nvSpPr>
        <p:spPr>
          <a:xfrm>
            <a:off x="2640670" y="4195554"/>
            <a:ext cx="1151575" cy="605601"/>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実現可能性検証</a:t>
            </a:r>
            <a:br>
              <a:rPr kumimoji="1" lang="en-US" altLang="ja-JP" sz="1200" dirty="0">
                <a:solidFill>
                  <a:schemeClr val="tx1"/>
                </a:solidFill>
              </a:rPr>
            </a:br>
            <a:r>
              <a:rPr lang="en-US" altLang="ja-JP" sz="1200" dirty="0">
                <a:solidFill>
                  <a:schemeClr val="tx1"/>
                </a:solidFill>
              </a:rPr>
              <a:t>(</a:t>
            </a:r>
            <a:r>
              <a:rPr kumimoji="1" lang="ja-JP" altLang="en-US" sz="1200" dirty="0">
                <a:solidFill>
                  <a:schemeClr val="tx1"/>
                </a:solidFill>
              </a:rPr>
              <a:t>課題出し</a:t>
            </a:r>
            <a:r>
              <a:rPr lang="en-US" altLang="ja-JP" sz="1200" dirty="0">
                <a:solidFill>
                  <a:schemeClr val="tx1"/>
                </a:solidFill>
              </a:rPr>
              <a:t>)</a:t>
            </a:r>
            <a:endParaRPr kumimoji="1" lang="ja-JP" altLang="en-US" sz="1200" dirty="0">
              <a:solidFill>
                <a:schemeClr val="tx1"/>
              </a:solidFill>
            </a:endParaRPr>
          </a:p>
        </p:txBody>
      </p:sp>
      <p:sp>
        <p:nvSpPr>
          <p:cNvPr id="60" name="テキスト ボックス 59">
            <a:extLst>
              <a:ext uri="{FF2B5EF4-FFF2-40B4-BE49-F238E27FC236}">
                <a16:creationId xmlns:a16="http://schemas.microsoft.com/office/drawing/2014/main" id="{C121C5B7-5765-E2B8-F341-C45A66C75718}"/>
              </a:ext>
            </a:extLst>
          </p:cNvPr>
          <p:cNvSpPr txBox="1"/>
          <p:nvPr/>
        </p:nvSpPr>
        <p:spPr>
          <a:xfrm>
            <a:off x="4190337" y="3418035"/>
            <a:ext cx="1483682" cy="577081"/>
          </a:xfrm>
          <a:prstGeom prst="rect">
            <a:avLst/>
          </a:prstGeom>
          <a:noFill/>
        </p:spPr>
        <p:txBody>
          <a:bodyPr wrap="square" rtlCol="0">
            <a:spAutoFit/>
          </a:bodyPr>
          <a:lstStyle/>
          <a:p>
            <a:r>
              <a:rPr kumimoji="1" lang="en-US" altLang="ja-JP" sz="1050" dirty="0"/>
              <a:t>★AI</a:t>
            </a:r>
            <a:r>
              <a:rPr lang="ja-JP" altLang="en-US" sz="1050" dirty="0"/>
              <a:t>在庫適正化</a:t>
            </a:r>
            <a:endParaRPr lang="en-US" altLang="ja-JP" sz="1050" dirty="0"/>
          </a:p>
          <a:p>
            <a:r>
              <a:rPr kumimoji="1" lang="ja-JP" altLang="en-US" sz="1050" dirty="0"/>
              <a:t>できる状態</a:t>
            </a:r>
            <a:endParaRPr kumimoji="1" lang="en-US" altLang="ja-JP" sz="1050" dirty="0"/>
          </a:p>
          <a:p>
            <a:r>
              <a:rPr kumimoji="1" lang="ja-JP" altLang="en-US" sz="1050" dirty="0"/>
              <a:t>　（</a:t>
            </a:r>
            <a:r>
              <a:rPr kumimoji="1" lang="en-US" altLang="ja-JP" sz="1050" dirty="0"/>
              <a:t>for</a:t>
            </a:r>
            <a:r>
              <a:rPr kumimoji="1" lang="ja-JP" altLang="en-US" sz="1050" dirty="0"/>
              <a:t>試験運用）</a:t>
            </a:r>
          </a:p>
        </p:txBody>
      </p:sp>
      <p:sp>
        <p:nvSpPr>
          <p:cNvPr id="78" name="矢印: 五方向 77">
            <a:extLst>
              <a:ext uri="{FF2B5EF4-FFF2-40B4-BE49-F238E27FC236}">
                <a16:creationId xmlns:a16="http://schemas.microsoft.com/office/drawing/2014/main" id="{54188150-56FD-3F60-7A50-1BCF7D84E9CD}"/>
              </a:ext>
            </a:extLst>
          </p:cNvPr>
          <p:cNvSpPr/>
          <p:nvPr/>
        </p:nvSpPr>
        <p:spPr>
          <a:xfrm>
            <a:off x="4421824" y="1528031"/>
            <a:ext cx="1235420" cy="526279"/>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試験</a:t>
            </a:r>
            <a:endParaRPr kumimoji="1" lang="en-US" altLang="ja-JP" sz="1200" dirty="0">
              <a:solidFill>
                <a:schemeClr val="tx1"/>
              </a:solidFill>
            </a:endParaRPr>
          </a:p>
          <a:p>
            <a:pPr algn="ctr"/>
            <a:r>
              <a:rPr kumimoji="1" lang="ja-JP" altLang="en-US" sz="1200" dirty="0">
                <a:solidFill>
                  <a:schemeClr val="tx1"/>
                </a:solidFill>
              </a:rPr>
              <a:t>運用</a:t>
            </a:r>
          </a:p>
        </p:txBody>
      </p:sp>
      <p:sp>
        <p:nvSpPr>
          <p:cNvPr id="87" name="矢印: 五方向 86">
            <a:extLst>
              <a:ext uri="{FF2B5EF4-FFF2-40B4-BE49-F238E27FC236}">
                <a16:creationId xmlns:a16="http://schemas.microsoft.com/office/drawing/2014/main" id="{DD3A389F-2135-547D-97CE-82E147B18A55}"/>
              </a:ext>
            </a:extLst>
          </p:cNvPr>
          <p:cNvSpPr/>
          <p:nvPr/>
        </p:nvSpPr>
        <p:spPr>
          <a:xfrm>
            <a:off x="4862827" y="5982982"/>
            <a:ext cx="856072" cy="488961"/>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アプリ化（</a:t>
            </a:r>
            <a:r>
              <a:rPr lang="en-US" altLang="ja-JP" sz="1200" dirty="0">
                <a:solidFill>
                  <a:schemeClr val="tx1"/>
                </a:solidFill>
              </a:rPr>
              <a:t>UI</a:t>
            </a:r>
            <a:r>
              <a:rPr lang="ja-JP" altLang="en-US" sz="1200" dirty="0">
                <a:solidFill>
                  <a:schemeClr val="tx1"/>
                </a:solidFill>
              </a:rPr>
              <a:t>）</a:t>
            </a:r>
            <a:endParaRPr kumimoji="1" lang="ja-JP" altLang="en-US" sz="1200" dirty="0">
              <a:solidFill>
                <a:schemeClr val="tx1"/>
              </a:solidFill>
            </a:endParaRPr>
          </a:p>
        </p:txBody>
      </p:sp>
      <p:sp>
        <p:nvSpPr>
          <p:cNvPr id="89" name="テキスト ボックス 88">
            <a:extLst>
              <a:ext uri="{FF2B5EF4-FFF2-40B4-BE49-F238E27FC236}">
                <a16:creationId xmlns:a16="http://schemas.microsoft.com/office/drawing/2014/main" id="{32B6B6F6-261E-C2E0-9A2B-EEBF2DC0C008}"/>
              </a:ext>
            </a:extLst>
          </p:cNvPr>
          <p:cNvSpPr txBox="1"/>
          <p:nvPr/>
        </p:nvSpPr>
        <p:spPr>
          <a:xfrm>
            <a:off x="5658741" y="5766368"/>
            <a:ext cx="1614496" cy="577081"/>
          </a:xfrm>
          <a:prstGeom prst="rect">
            <a:avLst/>
          </a:prstGeom>
          <a:noFill/>
        </p:spPr>
        <p:txBody>
          <a:bodyPr wrap="square" rtlCol="0">
            <a:spAutoFit/>
          </a:bodyPr>
          <a:lstStyle/>
          <a:p>
            <a:r>
              <a:rPr kumimoji="1" lang="ja-JP" altLang="en-US" sz="1050" dirty="0"/>
              <a:t>★</a:t>
            </a:r>
            <a:r>
              <a:rPr kumimoji="1" lang="en-US" altLang="ja-JP" sz="1050" dirty="0"/>
              <a:t>UI</a:t>
            </a:r>
            <a:r>
              <a:rPr kumimoji="1" lang="ja-JP" altLang="en-US" sz="1050" dirty="0"/>
              <a:t>含めて</a:t>
            </a:r>
            <a:br>
              <a:rPr kumimoji="1" lang="en-US" altLang="ja-JP" sz="1050" dirty="0"/>
            </a:br>
            <a:r>
              <a:rPr kumimoji="1" lang="en-US" altLang="ja-JP" sz="1050" dirty="0"/>
              <a:t>AI</a:t>
            </a:r>
            <a:r>
              <a:rPr kumimoji="1" lang="ja-JP" altLang="en-US" sz="1050" dirty="0"/>
              <a:t>在庫分析環境提供できてい状態（</a:t>
            </a:r>
            <a:r>
              <a:rPr lang="en-US" altLang="ja-JP" sz="1050" dirty="0"/>
              <a:t>α++</a:t>
            </a:r>
            <a:r>
              <a:rPr kumimoji="1" lang="ja-JP" altLang="en-US" sz="1050" dirty="0"/>
              <a:t>版）</a:t>
            </a:r>
          </a:p>
        </p:txBody>
      </p:sp>
      <p:cxnSp>
        <p:nvCxnSpPr>
          <p:cNvPr id="91" name="直線矢印コネクタ 90">
            <a:extLst>
              <a:ext uri="{FF2B5EF4-FFF2-40B4-BE49-F238E27FC236}">
                <a16:creationId xmlns:a16="http://schemas.microsoft.com/office/drawing/2014/main" id="{59EF2329-F4D4-D43A-AE56-4873D8F64E67}"/>
              </a:ext>
            </a:extLst>
          </p:cNvPr>
          <p:cNvCxnSpPr>
            <a:cxnSpLocks/>
            <a:stCxn id="122" idx="3"/>
          </p:cNvCxnSpPr>
          <p:nvPr/>
        </p:nvCxnSpPr>
        <p:spPr>
          <a:xfrm flipV="1">
            <a:off x="5702452" y="1712541"/>
            <a:ext cx="71892" cy="409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矢印: 五方向 101">
            <a:extLst>
              <a:ext uri="{FF2B5EF4-FFF2-40B4-BE49-F238E27FC236}">
                <a16:creationId xmlns:a16="http://schemas.microsoft.com/office/drawing/2014/main" id="{1031A7A2-9D57-698F-4C6C-B76FF380AEAB}"/>
              </a:ext>
            </a:extLst>
          </p:cNvPr>
          <p:cNvSpPr/>
          <p:nvPr/>
        </p:nvSpPr>
        <p:spPr>
          <a:xfrm>
            <a:off x="2659627" y="4922718"/>
            <a:ext cx="1139852" cy="484061"/>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rgbClr val="FF0000"/>
                </a:solidFill>
              </a:rPr>
              <a:t>目指す姿</a:t>
            </a:r>
            <a:br>
              <a:rPr kumimoji="1" lang="en-US" altLang="ja-JP" sz="1200" dirty="0">
                <a:solidFill>
                  <a:srgbClr val="FF0000"/>
                </a:solidFill>
              </a:rPr>
            </a:br>
            <a:r>
              <a:rPr lang="en-US" altLang="ja-JP" sz="1200" dirty="0">
                <a:solidFill>
                  <a:srgbClr val="FF0000"/>
                </a:solidFill>
              </a:rPr>
              <a:t>(</a:t>
            </a:r>
            <a:r>
              <a:rPr kumimoji="1" lang="ja-JP" altLang="en-US" sz="1200" dirty="0">
                <a:solidFill>
                  <a:srgbClr val="FF0000"/>
                </a:solidFill>
              </a:rPr>
              <a:t>活用形</a:t>
            </a:r>
            <a:r>
              <a:rPr kumimoji="1" lang="en-US" altLang="ja-JP" sz="1200" dirty="0">
                <a:solidFill>
                  <a:srgbClr val="FF0000"/>
                </a:solidFill>
              </a:rPr>
              <a:t>)</a:t>
            </a:r>
            <a:r>
              <a:rPr kumimoji="1" lang="ja-JP" altLang="en-US" sz="1200" dirty="0">
                <a:solidFill>
                  <a:srgbClr val="FF0000"/>
                </a:solidFill>
              </a:rPr>
              <a:t>検討</a:t>
            </a:r>
          </a:p>
        </p:txBody>
      </p:sp>
      <p:cxnSp>
        <p:nvCxnSpPr>
          <p:cNvPr id="107" name="直線矢印コネクタ 106">
            <a:extLst>
              <a:ext uri="{FF2B5EF4-FFF2-40B4-BE49-F238E27FC236}">
                <a16:creationId xmlns:a16="http://schemas.microsoft.com/office/drawing/2014/main" id="{71D21FE3-C2A5-8D4F-E594-2D4D0A77C3EA}"/>
              </a:ext>
            </a:extLst>
          </p:cNvPr>
          <p:cNvCxnSpPr>
            <a:cxnSpLocks/>
          </p:cNvCxnSpPr>
          <p:nvPr/>
        </p:nvCxnSpPr>
        <p:spPr>
          <a:xfrm flipV="1">
            <a:off x="4263055" y="3961505"/>
            <a:ext cx="96731" cy="1676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BD2CF682-A2A9-3A34-F176-38B3D20D103B}"/>
              </a:ext>
            </a:extLst>
          </p:cNvPr>
          <p:cNvCxnSpPr>
            <a:cxnSpLocks/>
          </p:cNvCxnSpPr>
          <p:nvPr/>
        </p:nvCxnSpPr>
        <p:spPr>
          <a:xfrm>
            <a:off x="1219349" y="2106399"/>
            <a:ext cx="10820251"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769F9FF5-3C33-42AC-AFFA-F82E06217E34}"/>
              </a:ext>
            </a:extLst>
          </p:cNvPr>
          <p:cNvCxnSpPr>
            <a:cxnSpLocks/>
          </p:cNvCxnSpPr>
          <p:nvPr/>
        </p:nvCxnSpPr>
        <p:spPr>
          <a:xfrm>
            <a:off x="1259988" y="2690599"/>
            <a:ext cx="10820251"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ED344B0C-97C3-5E8F-A31A-4E092D2CD640}"/>
              </a:ext>
            </a:extLst>
          </p:cNvPr>
          <p:cNvCxnSpPr>
            <a:cxnSpLocks/>
          </p:cNvCxnSpPr>
          <p:nvPr/>
        </p:nvCxnSpPr>
        <p:spPr>
          <a:xfrm flipV="1">
            <a:off x="4399642" y="2054310"/>
            <a:ext cx="28624" cy="1380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矢印: 五方向 121">
            <a:extLst>
              <a:ext uri="{FF2B5EF4-FFF2-40B4-BE49-F238E27FC236}">
                <a16:creationId xmlns:a16="http://schemas.microsoft.com/office/drawing/2014/main" id="{DFCEEBE5-1C82-FD8E-6C8C-41A544AE4C08}"/>
              </a:ext>
            </a:extLst>
          </p:cNvPr>
          <p:cNvSpPr/>
          <p:nvPr/>
        </p:nvSpPr>
        <p:spPr>
          <a:xfrm>
            <a:off x="4846381" y="5658340"/>
            <a:ext cx="856071" cy="297120"/>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改修</a:t>
            </a:r>
            <a:endParaRPr kumimoji="1" lang="ja-JP" altLang="en-US" sz="1200" dirty="0">
              <a:solidFill>
                <a:schemeClr val="tx1"/>
              </a:solidFill>
            </a:endParaRPr>
          </a:p>
        </p:txBody>
      </p:sp>
      <p:cxnSp>
        <p:nvCxnSpPr>
          <p:cNvPr id="127" name="直線矢印コネクタ 126">
            <a:extLst>
              <a:ext uri="{FF2B5EF4-FFF2-40B4-BE49-F238E27FC236}">
                <a16:creationId xmlns:a16="http://schemas.microsoft.com/office/drawing/2014/main" id="{BF6D9426-74AA-E7C7-ABC2-A3AC1D570F96}"/>
              </a:ext>
            </a:extLst>
          </p:cNvPr>
          <p:cNvCxnSpPr>
            <a:cxnSpLocks/>
            <a:stCxn id="78" idx="3"/>
            <a:endCxn id="122" idx="0"/>
          </p:cNvCxnSpPr>
          <p:nvPr/>
        </p:nvCxnSpPr>
        <p:spPr>
          <a:xfrm flipH="1">
            <a:off x="5237526" y="1791171"/>
            <a:ext cx="419718" cy="386716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19" name="直線矢印コネクタ 1218">
            <a:extLst>
              <a:ext uri="{FF2B5EF4-FFF2-40B4-BE49-F238E27FC236}">
                <a16:creationId xmlns:a16="http://schemas.microsoft.com/office/drawing/2014/main" id="{C7FEF4BB-8205-E33C-58AA-4ADB07E72B3A}"/>
              </a:ext>
            </a:extLst>
          </p:cNvPr>
          <p:cNvCxnSpPr>
            <a:cxnSpLocks/>
          </p:cNvCxnSpPr>
          <p:nvPr/>
        </p:nvCxnSpPr>
        <p:spPr>
          <a:xfrm flipV="1">
            <a:off x="5907893" y="2319092"/>
            <a:ext cx="194117" cy="3471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0" name="矢印: 五方向 1229">
            <a:extLst>
              <a:ext uri="{FF2B5EF4-FFF2-40B4-BE49-F238E27FC236}">
                <a16:creationId xmlns:a16="http://schemas.microsoft.com/office/drawing/2014/main" id="{7252EAB1-8D11-0F2A-AAE0-AD6A7AD6FFF1}"/>
              </a:ext>
            </a:extLst>
          </p:cNvPr>
          <p:cNvSpPr/>
          <p:nvPr/>
        </p:nvSpPr>
        <p:spPr>
          <a:xfrm>
            <a:off x="7730188" y="1522200"/>
            <a:ext cx="580090" cy="526279"/>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試験</a:t>
            </a:r>
            <a:endParaRPr kumimoji="1" lang="en-US" altLang="ja-JP" sz="1200" dirty="0">
              <a:solidFill>
                <a:schemeClr val="tx1"/>
              </a:solidFill>
            </a:endParaRPr>
          </a:p>
          <a:p>
            <a:pPr algn="ctr"/>
            <a:r>
              <a:rPr kumimoji="1" lang="ja-JP" altLang="en-US" sz="1200" dirty="0">
                <a:solidFill>
                  <a:schemeClr val="tx1"/>
                </a:solidFill>
              </a:rPr>
              <a:t>運用</a:t>
            </a:r>
          </a:p>
        </p:txBody>
      </p:sp>
      <p:sp>
        <p:nvSpPr>
          <p:cNvPr id="1231" name="テキスト ボックス 1230">
            <a:extLst>
              <a:ext uri="{FF2B5EF4-FFF2-40B4-BE49-F238E27FC236}">
                <a16:creationId xmlns:a16="http://schemas.microsoft.com/office/drawing/2014/main" id="{59DCA037-C78F-92ED-754B-9095CD5436F4}"/>
              </a:ext>
            </a:extLst>
          </p:cNvPr>
          <p:cNvSpPr txBox="1"/>
          <p:nvPr/>
        </p:nvSpPr>
        <p:spPr>
          <a:xfrm>
            <a:off x="6716639" y="5186817"/>
            <a:ext cx="1519184" cy="577081"/>
          </a:xfrm>
          <a:prstGeom prst="rect">
            <a:avLst/>
          </a:prstGeom>
          <a:noFill/>
        </p:spPr>
        <p:txBody>
          <a:bodyPr wrap="square" rtlCol="0">
            <a:spAutoFit/>
          </a:bodyPr>
          <a:lstStyle/>
          <a:p>
            <a:r>
              <a:rPr kumimoji="1" lang="ja-JP" altLang="en-US" sz="1050" dirty="0"/>
              <a:t>★コード＆マニュアル提供できてい状態</a:t>
            </a:r>
            <a:br>
              <a:rPr kumimoji="1" lang="en-US" altLang="ja-JP" sz="1050" dirty="0"/>
            </a:br>
            <a:r>
              <a:rPr kumimoji="1" lang="ja-JP" altLang="en-US" sz="1050" dirty="0"/>
              <a:t>（</a:t>
            </a:r>
            <a:r>
              <a:rPr lang="en-US" altLang="ja-JP" sz="1050" dirty="0"/>
              <a:t>β</a:t>
            </a:r>
            <a:r>
              <a:rPr kumimoji="1" lang="ja-JP" altLang="en-US" sz="1050" dirty="0"/>
              <a:t>版）</a:t>
            </a:r>
          </a:p>
        </p:txBody>
      </p:sp>
      <p:sp>
        <p:nvSpPr>
          <p:cNvPr id="1233" name="テキスト ボックス 1232">
            <a:extLst>
              <a:ext uri="{FF2B5EF4-FFF2-40B4-BE49-F238E27FC236}">
                <a16:creationId xmlns:a16="http://schemas.microsoft.com/office/drawing/2014/main" id="{2C63A368-D0F2-4BF2-9563-8C6F16D6ABC8}"/>
              </a:ext>
            </a:extLst>
          </p:cNvPr>
          <p:cNvSpPr txBox="1"/>
          <p:nvPr/>
        </p:nvSpPr>
        <p:spPr>
          <a:xfrm>
            <a:off x="8916991" y="5186817"/>
            <a:ext cx="1519184" cy="577081"/>
          </a:xfrm>
          <a:prstGeom prst="rect">
            <a:avLst/>
          </a:prstGeom>
          <a:noFill/>
        </p:spPr>
        <p:txBody>
          <a:bodyPr wrap="square" rtlCol="0">
            <a:spAutoFit/>
          </a:bodyPr>
          <a:lstStyle/>
          <a:p>
            <a:r>
              <a:rPr kumimoji="1" lang="ja-JP" altLang="en-US" sz="1050" dirty="0"/>
              <a:t>★コード＆マニュアル提供できてい状態</a:t>
            </a:r>
            <a:br>
              <a:rPr kumimoji="1" lang="en-US" altLang="ja-JP" sz="1050" dirty="0"/>
            </a:br>
            <a:r>
              <a:rPr kumimoji="1" lang="ja-JP" altLang="en-US" sz="1050" dirty="0"/>
              <a:t>（</a:t>
            </a:r>
            <a:r>
              <a:rPr kumimoji="1" lang="en-US" altLang="ja-JP" sz="1050" dirty="0"/>
              <a:t>γ</a:t>
            </a:r>
            <a:r>
              <a:rPr kumimoji="1" lang="ja-JP" altLang="en-US" sz="1050" dirty="0"/>
              <a:t>版）</a:t>
            </a:r>
          </a:p>
        </p:txBody>
      </p:sp>
      <p:sp>
        <p:nvSpPr>
          <p:cNvPr id="1235" name="矢印: 五方向 1234">
            <a:extLst>
              <a:ext uri="{FF2B5EF4-FFF2-40B4-BE49-F238E27FC236}">
                <a16:creationId xmlns:a16="http://schemas.microsoft.com/office/drawing/2014/main" id="{1EA43245-7665-2CDE-A244-412022CD7AB2}"/>
              </a:ext>
            </a:extLst>
          </p:cNvPr>
          <p:cNvSpPr/>
          <p:nvPr/>
        </p:nvSpPr>
        <p:spPr>
          <a:xfrm>
            <a:off x="10088382" y="1548117"/>
            <a:ext cx="580090" cy="526279"/>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試験</a:t>
            </a:r>
            <a:endParaRPr kumimoji="1" lang="en-US" altLang="ja-JP" sz="1200" dirty="0">
              <a:solidFill>
                <a:schemeClr val="tx1"/>
              </a:solidFill>
            </a:endParaRPr>
          </a:p>
          <a:p>
            <a:pPr algn="ctr"/>
            <a:r>
              <a:rPr kumimoji="1" lang="ja-JP" altLang="en-US" sz="1200" dirty="0">
                <a:solidFill>
                  <a:schemeClr val="tx1"/>
                </a:solidFill>
              </a:rPr>
              <a:t>運用</a:t>
            </a:r>
          </a:p>
        </p:txBody>
      </p:sp>
      <p:sp>
        <p:nvSpPr>
          <p:cNvPr id="1243" name="矢印: 五方向 1242">
            <a:extLst>
              <a:ext uri="{FF2B5EF4-FFF2-40B4-BE49-F238E27FC236}">
                <a16:creationId xmlns:a16="http://schemas.microsoft.com/office/drawing/2014/main" id="{7EBAA505-8D0F-49B7-79CB-BD2DE8344CDE}"/>
              </a:ext>
            </a:extLst>
          </p:cNvPr>
          <p:cNvSpPr/>
          <p:nvPr/>
        </p:nvSpPr>
        <p:spPr>
          <a:xfrm>
            <a:off x="6157526" y="5265138"/>
            <a:ext cx="633490" cy="372735"/>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開発</a:t>
            </a:r>
          </a:p>
        </p:txBody>
      </p:sp>
      <p:sp>
        <p:nvSpPr>
          <p:cNvPr id="1244" name="矢印: 五方向 1243">
            <a:extLst>
              <a:ext uri="{FF2B5EF4-FFF2-40B4-BE49-F238E27FC236}">
                <a16:creationId xmlns:a16="http://schemas.microsoft.com/office/drawing/2014/main" id="{85DB2E5B-1372-E09F-2710-CAF568060375}"/>
              </a:ext>
            </a:extLst>
          </p:cNvPr>
          <p:cNvSpPr/>
          <p:nvPr/>
        </p:nvSpPr>
        <p:spPr>
          <a:xfrm>
            <a:off x="8249142" y="5242802"/>
            <a:ext cx="752928" cy="372735"/>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開発</a:t>
            </a:r>
          </a:p>
        </p:txBody>
      </p:sp>
      <p:sp>
        <p:nvSpPr>
          <p:cNvPr id="1246" name="矢印: 五方向 1245">
            <a:extLst>
              <a:ext uri="{FF2B5EF4-FFF2-40B4-BE49-F238E27FC236}">
                <a16:creationId xmlns:a16="http://schemas.microsoft.com/office/drawing/2014/main" id="{DD75AFF3-9912-2BF5-8931-2E9355D93D0E}"/>
              </a:ext>
            </a:extLst>
          </p:cNvPr>
          <p:cNvSpPr/>
          <p:nvPr/>
        </p:nvSpPr>
        <p:spPr>
          <a:xfrm>
            <a:off x="6899487" y="4013578"/>
            <a:ext cx="1009935" cy="605601"/>
          </a:xfrm>
          <a:prstGeom prst="homePlate">
            <a:avLst>
              <a:gd name="adj" fmla="val 18960"/>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実現可能性検証</a:t>
            </a:r>
            <a:br>
              <a:rPr kumimoji="1" lang="en-US" altLang="ja-JP" sz="1200" dirty="0">
                <a:solidFill>
                  <a:schemeClr val="tx1"/>
                </a:solidFill>
              </a:rPr>
            </a:br>
            <a:r>
              <a:rPr lang="en-US" altLang="ja-JP" sz="1200" dirty="0">
                <a:solidFill>
                  <a:schemeClr val="tx1"/>
                </a:solidFill>
              </a:rPr>
              <a:t>(</a:t>
            </a:r>
            <a:r>
              <a:rPr kumimoji="1" lang="ja-JP" altLang="en-US" sz="1200" dirty="0">
                <a:solidFill>
                  <a:schemeClr val="tx1"/>
                </a:solidFill>
              </a:rPr>
              <a:t>課題出し</a:t>
            </a:r>
            <a:r>
              <a:rPr lang="en-US" altLang="ja-JP" sz="1200" dirty="0">
                <a:solidFill>
                  <a:schemeClr val="tx1"/>
                </a:solidFill>
              </a:rPr>
              <a:t>)</a:t>
            </a:r>
            <a:endParaRPr kumimoji="1" lang="ja-JP" altLang="en-US" sz="1200" dirty="0">
              <a:solidFill>
                <a:schemeClr val="tx1"/>
              </a:solidFill>
            </a:endParaRPr>
          </a:p>
        </p:txBody>
      </p:sp>
      <p:cxnSp>
        <p:nvCxnSpPr>
          <p:cNvPr id="1247" name="直線矢印コネクタ 1246">
            <a:extLst>
              <a:ext uri="{FF2B5EF4-FFF2-40B4-BE49-F238E27FC236}">
                <a16:creationId xmlns:a16="http://schemas.microsoft.com/office/drawing/2014/main" id="{F180E60D-A22E-40DF-3E36-25506D1184F9}"/>
              </a:ext>
            </a:extLst>
          </p:cNvPr>
          <p:cNvCxnSpPr>
            <a:cxnSpLocks/>
            <a:endCxn id="1230" idx="2"/>
          </p:cNvCxnSpPr>
          <p:nvPr/>
        </p:nvCxnSpPr>
        <p:spPr>
          <a:xfrm flipV="1">
            <a:off x="7904529" y="2048479"/>
            <a:ext cx="50361" cy="2244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2" name="直線矢印コネクタ 1251">
            <a:extLst>
              <a:ext uri="{FF2B5EF4-FFF2-40B4-BE49-F238E27FC236}">
                <a16:creationId xmlns:a16="http://schemas.microsoft.com/office/drawing/2014/main" id="{12474732-AEAF-0489-2ADD-6B5D3AB8A94E}"/>
              </a:ext>
            </a:extLst>
          </p:cNvPr>
          <p:cNvCxnSpPr>
            <a:cxnSpLocks/>
            <a:endCxn id="1246" idx="1"/>
          </p:cNvCxnSpPr>
          <p:nvPr/>
        </p:nvCxnSpPr>
        <p:spPr>
          <a:xfrm flipV="1">
            <a:off x="6858000" y="4316379"/>
            <a:ext cx="41487" cy="870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3" name="直線矢印コネクタ 1252">
            <a:extLst>
              <a:ext uri="{FF2B5EF4-FFF2-40B4-BE49-F238E27FC236}">
                <a16:creationId xmlns:a16="http://schemas.microsoft.com/office/drawing/2014/main" id="{12768A8D-290E-6DC5-1770-615247FF0E6D}"/>
              </a:ext>
            </a:extLst>
          </p:cNvPr>
          <p:cNvCxnSpPr>
            <a:cxnSpLocks/>
            <a:stCxn id="1254" idx="3"/>
          </p:cNvCxnSpPr>
          <p:nvPr/>
        </p:nvCxnSpPr>
        <p:spPr>
          <a:xfrm flipV="1">
            <a:off x="10046818" y="1811257"/>
            <a:ext cx="41564" cy="2498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4" name="矢印: 五方向 1253">
            <a:extLst>
              <a:ext uri="{FF2B5EF4-FFF2-40B4-BE49-F238E27FC236}">
                <a16:creationId xmlns:a16="http://schemas.microsoft.com/office/drawing/2014/main" id="{4AE31E18-554F-BDCF-A635-39B40C62A76C}"/>
              </a:ext>
            </a:extLst>
          </p:cNvPr>
          <p:cNvSpPr/>
          <p:nvPr/>
        </p:nvSpPr>
        <p:spPr>
          <a:xfrm>
            <a:off x="9036883" y="4006469"/>
            <a:ext cx="1009935" cy="605601"/>
          </a:xfrm>
          <a:prstGeom prst="homePlate">
            <a:avLst>
              <a:gd name="adj" fmla="val 18960"/>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実現可能性検証</a:t>
            </a:r>
            <a:br>
              <a:rPr kumimoji="1" lang="en-US" altLang="ja-JP" sz="1200" dirty="0">
                <a:solidFill>
                  <a:schemeClr val="tx1"/>
                </a:solidFill>
              </a:rPr>
            </a:br>
            <a:r>
              <a:rPr lang="en-US" altLang="ja-JP" sz="1200" dirty="0">
                <a:solidFill>
                  <a:schemeClr val="tx1"/>
                </a:solidFill>
              </a:rPr>
              <a:t>(</a:t>
            </a:r>
            <a:r>
              <a:rPr kumimoji="1" lang="ja-JP" altLang="en-US" sz="1200" dirty="0">
                <a:solidFill>
                  <a:schemeClr val="tx1"/>
                </a:solidFill>
              </a:rPr>
              <a:t>課題出し</a:t>
            </a:r>
            <a:r>
              <a:rPr lang="en-US" altLang="ja-JP" sz="1200" dirty="0">
                <a:solidFill>
                  <a:schemeClr val="tx1"/>
                </a:solidFill>
              </a:rPr>
              <a:t>)</a:t>
            </a:r>
            <a:endParaRPr kumimoji="1" lang="ja-JP" altLang="en-US" sz="1200" dirty="0">
              <a:solidFill>
                <a:schemeClr val="tx1"/>
              </a:solidFill>
            </a:endParaRPr>
          </a:p>
        </p:txBody>
      </p:sp>
      <p:cxnSp>
        <p:nvCxnSpPr>
          <p:cNvPr id="1256" name="直線矢印コネクタ 1255">
            <a:extLst>
              <a:ext uri="{FF2B5EF4-FFF2-40B4-BE49-F238E27FC236}">
                <a16:creationId xmlns:a16="http://schemas.microsoft.com/office/drawing/2014/main" id="{13B03F3D-4B31-72DC-0612-5DC618CED13B}"/>
              </a:ext>
            </a:extLst>
          </p:cNvPr>
          <p:cNvCxnSpPr>
            <a:cxnSpLocks/>
          </p:cNvCxnSpPr>
          <p:nvPr/>
        </p:nvCxnSpPr>
        <p:spPr>
          <a:xfrm flipV="1">
            <a:off x="9033300" y="4340122"/>
            <a:ext cx="6926" cy="870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コネクタ: カギ線 5">
            <a:extLst>
              <a:ext uri="{FF2B5EF4-FFF2-40B4-BE49-F238E27FC236}">
                <a16:creationId xmlns:a16="http://schemas.microsoft.com/office/drawing/2014/main" id="{E91AC04B-29A6-420C-860F-9C0325AC8311}"/>
              </a:ext>
            </a:extLst>
          </p:cNvPr>
          <p:cNvCxnSpPr>
            <a:cxnSpLocks/>
            <a:stCxn id="17" idx="1"/>
            <a:endCxn id="19" idx="1"/>
          </p:cNvCxnSpPr>
          <p:nvPr/>
        </p:nvCxnSpPr>
        <p:spPr>
          <a:xfrm rot="10800000" flipH="1">
            <a:off x="2292266" y="3883826"/>
            <a:ext cx="209879" cy="1892679"/>
          </a:xfrm>
          <a:prstGeom prst="bentConnector3">
            <a:avLst>
              <a:gd name="adj1" fmla="val -1089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コネクタ: カギ線 58">
            <a:extLst>
              <a:ext uri="{FF2B5EF4-FFF2-40B4-BE49-F238E27FC236}">
                <a16:creationId xmlns:a16="http://schemas.microsoft.com/office/drawing/2014/main" id="{0A47AFE5-4E96-4905-B289-5997ABEAEC62}"/>
              </a:ext>
            </a:extLst>
          </p:cNvPr>
          <p:cNvCxnSpPr>
            <a:cxnSpLocks/>
            <a:stCxn id="58" idx="3"/>
            <a:endCxn id="17" idx="3"/>
          </p:cNvCxnSpPr>
          <p:nvPr/>
        </p:nvCxnSpPr>
        <p:spPr>
          <a:xfrm>
            <a:off x="3792245" y="4498355"/>
            <a:ext cx="19206" cy="1278149"/>
          </a:xfrm>
          <a:prstGeom prst="bentConnector3">
            <a:avLst>
              <a:gd name="adj1" fmla="val 155248"/>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矢印: 五方向 1245">
            <a:extLst>
              <a:ext uri="{FF2B5EF4-FFF2-40B4-BE49-F238E27FC236}">
                <a16:creationId xmlns:a16="http://schemas.microsoft.com/office/drawing/2014/main" id="{DD75AFF3-9912-2BF5-8931-2E9355D93D0E}"/>
              </a:ext>
            </a:extLst>
          </p:cNvPr>
          <p:cNvSpPr/>
          <p:nvPr/>
        </p:nvSpPr>
        <p:spPr>
          <a:xfrm>
            <a:off x="6909721" y="3142432"/>
            <a:ext cx="1009935" cy="605601"/>
          </a:xfrm>
          <a:prstGeom prst="homePlate">
            <a:avLst>
              <a:gd name="adj" fmla="val 18960"/>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データ収集準備</a:t>
            </a:r>
          </a:p>
        </p:txBody>
      </p:sp>
      <p:sp>
        <p:nvSpPr>
          <p:cNvPr id="64" name="テキスト ボックス 63">
            <a:extLst>
              <a:ext uri="{FF2B5EF4-FFF2-40B4-BE49-F238E27FC236}">
                <a16:creationId xmlns:a16="http://schemas.microsoft.com/office/drawing/2014/main" id="{D857DFC1-E88B-848D-8C4C-8A7F5D1813B5}"/>
              </a:ext>
            </a:extLst>
          </p:cNvPr>
          <p:cNvSpPr txBox="1"/>
          <p:nvPr/>
        </p:nvSpPr>
        <p:spPr>
          <a:xfrm>
            <a:off x="7922516" y="3183649"/>
            <a:ext cx="1624534" cy="577081"/>
          </a:xfrm>
          <a:prstGeom prst="rect">
            <a:avLst/>
          </a:prstGeom>
          <a:noFill/>
        </p:spPr>
        <p:txBody>
          <a:bodyPr wrap="square" rtlCol="0">
            <a:spAutoFit/>
          </a:bodyPr>
          <a:lstStyle/>
          <a:p>
            <a:r>
              <a:rPr kumimoji="1" lang="en-US" altLang="ja-JP" sz="1050" dirty="0">
                <a:solidFill>
                  <a:srgbClr val="333333"/>
                </a:solidFill>
              </a:rPr>
              <a:t>★</a:t>
            </a:r>
            <a:r>
              <a:rPr lang="ja-JP" altLang="en-US" sz="1050" dirty="0">
                <a:solidFill>
                  <a:srgbClr val="333333"/>
                </a:solidFill>
              </a:rPr>
              <a:t>順立装置以外の工程の入りと出も取れている</a:t>
            </a:r>
            <a:endParaRPr kumimoji="1" lang="en-US" altLang="ja-JP" sz="1050" dirty="0">
              <a:solidFill>
                <a:srgbClr val="333333"/>
              </a:solidFill>
            </a:endParaRPr>
          </a:p>
        </p:txBody>
      </p:sp>
      <p:graphicFrame>
        <p:nvGraphicFramePr>
          <p:cNvPr id="3" name="表 4">
            <a:extLst>
              <a:ext uri="{FF2B5EF4-FFF2-40B4-BE49-F238E27FC236}">
                <a16:creationId xmlns:a16="http://schemas.microsoft.com/office/drawing/2014/main" id="{B17EF2AB-0492-41D6-A533-CF072C19756B}"/>
              </a:ext>
            </a:extLst>
          </p:cNvPr>
          <p:cNvGraphicFramePr>
            <a:graphicFrameLocks noGrp="1"/>
          </p:cNvGraphicFramePr>
          <p:nvPr/>
        </p:nvGraphicFramePr>
        <p:xfrm>
          <a:off x="-2878070" y="-13252"/>
          <a:ext cx="2518609" cy="6857998"/>
        </p:xfrm>
        <a:graphic>
          <a:graphicData uri="http://schemas.openxmlformats.org/drawingml/2006/table">
            <a:tbl>
              <a:tblPr firstRow="1" bandRow="1">
                <a:tableStyleId>{5C22544A-7EE6-4342-B048-85BDC9FD1C3A}</a:tableStyleId>
              </a:tblPr>
              <a:tblGrid>
                <a:gridCol w="2518609">
                  <a:extLst>
                    <a:ext uri="{9D8B030D-6E8A-4147-A177-3AD203B41FA5}">
                      <a16:colId xmlns:a16="http://schemas.microsoft.com/office/drawing/2014/main" val="1878335236"/>
                    </a:ext>
                  </a:extLst>
                </a:gridCol>
              </a:tblGrid>
              <a:tr h="474383">
                <a:tc>
                  <a:txBody>
                    <a:bodyPr/>
                    <a:lstStyle/>
                    <a:p>
                      <a:r>
                        <a:rPr kumimoji="1" lang="ja-JP" altLang="en-US" dirty="0"/>
                        <a:t>現状、実態</a:t>
                      </a:r>
                      <a:endParaRPr kumimoji="1" lang="en-US" altLang="ja-JP" dirty="0"/>
                    </a:p>
                  </a:txBody>
                  <a:tcPr/>
                </a:tc>
                <a:extLst>
                  <a:ext uri="{0D108BD9-81ED-4DB2-BD59-A6C34878D82A}">
                    <a16:rowId xmlns:a16="http://schemas.microsoft.com/office/drawing/2014/main" val="1816142085"/>
                  </a:ext>
                </a:extLst>
              </a:tr>
              <a:tr h="63836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・（心理的な不安から）</a:t>
                      </a:r>
                      <a:r>
                        <a:rPr lang="ja-JP" altLang="en-US" dirty="0"/>
                        <a:t>各工程で在庫を持ってしまい、結果全体在庫が過剰になっている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・欠品が発生し、ライン停止や特車ロスが発生している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extLst>
                  <a:ext uri="{0D108BD9-81ED-4DB2-BD59-A6C34878D82A}">
                    <a16:rowId xmlns:a16="http://schemas.microsoft.com/office/drawing/2014/main" val="1427391813"/>
                  </a:ext>
                </a:extLst>
              </a:tr>
            </a:tbl>
          </a:graphicData>
        </a:graphic>
      </p:graphicFrame>
      <p:graphicFrame>
        <p:nvGraphicFramePr>
          <p:cNvPr id="55" name="表 4">
            <a:extLst>
              <a:ext uri="{FF2B5EF4-FFF2-40B4-BE49-F238E27FC236}">
                <a16:creationId xmlns:a16="http://schemas.microsoft.com/office/drawing/2014/main" id="{5C6EDF07-CFD7-4467-8477-C4920F036D80}"/>
              </a:ext>
            </a:extLst>
          </p:cNvPr>
          <p:cNvGraphicFramePr>
            <a:graphicFrameLocks noGrp="1"/>
          </p:cNvGraphicFramePr>
          <p:nvPr/>
        </p:nvGraphicFramePr>
        <p:xfrm>
          <a:off x="0" y="-2288174"/>
          <a:ext cx="12158558" cy="2219177"/>
        </p:xfrm>
        <a:graphic>
          <a:graphicData uri="http://schemas.openxmlformats.org/drawingml/2006/table">
            <a:tbl>
              <a:tblPr firstRow="1" bandRow="1">
                <a:tableStyleId>{5C22544A-7EE6-4342-B048-85BDC9FD1C3A}</a:tableStyleId>
              </a:tblPr>
              <a:tblGrid>
                <a:gridCol w="5341336">
                  <a:extLst>
                    <a:ext uri="{9D8B030D-6E8A-4147-A177-3AD203B41FA5}">
                      <a16:colId xmlns:a16="http://schemas.microsoft.com/office/drawing/2014/main" val="1878335236"/>
                    </a:ext>
                  </a:extLst>
                </a:gridCol>
                <a:gridCol w="6817222">
                  <a:extLst>
                    <a:ext uri="{9D8B030D-6E8A-4147-A177-3AD203B41FA5}">
                      <a16:colId xmlns:a16="http://schemas.microsoft.com/office/drawing/2014/main" val="1999781853"/>
                    </a:ext>
                  </a:extLst>
                </a:gridCol>
              </a:tblGrid>
              <a:tr h="212404">
                <a:tc>
                  <a:txBody>
                    <a:bodyPr/>
                    <a:lstStyle/>
                    <a:p>
                      <a:r>
                        <a:rPr kumimoji="1" lang="ja-JP" altLang="en-US" dirty="0"/>
                        <a:t>課題</a:t>
                      </a:r>
                    </a:p>
                  </a:txBody>
                  <a:tcPr/>
                </a:tc>
                <a:tc>
                  <a:txBody>
                    <a:bodyPr/>
                    <a:lstStyle/>
                    <a:p>
                      <a:r>
                        <a:rPr kumimoji="1" lang="ja-JP" altLang="en-US" dirty="0"/>
                        <a:t>（分析開発で）実現したいこと</a:t>
                      </a:r>
                    </a:p>
                  </a:txBody>
                  <a:tcPr/>
                </a:tc>
                <a:extLst>
                  <a:ext uri="{0D108BD9-81ED-4DB2-BD59-A6C34878D82A}">
                    <a16:rowId xmlns:a16="http://schemas.microsoft.com/office/drawing/2014/main" val="1816142085"/>
                  </a:ext>
                </a:extLst>
              </a:tr>
              <a:tr h="4159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Lv1. </a:t>
                      </a:r>
                      <a:r>
                        <a:rPr lang="ja-JP" altLang="en-US" sz="1800" dirty="0"/>
                        <a:t>在庫の基準や指標を定義・明確化すること</a:t>
                      </a:r>
                      <a:endParaRPr kumimoji="1" lang="ja-JP" alt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正常</a:t>
                      </a: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or</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異常の判断がつくこと</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extLst>
                  <a:ext uri="{0D108BD9-81ED-4DB2-BD59-A6C34878D82A}">
                    <a16:rowId xmlns:a16="http://schemas.microsoft.com/office/drawing/2014/main" val="1427391813"/>
                  </a:ext>
                </a:extLst>
              </a:tr>
              <a:tr h="5732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Lv2.</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 </a:t>
                      </a:r>
                      <a:r>
                        <a:rPr lang="ja-JP" altLang="en-US" sz="1800" dirty="0"/>
                        <a:t>基準に対して在庫が異常になっている、なる、なりそうなときに気づけるようにすること</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正常</a:t>
                      </a: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or</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異常でアラートが出ること</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extLst>
                  <a:ext uri="{0D108BD9-81ED-4DB2-BD59-A6C34878D82A}">
                    <a16:rowId xmlns:a16="http://schemas.microsoft.com/office/drawing/2014/main" val="2286470403"/>
                  </a:ext>
                </a:extLst>
              </a:tr>
              <a:tr h="5732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Lv3.</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 異常に対して対策を打てるようになること</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異常の原因が分かること</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extLst>
                  <a:ext uri="{0D108BD9-81ED-4DB2-BD59-A6C34878D82A}">
                    <a16:rowId xmlns:a16="http://schemas.microsoft.com/office/drawing/2014/main" val="2589562036"/>
                  </a:ext>
                </a:extLst>
              </a:tr>
            </a:tbl>
          </a:graphicData>
        </a:graphic>
      </p:graphicFrame>
      <p:graphicFrame>
        <p:nvGraphicFramePr>
          <p:cNvPr id="62" name="表 4">
            <a:extLst>
              <a:ext uri="{FF2B5EF4-FFF2-40B4-BE49-F238E27FC236}">
                <a16:creationId xmlns:a16="http://schemas.microsoft.com/office/drawing/2014/main" id="{DBDDED80-7978-4C7B-95B0-7AE910046B75}"/>
              </a:ext>
            </a:extLst>
          </p:cNvPr>
          <p:cNvGraphicFramePr>
            <a:graphicFrameLocks noGrp="1"/>
          </p:cNvGraphicFramePr>
          <p:nvPr/>
        </p:nvGraphicFramePr>
        <p:xfrm>
          <a:off x="12718373" y="-11899"/>
          <a:ext cx="4546044" cy="6857998"/>
        </p:xfrm>
        <a:graphic>
          <a:graphicData uri="http://schemas.openxmlformats.org/drawingml/2006/table">
            <a:tbl>
              <a:tblPr firstRow="1" bandRow="1">
                <a:tableStyleId>{5C22544A-7EE6-4342-B048-85BDC9FD1C3A}</a:tableStyleId>
              </a:tblPr>
              <a:tblGrid>
                <a:gridCol w="2062152">
                  <a:extLst>
                    <a:ext uri="{9D8B030D-6E8A-4147-A177-3AD203B41FA5}">
                      <a16:colId xmlns:a16="http://schemas.microsoft.com/office/drawing/2014/main" val="1878335236"/>
                    </a:ext>
                  </a:extLst>
                </a:gridCol>
                <a:gridCol w="2483892">
                  <a:extLst>
                    <a:ext uri="{9D8B030D-6E8A-4147-A177-3AD203B41FA5}">
                      <a16:colId xmlns:a16="http://schemas.microsoft.com/office/drawing/2014/main" val="1361259256"/>
                    </a:ext>
                  </a:extLst>
                </a:gridCol>
              </a:tblGrid>
              <a:tr h="474383">
                <a:tc>
                  <a:txBody>
                    <a:bodyPr/>
                    <a:lstStyle/>
                    <a:p>
                      <a:r>
                        <a:rPr kumimoji="1" lang="ja-JP" altLang="en-US" dirty="0"/>
                        <a:t>あるべき姿</a:t>
                      </a:r>
                      <a:endParaRPr kumimoji="1" lang="en-US" altLang="ja-JP" dirty="0"/>
                    </a:p>
                  </a:txBody>
                  <a:tcPr/>
                </a:tc>
                <a:tc>
                  <a:txBody>
                    <a:bodyPr/>
                    <a:lstStyle/>
                    <a:p>
                      <a:r>
                        <a:rPr kumimoji="1" lang="ja-JP" altLang="en-US" dirty="0"/>
                        <a:t>期待効果</a:t>
                      </a:r>
                      <a:endParaRPr kumimoji="1" lang="en-US" altLang="ja-JP" dirty="0"/>
                    </a:p>
                  </a:txBody>
                  <a:tcPr/>
                </a:tc>
                <a:extLst>
                  <a:ext uri="{0D108BD9-81ED-4DB2-BD59-A6C34878D82A}">
                    <a16:rowId xmlns:a16="http://schemas.microsoft.com/office/drawing/2014/main" val="1816142085"/>
                  </a:ext>
                </a:extLst>
              </a:tr>
              <a:tr h="63836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・各工程で適正な在庫を抱えている</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構想）</a:t>
                      </a:r>
                      <a:r>
                        <a:rPr lang="ja-JP" altLang="en-US" dirty="0"/>
                        <a:t>工場にコントロール室（物流に限らず情報を集約して指示を出す司令部みたいなところ）を構築し、指示を出すことで在庫適正化を実現</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■在庫適正化</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・箱数減</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・非生産スペース減</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・人員減</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■欠品レス</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6,168,000</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円</a:t>
                      </a: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年（</a:t>
                      </a: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T403</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　各工場、工程</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extLst>
                  <a:ext uri="{0D108BD9-81ED-4DB2-BD59-A6C34878D82A}">
                    <a16:rowId xmlns:a16="http://schemas.microsoft.com/office/drawing/2014/main" val="1427391813"/>
                  </a:ext>
                </a:extLst>
              </a:tr>
            </a:tbl>
          </a:graphicData>
        </a:graphic>
      </p:graphicFrame>
      <p:sp>
        <p:nvSpPr>
          <p:cNvPr id="11" name="二等辺三角形 10">
            <a:extLst>
              <a:ext uri="{FF2B5EF4-FFF2-40B4-BE49-F238E27FC236}">
                <a16:creationId xmlns:a16="http://schemas.microsoft.com/office/drawing/2014/main" id="{C786EE63-D7E4-4C1A-B8DA-D325A30D4F0C}"/>
              </a:ext>
            </a:extLst>
          </p:cNvPr>
          <p:cNvSpPr/>
          <p:nvPr/>
        </p:nvSpPr>
        <p:spPr>
          <a:xfrm rot="5400000">
            <a:off x="-790112" y="3295385"/>
            <a:ext cx="1482072" cy="2853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二等辺三角形 64">
            <a:extLst>
              <a:ext uri="{FF2B5EF4-FFF2-40B4-BE49-F238E27FC236}">
                <a16:creationId xmlns:a16="http://schemas.microsoft.com/office/drawing/2014/main" id="{7F277203-E885-405F-817C-6D209DD1FBA7}"/>
              </a:ext>
            </a:extLst>
          </p:cNvPr>
          <p:cNvSpPr/>
          <p:nvPr/>
        </p:nvSpPr>
        <p:spPr>
          <a:xfrm rot="5400000">
            <a:off x="11713952" y="3445991"/>
            <a:ext cx="1482072" cy="2853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6" name="図 65">
            <a:extLst>
              <a:ext uri="{FF2B5EF4-FFF2-40B4-BE49-F238E27FC236}">
                <a16:creationId xmlns:a16="http://schemas.microsoft.com/office/drawing/2014/main" id="{D440978B-8A0D-4538-A49C-AA8A246E98FA}"/>
              </a:ext>
            </a:extLst>
          </p:cNvPr>
          <p:cNvPicPr>
            <a:picLocks noChangeAspect="1"/>
          </p:cNvPicPr>
          <p:nvPr/>
        </p:nvPicPr>
        <p:blipFill>
          <a:blip r:embed="rId3"/>
          <a:stretch>
            <a:fillRect/>
          </a:stretch>
        </p:blipFill>
        <p:spPr>
          <a:xfrm>
            <a:off x="9147906" y="-1285012"/>
            <a:ext cx="1154154" cy="624811"/>
          </a:xfrm>
          <a:prstGeom prst="rect">
            <a:avLst/>
          </a:prstGeom>
        </p:spPr>
      </p:pic>
      <p:pic>
        <p:nvPicPr>
          <p:cNvPr id="67" name="図 66">
            <a:extLst>
              <a:ext uri="{FF2B5EF4-FFF2-40B4-BE49-F238E27FC236}">
                <a16:creationId xmlns:a16="http://schemas.microsoft.com/office/drawing/2014/main" id="{92FE228B-023F-4E4A-9A38-1C938BD6F2E4}"/>
              </a:ext>
            </a:extLst>
          </p:cNvPr>
          <p:cNvPicPr>
            <a:picLocks noChangeAspect="1"/>
          </p:cNvPicPr>
          <p:nvPr/>
        </p:nvPicPr>
        <p:blipFill>
          <a:blip r:embed="rId4"/>
          <a:stretch>
            <a:fillRect/>
          </a:stretch>
        </p:blipFill>
        <p:spPr>
          <a:xfrm>
            <a:off x="9140173" y="-643514"/>
            <a:ext cx="1154154" cy="648237"/>
          </a:xfrm>
          <a:prstGeom prst="rect">
            <a:avLst/>
          </a:prstGeom>
        </p:spPr>
      </p:pic>
      <p:sp>
        <p:nvSpPr>
          <p:cNvPr id="13" name="吹き出し: 角を丸めた四角形 12">
            <a:extLst>
              <a:ext uri="{FF2B5EF4-FFF2-40B4-BE49-F238E27FC236}">
                <a16:creationId xmlns:a16="http://schemas.microsoft.com/office/drawing/2014/main" id="{360B0C4F-82BF-4D54-9B5C-8633853DEF19}"/>
              </a:ext>
            </a:extLst>
          </p:cNvPr>
          <p:cNvSpPr/>
          <p:nvPr/>
        </p:nvSpPr>
        <p:spPr>
          <a:xfrm>
            <a:off x="684826" y="4513606"/>
            <a:ext cx="1737719" cy="617068"/>
          </a:xfrm>
          <a:prstGeom prst="wedgeRoundRectCallout">
            <a:avLst>
              <a:gd name="adj1" fmla="val 65343"/>
              <a:gd name="adj2" fmla="val 396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t>今後のアクションプランも具体化</a:t>
            </a:r>
            <a:endParaRPr kumimoji="1" lang="ja-JP" altLang="en-US" sz="1200" dirty="0"/>
          </a:p>
        </p:txBody>
      </p:sp>
      <p:sp>
        <p:nvSpPr>
          <p:cNvPr id="18" name="正方形/長方形 17">
            <a:extLst>
              <a:ext uri="{FF2B5EF4-FFF2-40B4-BE49-F238E27FC236}">
                <a16:creationId xmlns:a16="http://schemas.microsoft.com/office/drawing/2014/main" id="{9FD43FB7-3664-4728-9064-112B830BFFAB}"/>
              </a:ext>
            </a:extLst>
          </p:cNvPr>
          <p:cNvSpPr/>
          <p:nvPr/>
        </p:nvSpPr>
        <p:spPr>
          <a:xfrm>
            <a:off x="-20320" y="-665955"/>
            <a:ext cx="12158558" cy="567458"/>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6C5FCE65-4C60-4CE3-84EE-74B8BD3A7FA4}"/>
              </a:ext>
            </a:extLst>
          </p:cNvPr>
          <p:cNvCxnSpPr/>
          <p:nvPr/>
        </p:nvCxnSpPr>
        <p:spPr>
          <a:xfrm>
            <a:off x="532263" y="-57383"/>
            <a:ext cx="0" cy="905307"/>
          </a:xfrm>
          <a:prstGeom prst="straightConnector1">
            <a:avLst/>
          </a:prstGeom>
          <a:ln w="127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テキスト ボックス 78">
            <a:extLst>
              <a:ext uri="{FF2B5EF4-FFF2-40B4-BE49-F238E27FC236}">
                <a16:creationId xmlns:a16="http://schemas.microsoft.com/office/drawing/2014/main" id="{1C3469D5-674E-4239-82B7-554E3FA13FF0}"/>
              </a:ext>
            </a:extLst>
          </p:cNvPr>
          <p:cNvSpPr txBox="1"/>
          <p:nvPr/>
        </p:nvSpPr>
        <p:spPr>
          <a:xfrm>
            <a:off x="-33716" y="204065"/>
            <a:ext cx="711358" cy="369332"/>
          </a:xfrm>
          <a:prstGeom prst="rect">
            <a:avLst/>
          </a:prstGeom>
          <a:noFill/>
        </p:spPr>
        <p:txBody>
          <a:bodyPr wrap="square">
            <a:spAutoFit/>
          </a:bodyPr>
          <a:lstStyle/>
          <a:p>
            <a:r>
              <a:rPr kumimoji="1" lang="ja-JP" altLang="en-US" sz="1800" dirty="0">
                <a:solidFill>
                  <a:schemeClr val="accent1">
                    <a:lumMod val="60000"/>
                    <a:lumOff val="40000"/>
                  </a:schemeClr>
                </a:solidFill>
                <a:latin typeface="ＭＳ Ｐゴシック" panose="020B0600070205080204" pitchFamily="50" charset="-128"/>
                <a:ea typeface="ＭＳ Ｐゴシック" panose="020B0600070205080204" pitchFamily="50" charset="-128"/>
              </a:rPr>
              <a:t>着手</a:t>
            </a:r>
          </a:p>
        </p:txBody>
      </p:sp>
      <p:sp>
        <p:nvSpPr>
          <p:cNvPr id="34" name="正方形/長方形 33">
            <a:extLst>
              <a:ext uri="{FF2B5EF4-FFF2-40B4-BE49-F238E27FC236}">
                <a16:creationId xmlns:a16="http://schemas.microsoft.com/office/drawing/2014/main" id="{A883DD03-C49A-4E03-9E26-580EBAABB131}"/>
              </a:ext>
            </a:extLst>
          </p:cNvPr>
          <p:cNvSpPr/>
          <p:nvPr/>
        </p:nvSpPr>
        <p:spPr>
          <a:xfrm>
            <a:off x="-2878070" y="-2169994"/>
            <a:ext cx="2518609" cy="192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t>協議用</a:t>
            </a:r>
          </a:p>
        </p:txBody>
      </p:sp>
      <p:sp>
        <p:nvSpPr>
          <p:cNvPr id="81" name="吹き出し: 角を丸めた四角形 80">
            <a:extLst>
              <a:ext uri="{FF2B5EF4-FFF2-40B4-BE49-F238E27FC236}">
                <a16:creationId xmlns:a16="http://schemas.microsoft.com/office/drawing/2014/main" id="{FA17B87E-AD7C-465A-9107-54A7CC51CA1E}"/>
              </a:ext>
            </a:extLst>
          </p:cNvPr>
          <p:cNvSpPr/>
          <p:nvPr/>
        </p:nvSpPr>
        <p:spPr>
          <a:xfrm>
            <a:off x="12745110" y="-897436"/>
            <a:ext cx="1737719" cy="617068"/>
          </a:xfrm>
          <a:prstGeom prst="wedgeRoundRectCallout">
            <a:avLst>
              <a:gd name="adj1" fmla="val 51991"/>
              <a:gd name="adj2" fmla="val 750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a:t>203X</a:t>
            </a:r>
            <a:r>
              <a:rPr kumimoji="1" lang="ja-JP" altLang="en-US" sz="1200" dirty="0"/>
              <a:t>年度？</a:t>
            </a:r>
          </a:p>
        </p:txBody>
      </p:sp>
      <p:sp>
        <p:nvSpPr>
          <p:cNvPr id="36" name="テキスト ボックス 35">
            <a:extLst>
              <a:ext uri="{FF2B5EF4-FFF2-40B4-BE49-F238E27FC236}">
                <a16:creationId xmlns:a16="http://schemas.microsoft.com/office/drawing/2014/main" id="{18927B91-F060-4D49-8116-F46657E822E2}"/>
              </a:ext>
            </a:extLst>
          </p:cNvPr>
          <p:cNvSpPr txBox="1"/>
          <p:nvPr/>
        </p:nvSpPr>
        <p:spPr>
          <a:xfrm>
            <a:off x="557708" y="54891"/>
            <a:ext cx="6846746" cy="369332"/>
          </a:xfrm>
          <a:prstGeom prst="rect">
            <a:avLst/>
          </a:prstGeom>
          <a:noFill/>
        </p:spPr>
        <p:txBody>
          <a:bodyPr wrap="none" rtlCol="0">
            <a:spAutoFit/>
          </a:bodyPr>
          <a:lstStyle/>
          <a:p>
            <a:r>
              <a:rPr kumimoji="1" lang="ja-JP" altLang="en-US" dirty="0"/>
              <a:t>はじめは工程を限定してトライ→最終的には工程スルーで実現？</a:t>
            </a:r>
            <a:endParaRPr kumimoji="1" lang="en-US" altLang="ja-JP" dirty="0"/>
          </a:p>
        </p:txBody>
      </p:sp>
      <p:pic>
        <p:nvPicPr>
          <p:cNvPr id="83" name="図 82">
            <a:extLst>
              <a:ext uri="{FF2B5EF4-FFF2-40B4-BE49-F238E27FC236}">
                <a16:creationId xmlns:a16="http://schemas.microsoft.com/office/drawing/2014/main" id="{1989ADEA-5FC9-4F37-9350-F18A29490454}"/>
              </a:ext>
            </a:extLst>
          </p:cNvPr>
          <p:cNvPicPr>
            <a:picLocks noChangeAspect="1"/>
          </p:cNvPicPr>
          <p:nvPr/>
        </p:nvPicPr>
        <p:blipFill>
          <a:blip r:embed="rId5"/>
          <a:stretch>
            <a:fillRect/>
          </a:stretch>
        </p:blipFill>
        <p:spPr>
          <a:xfrm>
            <a:off x="14772670" y="3511777"/>
            <a:ext cx="2374901" cy="1562663"/>
          </a:xfrm>
          <a:prstGeom prst="rect">
            <a:avLst/>
          </a:prstGeom>
        </p:spPr>
      </p:pic>
      <p:pic>
        <p:nvPicPr>
          <p:cNvPr id="84" name="図 83">
            <a:extLst>
              <a:ext uri="{FF2B5EF4-FFF2-40B4-BE49-F238E27FC236}">
                <a16:creationId xmlns:a16="http://schemas.microsoft.com/office/drawing/2014/main" id="{B7830EA5-563F-4629-8EC6-D4D60FAED378}"/>
              </a:ext>
            </a:extLst>
          </p:cNvPr>
          <p:cNvPicPr>
            <a:picLocks noChangeAspect="1"/>
          </p:cNvPicPr>
          <p:nvPr/>
        </p:nvPicPr>
        <p:blipFill>
          <a:blip r:embed="rId6"/>
          <a:stretch>
            <a:fillRect/>
          </a:stretch>
        </p:blipFill>
        <p:spPr>
          <a:xfrm>
            <a:off x="14798137" y="5406779"/>
            <a:ext cx="2374902" cy="1089434"/>
          </a:xfrm>
          <a:prstGeom prst="rect">
            <a:avLst/>
          </a:prstGeom>
        </p:spPr>
      </p:pic>
      <p:sp>
        <p:nvSpPr>
          <p:cNvPr id="85" name="吹き出し: 角を丸めた四角形 84">
            <a:extLst>
              <a:ext uri="{FF2B5EF4-FFF2-40B4-BE49-F238E27FC236}">
                <a16:creationId xmlns:a16="http://schemas.microsoft.com/office/drawing/2014/main" id="{62F8720C-D5B4-407D-85D1-9CE82A06D73A}"/>
              </a:ext>
            </a:extLst>
          </p:cNvPr>
          <p:cNvSpPr/>
          <p:nvPr/>
        </p:nvSpPr>
        <p:spPr>
          <a:xfrm>
            <a:off x="14798137" y="-936464"/>
            <a:ext cx="1737719" cy="617068"/>
          </a:xfrm>
          <a:prstGeom prst="wedgeRoundRectCallout">
            <a:avLst>
              <a:gd name="adj1" fmla="val 51991"/>
              <a:gd name="adj2" fmla="val 750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t>定量的な効果？</a:t>
            </a:r>
          </a:p>
        </p:txBody>
      </p:sp>
      <p:sp>
        <p:nvSpPr>
          <p:cNvPr id="10" name="テキスト ボックス 9">
            <a:extLst>
              <a:ext uri="{FF2B5EF4-FFF2-40B4-BE49-F238E27FC236}">
                <a16:creationId xmlns:a16="http://schemas.microsoft.com/office/drawing/2014/main" id="{98F2C1B5-BEE3-0303-0933-BE37CF7995FE}"/>
              </a:ext>
            </a:extLst>
          </p:cNvPr>
          <p:cNvSpPr txBox="1"/>
          <p:nvPr/>
        </p:nvSpPr>
        <p:spPr>
          <a:xfrm>
            <a:off x="10972651" y="2769097"/>
            <a:ext cx="1723439" cy="646331"/>
          </a:xfrm>
          <a:prstGeom prst="rect">
            <a:avLst/>
          </a:prstGeom>
          <a:solidFill>
            <a:schemeClr val="bg1"/>
          </a:solidFill>
        </p:spPr>
        <p:txBody>
          <a:bodyPr wrap="square" rtlCol="0">
            <a:spAutoFit/>
          </a:bodyPr>
          <a:lstStyle/>
          <a:p>
            <a:r>
              <a:rPr lang="en-US" altLang="ja-JP" sz="1200" dirty="0">
                <a:solidFill>
                  <a:srgbClr val="FF0000"/>
                </a:solidFill>
              </a:rPr>
              <a:t>★</a:t>
            </a:r>
            <a:r>
              <a:rPr lang="ja-JP" altLang="en-US" sz="1200" dirty="0">
                <a:solidFill>
                  <a:srgbClr val="FF0000"/>
                </a:solidFill>
              </a:rPr>
              <a:t>全工場で在庫適正化</a:t>
            </a:r>
            <a:endParaRPr lang="en-US" altLang="ja-JP" sz="1200" dirty="0">
              <a:solidFill>
                <a:srgbClr val="FF0000"/>
              </a:solidFill>
            </a:endParaRPr>
          </a:p>
          <a:p>
            <a:r>
              <a:rPr lang="ja-JP" altLang="en-US" sz="1200" dirty="0"/>
              <a:t>できている状態</a:t>
            </a:r>
            <a:br>
              <a:rPr lang="en-US" altLang="ja-JP" sz="1200" dirty="0"/>
            </a:br>
            <a:r>
              <a:rPr lang="ja-JP" altLang="en-US" sz="1200" dirty="0"/>
              <a:t>⇒在庫適正管理</a:t>
            </a:r>
            <a:endParaRPr kumimoji="1" lang="ja-JP" altLang="en-US" sz="1200" dirty="0"/>
          </a:p>
        </p:txBody>
      </p:sp>
      <p:sp>
        <p:nvSpPr>
          <p:cNvPr id="88" name="吹き出し: 角を丸めた四角形 87">
            <a:extLst>
              <a:ext uri="{FF2B5EF4-FFF2-40B4-BE49-F238E27FC236}">
                <a16:creationId xmlns:a16="http://schemas.microsoft.com/office/drawing/2014/main" id="{0AEA0582-CB0E-4C84-B363-50513168CDFE}"/>
              </a:ext>
            </a:extLst>
          </p:cNvPr>
          <p:cNvSpPr/>
          <p:nvPr/>
        </p:nvSpPr>
        <p:spPr>
          <a:xfrm>
            <a:off x="-33716" y="5685651"/>
            <a:ext cx="1737719" cy="1001256"/>
          </a:xfrm>
          <a:prstGeom prst="wedgeRoundRectCallout">
            <a:avLst>
              <a:gd name="adj1" fmla="val 99053"/>
              <a:gd name="adj2" fmla="val -915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t>田中さん忙しくて手が回っていない、、コードベースだと時間かかる、、</a:t>
            </a:r>
          </a:p>
        </p:txBody>
      </p:sp>
      <p:sp>
        <p:nvSpPr>
          <p:cNvPr id="90" name="吹き出し: 角を丸めた四角形 89">
            <a:extLst>
              <a:ext uri="{FF2B5EF4-FFF2-40B4-BE49-F238E27FC236}">
                <a16:creationId xmlns:a16="http://schemas.microsoft.com/office/drawing/2014/main" id="{1400414C-CB4C-4E84-A770-FF3A81AB080B}"/>
              </a:ext>
            </a:extLst>
          </p:cNvPr>
          <p:cNvSpPr/>
          <p:nvPr/>
        </p:nvSpPr>
        <p:spPr>
          <a:xfrm>
            <a:off x="4531610" y="2761584"/>
            <a:ext cx="2238866" cy="617068"/>
          </a:xfrm>
          <a:prstGeom prst="wedgeRoundRectCallout">
            <a:avLst>
              <a:gd name="adj1" fmla="val 20036"/>
              <a:gd name="adj2" fmla="val -899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t>号始からデータが取れるので、号始のタイミングではない</a:t>
            </a:r>
          </a:p>
        </p:txBody>
      </p:sp>
      <p:sp>
        <p:nvSpPr>
          <p:cNvPr id="69" name="テキスト ボックス 68">
            <a:extLst>
              <a:ext uri="{FF2B5EF4-FFF2-40B4-BE49-F238E27FC236}">
                <a16:creationId xmlns:a16="http://schemas.microsoft.com/office/drawing/2014/main" id="{2CA0DC75-BFBD-49A6-9ABA-CD0CE19151E0}"/>
              </a:ext>
            </a:extLst>
          </p:cNvPr>
          <p:cNvSpPr txBox="1"/>
          <p:nvPr/>
        </p:nvSpPr>
        <p:spPr>
          <a:xfrm>
            <a:off x="0" y="7000126"/>
            <a:ext cx="15190385" cy="646331"/>
          </a:xfrm>
          <a:prstGeom prst="rect">
            <a:avLst/>
          </a:prstGeom>
          <a:noFill/>
        </p:spPr>
        <p:txBody>
          <a:bodyPr wrap="square">
            <a:spAutoFit/>
          </a:bodyPr>
          <a:lstStyle/>
          <a:p>
            <a:r>
              <a:rPr lang="ja-JP" altLang="en-US" sz="1800" dirty="0">
                <a:solidFill>
                  <a:schemeClr val="accent6"/>
                </a:solidFill>
              </a:rPr>
              <a:t>前提①：在庫見える化ツールで可視化により、在庫適正管理できる（可視化後は人が判断</a:t>
            </a:r>
            <a:r>
              <a:rPr lang="en-US" altLang="ja-JP" sz="1800" dirty="0">
                <a:solidFill>
                  <a:schemeClr val="accent6"/>
                </a:solidFill>
              </a:rPr>
              <a:t>/</a:t>
            </a:r>
            <a:r>
              <a:rPr lang="ja-JP" altLang="en-US" sz="1800" dirty="0">
                <a:solidFill>
                  <a:schemeClr val="accent6"/>
                </a:solidFill>
              </a:rPr>
              <a:t>管理）</a:t>
            </a:r>
            <a:endParaRPr lang="en-US" altLang="ja-JP" sz="1800" dirty="0">
              <a:solidFill>
                <a:schemeClr val="accent6"/>
              </a:solidFill>
            </a:endParaRPr>
          </a:p>
          <a:p>
            <a:r>
              <a:rPr lang="ja-JP" altLang="en-US" sz="1800" dirty="0">
                <a:solidFill>
                  <a:schemeClr val="accent6"/>
                </a:solidFill>
              </a:rPr>
              <a:t>前提②：在庫見える化ツールで可視化することで欠品予測が可能（先を見越した真因＋次のアクション（行動）が明確となる</a:t>
            </a:r>
            <a:endParaRPr lang="ja-JP" altLang="en-US" dirty="0">
              <a:solidFill>
                <a:schemeClr val="accent6"/>
              </a:solidFill>
            </a:endParaRPr>
          </a:p>
        </p:txBody>
      </p:sp>
    </p:spTree>
    <p:extLst>
      <p:ext uri="{BB962C8B-B14F-4D97-AF65-F5344CB8AC3E}">
        <p14:creationId xmlns:p14="http://schemas.microsoft.com/office/powerpoint/2010/main" val="1537322962"/>
      </p:ext>
    </p:extLst>
  </p:cSld>
  <p:clrMapOvr>
    <a:masterClrMapping/>
  </p:clrMapOvr>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2941</TotalTime>
  <Words>2753</Words>
  <Application>Microsoft Office PowerPoint</Application>
  <PresentationFormat>ワイド画面</PresentationFormat>
  <Paragraphs>410</Paragraphs>
  <Slides>4</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4</vt:i4>
      </vt:variant>
      <vt:variant>
        <vt:lpstr>スライド タイトル</vt:lpstr>
      </vt:variant>
      <vt:variant>
        <vt:i4>4</vt:i4>
      </vt:variant>
    </vt:vector>
  </HeadingPairs>
  <TitlesOfParts>
    <vt:vector size="13" baseType="lpstr">
      <vt:lpstr>ＭＳ Ｐゴシック</vt:lpstr>
      <vt:lpstr>メイリオ</vt:lpstr>
      <vt:lpstr>游ゴシック</vt:lpstr>
      <vt:lpstr>Arial</vt:lpstr>
      <vt:lpstr>Segoe UI</vt:lpstr>
      <vt:lpstr>アイシンwide</vt:lpstr>
      <vt:lpstr>最終頁</vt:lpstr>
      <vt:lpstr>内容</vt:lpstr>
      <vt:lpstr>内容［関係社外秘］</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Sasaoka Yuki／笹岡　優樹／AI</cp:lastModifiedBy>
  <cp:revision>154</cp:revision>
  <dcterms:created xsi:type="dcterms:W3CDTF">2022-01-19T01:36:44Z</dcterms:created>
  <dcterms:modified xsi:type="dcterms:W3CDTF">2024-01-25T06:45:34Z</dcterms:modified>
</cp:coreProperties>
</file>