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1"/>
  </p:notesMasterIdLst>
  <p:sldIdLst>
    <p:sldId id="351" r:id="rId5"/>
    <p:sldId id="352" r:id="rId6"/>
    <p:sldId id="353" r:id="rId7"/>
    <p:sldId id="354" r:id="rId8"/>
    <p:sldId id="346" r:id="rId9"/>
    <p:sldId id="350" r:id="rId10"/>
    <p:sldId id="347" r:id="rId11"/>
    <p:sldId id="340" r:id="rId12"/>
    <p:sldId id="345" r:id="rId13"/>
    <p:sldId id="348" r:id="rId14"/>
    <p:sldId id="342" r:id="rId15"/>
    <p:sldId id="337" r:id="rId16"/>
    <p:sldId id="341" r:id="rId17"/>
    <p:sldId id="343" r:id="rId18"/>
    <p:sldId id="344" r:id="rId19"/>
    <p:sldId id="336"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Kawaguchi Masanori／川口　雅典／AI" initials="KM" lastIdx="1" clrIdx="0">
    <p:extLst>
      <p:ext uri="{19B8F6BF-5375-455C-9EA6-DF929625EA0E}">
        <p15:presenceInfo xmlns:p15="http://schemas.microsoft.com/office/powerpoint/2012/main" userId="S-1-5-21-2342985740-1014416105-2952744176-107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596AE"/>
    <a:srgbClr val="064885"/>
    <a:srgbClr val="0595AE"/>
    <a:srgbClr val="E6E6E6"/>
    <a:srgbClr val="001A72"/>
    <a:srgbClr val="057CA1"/>
    <a:srgbClr val="05568F"/>
    <a:srgbClr val="064077"/>
    <a:srgbClr val="058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124" d="100"/>
          <a:sy n="124" d="100"/>
        </p:scale>
        <p:origin x="69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2023/11/6</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71097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2023/11/6</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2023/11/6</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2023/11/6</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37330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8.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2023/11/6</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4" r:id="rId2"/>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November 6,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7"/>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A1185-4AF8-4F4F-ABA4-5CDF0459B00A}"/>
              </a:ext>
            </a:extLst>
          </p:cNvPr>
          <p:cNvSpPr>
            <a:spLocks noGrp="1"/>
          </p:cNvSpPr>
          <p:nvPr>
            <p:ph type="body" sz="quarter" idx="18"/>
          </p:nvPr>
        </p:nvSpPr>
        <p:spPr/>
        <p:txBody>
          <a:bodyPr/>
          <a:lstStyle/>
          <a:p>
            <a:pPr marL="285750" indent="-285750">
              <a:buFont typeface="Arial" panose="020B0604020202020204" pitchFamily="34" charset="0"/>
              <a:buChar char="•"/>
            </a:pPr>
            <a:r>
              <a:rPr kumimoji="1" lang="en-US" altLang="ja-JP" sz="2400" dirty="0"/>
              <a:t>AI</a:t>
            </a:r>
            <a:r>
              <a:rPr kumimoji="1" lang="ja-JP" altLang="en-US" sz="2400" dirty="0"/>
              <a:t>在庫適正化画面のやり方の確認</a:t>
            </a:r>
            <a:endParaRPr kumimoji="1" lang="en-US" altLang="ja-JP" sz="2400" dirty="0"/>
          </a:p>
          <a:p>
            <a:pPr marL="285750" indent="-285750">
              <a:buFont typeface="Arial" panose="020B0604020202020204" pitchFamily="34" charset="0"/>
              <a:buChar char="•"/>
            </a:pPr>
            <a:r>
              <a:rPr kumimoji="1" lang="ja-JP" altLang="en-US" sz="2400" dirty="0"/>
              <a:t>今後の進め方についての確認</a:t>
            </a:r>
          </a:p>
        </p:txBody>
      </p:sp>
      <p:sp>
        <p:nvSpPr>
          <p:cNvPr id="3" name="テキスト プレースホルダー 2">
            <a:extLst>
              <a:ext uri="{FF2B5EF4-FFF2-40B4-BE49-F238E27FC236}">
                <a16:creationId xmlns:a16="http://schemas.microsoft.com/office/drawing/2014/main" id="{B9B6662A-DBAB-4299-A442-86E17F4F0467}"/>
              </a:ext>
            </a:extLst>
          </p:cNvPr>
          <p:cNvSpPr>
            <a:spLocks noGrp="1"/>
          </p:cNvSpPr>
          <p:nvPr>
            <p:ph type="body" sz="quarter" idx="19"/>
          </p:nvPr>
        </p:nvSpPr>
        <p:spPr/>
        <p:txBody>
          <a:bodyPr/>
          <a:lstStyle/>
          <a:p>
            <a:r>
              <a:rPr lang="ja-JP" altLang="en-US" dirty="0"/>
              <a:t>打合せの目的</a:t>
            </a:r>
            <a:endParaRPr kumimoji="1" lang="ja-JP" altLang="en-US" dirty="0"/>
          </a:p>
        </p:txBody>
      </p:sp>
    </p:spTree>
    <p:extLst>
      <p:ext uri="{BB962C8B-B14F-4D97-AF65-F5344CB8AC3E}">
        <p14:creationId xmlns:p14="http://schemas.microsoft.com/office/powerpoint/2010/main" val="406144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正方形/長方形 183">
            <a:extLst>
              <a:ext uri="{FF2B5EF4-FFF2-40B4-BE49-F238E27FC236}">
                <a16:creationId xmlns:a16="http://schemas.microsoft.com/office/drawing/2014/main" id="{68B33126-46E4-41C3-93AC-256A472369E1}"/>
              </a:ext>
            </a:extLst>
          </p:cNvPr>
          <p:cNvSpPr/>
          <p:nvPr/>
        </p:nvSpPr>
        <p:spPr>
          <a:xfrm>
            <a:off x="182942" y="2918813"/>
            <a:ext cx="3412018" cy="28925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555304" y="3110917"/>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252647" y="913161"/>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2580703" y="407149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2580704" y="513367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4" name="円/楕円 13"/>
          <p:cNvSpPr/>
          <p:nvPr/>
        </p:nvSpPr>
        <p:spPr>
          <a:xfrm>
            <a:off x="338695" y="343166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396422" y="4470757"/>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sp>
        <p:nvSpPr>
          <p:cNvPr id="38" name="テキスト ボックス 37"/>
          <p:cNvSpPr txBox="1"/>
          <p:nvPr/>
        </p:nvSpPr>
        <p:spPr>
          <a:xfrm>
            <a:off x="1323761" y="5253208"/>
            <a:ext cx="1210588" cy="246221"/>
          </a:xfrm>
          <a:prstGeom prst="rect">
            <a:avLst/>
          </a:prstGeom>
          <a:noFill/>
        </p:spPr>
        <p:txBody>
          <a:bodyPr wrap="none" rtlCol="0">
            <a:spAutoFit/>
          </a:bodyPr>
          <a:lstStyle/>
          <a:p>
            <a:r>
              <a:rPr kumimoji="1" lang="ja-JP" altLang="en-US" sz="1000" dirty="0">
                <a:solidFill>
                  <a:srgbClr val="FF0000"/>
                </a:solidFill>
              </a:rPr>
              <a:t>関係する因子は？</a:t>
            </a:r>
          </a:p>
        </p:txBody>
      </p:sp>
      <p:sp>
        <p:nvSpPr>
          <p:cNvPr id="42" name="正方形/長方形 41"/>
          <p:cNvSpPr/>
          <p:nvPr/>
        </p:nvSpPr>
        <p:spPr>
          <a:xfrm>
            <a:off x="8148738" y="2100670"/>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883" y="912111"/>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295371" y="3206367"/>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607648" y="5172599"/>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54" name="正方形/長方形 53"/>
          <p:cNvSpPr/>
          <p:nvPr/>
        </p:nvSpPr>
        <p:spPr>
          <a:xfrm>
            <a:off x="10596373" y="2102978"/>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023885" y="2284243"/>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08416" y="2334495"/>
            <a:ext cx="1338828" cy="246221"/>
          </a:xfrm>
          <a:prstGeom prst="rect">
            <a:avLst/>
          </a:prstGeom>
          <a:noFill/>
        </p:spPr>
        <p:txBody>
          <a:bodyPr wrap="none" rtlCol="0">
            <a:spAutoFit/>
          </a:bodyPr>
          <a:lstStyle/>
          <a:p>
            <a:r>
              <a:rPr lang="ja-JP" altLang="en-US" sz="1000" dirty="0">
                <a:solidFill>
                  <a:schemeClr val="accent1"/>
                </a:solidFill>
              </a:rPr>
              <a:t>調達が仕入先を指導</a:t>
            </a:r>
            <a:endParaRPr kumimoji="1" lang="ja-JP" altLang="en-US" sz="1000" dirty="0">
              <a:solidFill>
                <a:schemeClr val="accent1"/>
              </a:solidFill>
            </a:endParaRPr>
          </a:p>
        </p:txBody>
      </p:sp>
      <p:sp>
        <p:nvSpPr>
          <p:cNvPr id="69" name="テキスト ボックス 68"/>
          <p:cNvSpPr txBox="1"/>
          <p:nvPr/>
        </p:nvSpPr>
        <p:spPr>
          <a:xfrm>
            <a:off x="147822" y="5938230"/>
            <a:ext cx="1811164"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安全在庫分を確保できていないなどのグレー異常は現場も認識できていない</a:t>
            </a:r>
            <a:endParaRPr lang="en-US" altLang="ja-JP" sz="1000" dirty="0">
              <a:solidFill>
                <a:schemeClr val="accent1"/>
              </a:solidFill>
            </a:endParaRPr>
          </a:p>
        </p:txBody>
      </p:sp>
      <p:sp>
        <p:nvSpPr>
          <p:cNvPr id="72" name="テキスト ボックス 71"/>
          <p:cNvSpPr txBox="1"/>
          <p:nvPr/>
        </p:nvSpPr>
        <p:spPr>
          <a:xfrm>
            <a:off x="233562" y="1419594"/>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関係する因子がわからないので、最初の１歩すら歩めていない</a:t>
            </a:r>
            <a:endParaRPr lang="en-US" altLang="ja-JP" sz="1000" dirty="0">
              <a:solidFill>
                <a:schemeClr val="accent1"/>
              </a:solidFill>
            </a:endParaRPr>
          </a:p>
        </p:txBody>
      </p:sp>
      <p:sp>
        <p:nvSpPr>
          <p:cNvPr id="74" name="テキスト ボックス 73"/>
          <p:cNvSpPr txBox="1"/>
          <p:nvPr/>
        </p:nvSpPr>
        <p:spPr>
          <a:xfrm>
            <a:off x="3923127" y="1409824"/>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id="{A98745E1-0D67-4F61-8D50-E74CD6563D4B}"/>
              </a:ext>
            </a:extLst>
          </p:cNvPr>
          <p:cNvSpPr txBox="1"/>
          <p:nvPr/>
        </p:nvSpPr>
        <p:spPr>
          <a:xfrm>
            <a:off x="10943364" y="292096"/>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id="{AF38F637-6B18-461D-B9F3-C77298E091DC}"/>
              </a:ext>
            </a:extLst>
          </p:cNvPr>
          <p:cNvSpPr txBox="1"/>
          <p:nvPr/>
        </p:nvSpPr>
        <p:spPr>
          <a:xfrm>
            <a:off x="10943871" y="629530"/>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id="{D9EA0D46-4B69-4B0F-8D9B-45803C7066BD}"/>
              </a:ext>
            </a:extLst>
          </p:cNvPr>
          <p:cNvSpPr txBox="1"/>
          <p:nvPr/>
        </p:nvSpPr>
        <p:spPr>
          <a:xfrm>
            <a:off x="3806869" y="5271398"/>
            <a:ext cx="1467068" cy="246221"/>
          </a:xfrm>
          <a:prstGeom prst="rect">
            <a:avLst/>
          </a:prstGeom>
          <a:noFill/>
        </p:spPr>
        <p:txBody>
          <a:bodyPr wrap="none" rtlCol="0">
            <a:spAutoFit/>
          </a:bodyPr>
          <a:lstStyle/>
          <a:p>
            <a:r>
              <a:rPr kumimoji="1" lang="ja-JP" altLang="en-US" sz="1000" dirty="0">
                <a:solidFill>
                  <a:srgbClr val="FF0000"/>
                </a:solidFill>
              </a:rPr>
              <a:t>その根本的な原因は？</a:t>
            </a:r>
          </a:p>
        </p:txBody>
      </p:sp>
      <p:cxnSp>
        <p:nvCxnSpPr>
          <p:cNvPr id="63" name="直線矢印コネクタ 62">
            <a:extLst>
              <a:ext uri="{FF2B5EF4-FFF2-40B4-BE49-F238E27FC236}">
                <a16:creationId xmlns:a16="http://schemas.microsoft.com/office/drawing/2014/main" id="{5ECF10CA-B1B2-4504-8A0F-BC7FCEA3C85D}"/>
              </a:ext>
            </a:extLst>
          </p:cNvPr>
          <p:cNvCxnSpPr>
            <a:cxnSpLocks/>
            <a:stCxn id="14" idx="6"/>
            <a:endCxn id="4" idx="2"/>
          </p:cNvCxnSpPr>
          <p:nvPr/>
        </p:nvCxnSpPr>
        <p:spPr>
          <a:xfrm flipV="1">
            <a:off x="1181514" y="3307190"/>
            <a:ext cx="1373790" cy="3207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id="{AFFC3D2F-06DA-4D3D-A656-5B677FD7D909}"/>
              </a:ext>
            </a:extLst>
          </p:cNvPr>
          <p:cNvSpPr/>
          <p:nvPr/>
        </p:nvSpPr>
        <p:spPr>
          <a:xfrm>
            <a:off x="2460633" y="3051452"/>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吹き出し: 四角形 94">
            <a:extLst>
              <a:ext uri="{FF2B5EF4-FFF2-40B4-BE49-F238E27FC236}">
                <a16:creationId xmlns:a16="http://schemas.microsoft.com/office/drawing/2014/main" id="{18D6D8E5-F32C-48F3-97A4-9824C5CB6809}"/>
              </a:ext>
            </a:extLst>
          </p:cNvPr>
          <p:cNvSpPr/>
          <p:nvPr/>
        </p:nvSpPr>
        <p:spPr>
          <a:xfrm>
            <a:off x="233562" y="1851719"/>
            <a:ext cx="3242339" cy="410316"/>
          </a:xfrm>
          <a:prstGeom prst="wedgeRectCallout">
            <a:avLst>
              <a:gd name="adj1" fmla="val 504"/>
              <a:gd name="adj2" fmla="val 29580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2"/>
                </a:solidFill>
              </a:rPr>
              <a:t>今はここの影響度も分からない</a:t>
            </a:r>
            <a:endParaRPr kumimoji="1" lang="en-US" altLang="ja-JP" sz="1000" dirty="0">
              <a:solidFill>
                <a:schemeClr val="tx2"/>
              </a:solidFill>
            </a:endParaRPr>
          </a:p>
          <a:p>
            <a:r>
              <a:rPr lang="ja-JP" altLang="en-US" sz="1000" dirty="0">
                <a:solidFill>
                  <a:schemeClr val="tx2"/>
                </a:solidFill>
              </a:rPr>
              <a:t>現場は問題を問題として認識できていない</a:t>
            </a:r>
            <a:endParaRPr kumimoji="1" lang="ja-JP" altLang="en-US" sz="1000" dirty="0">
              <a:solidFill>
                <a:schemeClr val="tx2"/>
              </a:solidFill>
            </a:endParaRPr>
          </a:p>
        </p:txBody>
      </p:sp>
      <p:sp>
        <p:nvSpPr>
          <p:cNvPr id="48" name="テキスト ボックス 47"/>
          <p:cNvSpPr txBox="1"/>
          <p:nvPr/>
        </p:nvSpPr>
        <p:spPr>
          <a:xfrm>
            <a:off x="266303" y="5411221"/>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8" name="テキスト ボックス 107">
            <a:extLst>
              <a:ext uri="{FF2B5EF4-FFF2-40B4-BE49-F238E27FC236}">
                <a16:creationId xmlns:a16="http://schemas.microsoft.com/office/drawing/2014/main" id="{193CD51C-074A-420A-B449-AEA3846A8E45}"/>
              </a:ext>
            </a:extLst>
          </p:cNvPr>
          <p:cNvSpPr txBox="1"/>
          <p:nvPr/>
        </p:nvSpPr>
        <p:spPr>
          <a:xfrm>
            <a:off x="7744448" y="1728608"/>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20" name="テキスト ボックス 119">
            <a:extLst>
              <a:ext uri="{FF2B5EF4-FFF2-40B4-BE49-F238E27FC236}">
                <a16:creationId xmlns:a16="http://schemas.microsoft.com/office/drawing/2014/main" id="{4978078D-79C4-4F05-8435-3191041584F4}"/>
              </a:ext>
            </a:extLst>
          </p:cNvPr>
          <p:cNvSpPr txBox="1"/>
          <p:nvPr/>
        </p:nvSpPr>
        <p:spPr>
          <a:xfrm>
            <a:off x="47913" y="11823"/>
            <a:ext cx="10752083"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id="{2B1A05DB-5B47-4629-AD09-854A2C29881D}"/>
              </a:ext>
            </a:extLst>
          </p:cNvPr>
          <p:cNvSpPr txBox="1"/>
          <p:nvPr/>
        </p:nvSpPr>
        <p:spPr>
          <a:xfrm>
            <a:off x="45805" y="301407"/>
            <a:ext cx="10752083"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：現場が適正化活動をできていないことを問題として認識できていない。（現状は適正化活動を定期的にできていなく、将来のあるべき姿を検討している状況）</a:t>
            </a:r>
            <a:endParaRPr lang="ja-JP" altLang="en-US" sz="1000" dirty="0"/>
          </a:p>
        </p:txBody>
      </p:sp>
      <p:sp>
        <p:nvSpPr>
          <p:cNvPr id="73" name="正方形/長方形 72">
            <a:extLst>
              <a:ext uri="{FF2B5EF4-FFF2-40B4-BE49-F238E27FC236}">
                <a16:creationId xmlns:a16="http://schemas.microsoft.com/office/drawing/2014/main" id="{C1C4FC53-BB6B-40A2-BF9E-4C2735957451}"/>
              </a:ext>
            </a:extLst>
          </p:cNvPr>
          <p:cNvSpPr/>
          <p:nvPr/>
        </p:nvSpPr>
        <p:spPr>
          <a:xfrm>
            <a:off x="8145732" y="5557678"/>
            <a:ext cx="5896111" cy="947828"/>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安田さんメモ）</a:t>
            </a:r>
            <a:endParaRPr kumimoji="1" lang="en-US" altLang="ja-JP" sz="1000" dirty="0"/>
          </a:p>
          <a:p>
            <a:r>
              <a:rPr kumimoji="1" lang="ja-JP" altLang="en-US" sz="1000" dirty="0"/>
              <a:t>まずは問題として認識してくださいになる。ほんとうに問題なの？</a:t>
            </a:r>
            <a:endParaRPr kumimoji="1" lang="en-US" altLang="ja-JP" sz="1000" dirty="0"/>
          </a:p>
          <a:p>
            <a:r>
              <a:rPr lang="ja-JP" altLang="en-US" sz="1000" dirty="0"/>
              <a:t>基準を下回って対処するフローがあるなら、問題無い？</a:t>
            </a:r>
            <a:endParaRPr lang="en-US" altLang="ja-JP" sz="1000" dirty="0"/>
          </a:p>
          <a:p>
            <a:r>
              <a:rPr kumimoji="1" lang="ja-JP" altLang="en-US" sz="1000" dirty="0"/>
              <a:t>グレー異常は問題ではない？実害がないなら問題ではない？</a:t>
            </a:r>
            <a:endParaRPr kumimoji="1" lang="en-US" altLang="ja-JP" sz="1000" dirty="0"/>
          </a:p>
          <a:p>
            <a:r>
              <a:rPr lang="ja-JP" altLang="en-US" sz="1000" dirty="0"/>
              <a:t>今おこっている問題はなにか？（仮置き場で溢れる）</a:t>
            </a:r>
            <a:endParaRPr lang="en-US" altLang="ja-JP" sz="1000" dirty="0"/>
          </a:p>
          <a:p>
            <a:r>
              <a:rPr kumimoji="1" lang="ja-JP" altLang="en-US" sz="1000" dirty="0"/>
              <a:t>分析と対策を繰り返し回す必要はない？</a:t>
            </a:r>
            <a:endParaRPr kumimoji="1" lang="en-US" altLang="ja-JP" sz="1000" dirty="0"/>
          </a:p>
        </p:txBody>
      </p:sp>
      <p:sp>
        <p:nvSpPr>
          <p:cNvPr id="75" name="円/楕円 10">
            <a:extLst>
              <a:ext uri="{FF2B5EF4-FFF2-40B4-BE49-F238E27FC236}">
                <a16:creationId xmlns:a16="http://schemas.microsoft.com/office/drawing/2014/main" id="{FDBD4CA6-2FA4-4057-ACDF-08C4E6CD1AA9}"/>
              </a:ext>
            </a:extLst>
          </p:cNvPr>
          <p:cNvSpPr/>
          <p:nvPr/>
        </p:nvSpPr>
        <p:spPr>
          <a:xfrm>
            <a:off x="5054783" y="3643472"/>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id="{C6527FDF-2633-4DD8-BCB2-B1B3E0585B5C}"/>
              </a:ext>
            </a:extLst>
          </p:cNvPr>
          <p:cNvSpPr/>
          <p:nvPr/>
        </p:nvSpPr>
        <p:spPr>
          <a:xfrm>
            <a:off x="4981823" y="4289899"/>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107" name="吹き出し: 四角形 106">
            <a:extLst>
              <a:ext uri="{FF2B5EF4-FFF2-40B4-BE49-F238E27FC236}">
                <a16:creationId xmlns:a16="http://schemas.microsoft.com/office/drawing/2014/main" id="{92D09EB5-1BC1-4E79-B847-F0A367D29957}"/>
              </a:ext>
            </a:extLst>
          </p:cNvPr>
          <p:cNvSpPr/>
          <p:nvPr/>
        </p:nvSpPr>
        <p:spPr>
          <a:xfrm>
            <a:off x="3910436" y="2028171"/>
            <a:ext cx="3242339" cy="612648"/>
          </a:xfrm>
          <a:prstGeom prst="wedgeRectCallout">
            <a:avLst>
              <a:gd name="adj1" fmla="val -6331"/>
              <a:gd name="adj2" fmla="val 95421"/>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個々の根本的な原因が分からないと、最適な対策ができない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id="{61FD4EB6-01EC-4346-BA11-2CD42C65BAA4}"/>
              </a:ext>
            </a:extLst>
          </p:cNvPr>
          <p:cNvSpPr/>
          <p:nvPr/>
        </p:nvSpPr>
        <p:spPr>
          <a:xfrm>
            <a:off x="3923127" y="897740"/>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3567" y="601537"/>
            <a:ext cx="12011131" cy="248336"/>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id="{BB2C0966-61E1-48F3-9140-911E34C577E9}"/>
              </a:ext>
            </a:extLst>
          </p:cNvPr>
          <p:cNvSpPr txBox="1"/>
          <p:nvPr/>
        </p:nvSpPr>
        <p:spPr>
          <a:xfrm>
            <a:off x="10943365" y="11823"/>
            <a:ext cx="1248635"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id="{C0FA4D80-2D43-4BED-BEF1-B080914B5E1C}"/>
              </a:ext>
            </a:extLst>
          </p:cNvPr>
          <p:cNvSpPr txBox="1"/>
          <p:nvPr/>
        </p:nvSpPr>
        <p:spPr>
          <a:xfrm>
            <a:off x="7720883" y="1385304"/>
            <a:ext cx="4313894" cy="246221"/>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関係する因子をツールにより自動で明確化</a:t>
            </a:r>
            <a:endParaRPr lang="en-US" altLang="ja-JP" sz="1000" dirty="0">
              <a:solidFill>
                <a:schemeClr val="accent1"/>
              </a:solidFill>
            </a:endParaRPr>
          </a:p>
        </p:txBody>
      </p:sp>
      <p:sp>
        <p:nvSpPr>
          <p:cNvPr id="83" name="テキスト ボックス 82">
            <a:extLst>
              <a:ext uri="{FF2B5EF4-FFF2-40B4-BE49-F238E27FC236}">
                <a16:creationId xmlns:a16="http://schemas.microsoft.com/office/drawing/2014/main" id="{6AE44A80-7AB6-4C0B-8659-B677E41C6818}"/>
              </a:ext>
            </a:extLst>
          </p:cNvPr>
          <p:cNvSpPr txBox="1"/>
          <p:nvPr/>
        </p:nvSpPr>
        <p:spPr>
          <a:xfrm>
            <a:off x="7720883" y="3425930"/>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個々の根本的原因に対して、最適な対策を打つ</a:t>
            </a:r>
            <a:endParaRPr lang="en-US" altLang="ja-JP" sz="1000" dirty="0">
              <a:solidFill>
                <a:schemeClr val="tx2"/>
              </a:solidFill>
            </a:endParaRPr>
          </a:p>
        </p:txBody>
      </p:sp>
      <p:sp>
        <p:nvSpPr>
          <p:cNvPr id="84" name="吹き出し: 四角形 83">
            <a:extLst>
              <a:ext uri="{FF2B5EF4-FFF2-40B4-BE49-F238E27FC236}">
                <a16:creationId xmlns:a16="http://schemas.microsoft.com/office/drawing/2014/main" id="{B6E9BADE-F742-4910-A7F3-A3169A9360EA}"/>
              </a:ext>
            </a:extLst>
          </p:cNvPr>
          <p:cNvSpPr/>
          <p:nvPr/>
        </p:nvSpPr>
        <p:spPr>
          <a:xfrm>
            <a:off x="147823" y="6556593"/>
            <a:ext cx="1811164" cy="540986"/>
          </a:xfrm>
          <a:prstGeom prst="wedgeRectCallout">
            <a:avLst>
              <a:gd name="adj1" fmla="val 32575"/>
              <a:gd name="adj2" fmla="val -80123"/>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実害がないのであれば、問題ではないと思い、仮置き場のモノの溢れに着目</a:t>
            </a:r>
          </a:p>
        </p:txBody>
      </p:sp>
      <p:cxnSp>
        <p:nvCxnSpPr>
          <p:cNvPr id="96" name="直線矢印コネクタ 95">
            <a:extLst>
              <a:ext uri="{FF2B5EF4-FFF2-40B4-BE49-F238E27FC236}">
                <a16:creationId xmlns:a16="http://schemas.microsoft.com/office/drawing/2014/main" id="{4BC8CB7E-3BBC-400C-8988-7451FE92FAA0}"/>
              </a:ext>
            </a:extLst>
          </p:cNvPr>
          <p:cNvCxnSpPr>
            <a:cxnSpLocks/>
            <a:stCxn id="15" idx="6"/>
            <a:endCxn id="8" idx="2"/>
          </p:cNvCxnSpPr>
          <p:nvPr/>
        </p:nvCxnSpPr>
        <p:spPr>
          <a:xfrm flipV="1">
            <a:off x="1239241" y="4267772"/>
            <a:ext cx="1341462" cy="3992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984A42FF-2FE1-4341-8D41-E6281DC54D77}"/>
              </a:ext>
            </a:extLst>
          </p:cNvPr>
          <p:cNvCxnSpPr>
            <a:cxnSpLocks/>
            <a:stCxn id="14" idx="6"/>
            <a:endCxn id="8" idx="1"/>
          </p:cNvCxnSpPr>
          <p:nvPr/>
        </p:nvCxnSpPr>
        <p:spPr>
          <a:xfrm>
            <a:off x="1181514" y="3627939"/>
            <a:ext cx="1522617" cy="50104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直線矢印コネクタ 102">
            <a:extLst>
              <a:ext uri="{FF2B5EF4-FFF2-40B4-BE49-F238E27FC236}">
                <a16:creationId xmlns:a16="http://schemas.microsoft.com/office/drawing/2014/main" id="{5568079F-1E37-4FD8-98AF-A1FAE5E8AE24}"/>
              </a:ext>
            </a:extLst>
          </p:cNvPr>
          <p:cNvCxnSpPr>
            <a:cxnSpLocks/>
            <a:stCxn id="15" idx="6"/>
            <a:endCxn id="9" idx="2"/>
          </p:cNvCxnSpPr>
          <p:nvPr/>
        </p:nvCxnSpPr>
        <p:spPr>
          <a:xfrm>
            <a:off x="1239241" y="4667030"/>
            <a:ext cx="1341463" cy="6629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id="{7CD99E45-7D7F-47E5-BBC9-6C69BD93C62E}"/>
              </a:ext>
            </a:extLst>
          </p:cNvPr>
          <p:cNvCxnSpPr>
            <a:cxnSpLocks/>
            <a:stCxn id="14" idx="6"/>
            <a:endCxn id="9" idx="1"/>
          </p:cNvCxnSpPr>
          <p:nvPr/>
        </p:nvCxnSpPr>
        <p:spPr>
          <a:xfrm>
            <a:off x="1181514" y="3627939"/>
            <a:ext cx="1522618" cy="15632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id="{B4E44AAB-0B24-4480-9640-D298669A7635}"/>
              </a:ext>
            </a:extLst>
          </p:cNvPr>
          <p:cNvCxnSpPr>
            <a:cxnSpLocks/>
            <a:stCxn id="15" idx="6"/>
            <a:endCxn id="4" idx="3"/>
          </p:cNvCxnSpPr>
          <p:nvPr/>
        </p:nvCxnSpPr>
        <p:spPr>
          <a:xfrm flipV="1">
            <a:off x="1239241" y="3445975"/>
            <a:ext cx="1439491" cy="1221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0" name="二等辺三角形 159">
            <a:extLst>
              <a:ext uri="{FF2B5EF4-FFF2-40B4-BE49-F238E27FC236}">
                <a16:creationId xmlns:a16="http://schemas.microsoft.com/office/drawing/2014/main" id="{644DB694-6B0E-4B45-B401-B35A432DA823}"/>
              </a:ext>
            </a:extLst>
          </p:cNvPr>
          <p:cNvSpPr/>
          <p:nvPr/>
        </p:nvSpPr>
        <p:spPr>
          <a:xfrm rot="5400000">
            <a:off x="3560821" y="1015007"/>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二等辺三角形 160">
            <a:extLst>
              <a:ext uri="{FF2B5EF4-FFF2-40B4-BE49-F238E27FC236}">
                <a16:creationId xmlns:a16="http://schemas.microsoft.com/office/drawing/2014/main" id="{F1D482A9-0EDB-47C0-AE53-BF84BABFD1E9}"/>
              </a:ext>
            </a:extLst>
          </p:cNvPr>
          <p:cNvSpPr/>
          <p:nvPr/>
        </p:nvSpPr>
        <p:spPr>
          <a:xfrm rot="5400000">
            <a:off x="7343968" y="995429"/>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矢印コネクタ 161">
            <a:extLst>
              <a:ext uri="{FF2B5EF4-FFF2-40B4-BE49-F238E27FC236}">
                <a16:creationId xmlns:a16="http://schemas.microsoft.com/office/drawing/2014/main" id="{37FFFDC0-64C8-432D-A3DC-C8D58B18F9CF}"/>
              </a:ext>
            </a:extLst>
          </p:cNvPr>
          <p:cNvCxnSpPr>
            <a:cxnSpLocks/>
            <a:stCxn id="4" idx="6"/>
            <a:endCxn id="75" idx="1"/>
          </p:cNvCxnSpPr>
          <p:nvPr/>
        </p:nvCxnSpPr>
        <p:spPr>
          <a:xfrm>
            <a:off x="3398123" y="3307190"/>
            <a:ext cx="1821479" cy="4199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5" name="直線矢印コネクタ 164">
            <a:extLst>
              <a:ext uri="{FF2B5EF4-FFF2-40B4-BE49-F238E27FC236}">
                <a16:creationId xmlns:a16="http://schemas.microsoft.com/office/drawing/2014/main" id="{9241DDE9-B821-447D-B655-F6AF47B01E76}"/>
              </a:ext>
            </a:extLst>
          </p:cNvPr>
          <p:cNvCxnSpPr>
            <a:cxnSpLocks/>
            <a:stCxn id="4" idx="6"/>
            <a:endCxn id="76" idx="1"/>
          </p:cNvCxnSpPr>
          <p:nvPr/>
        </p:nvCxnSpPr>
        <p:spPr>
          <a:xfrm>
            <a:off x="3398123" y="3307190"/>
            <a:ext cx="1783918" cy="1103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直線矢印コネクタ 167">
            <a:extLst>
              <a:ext uri="{FF2B5EF4-FFF2-40B4-BE49-F238E27FC236}">
                <a16:creationId xmlns:a16="http://schemas.microsoft.com/office/drawing/2014/main" id="{B30D4983-0370-4DE8-8A8A-592A5F287A8A}"/>
              </a:ext>
            </a:extLst>
          </p:cNvPr>
          <p:cNvCxnSpPr>
            <a:cxnSpLocks/>
            <a:stCxn id="8" idx="6"/>
            <a:endCxn id="75" idx="2"/>
          </p:cNvCxnSpPr>
          <p:nvPr/>
        </p:nvCxnSpPr>
        <p:spPr>
          <a:xfrm flipV="1">
            <a:off x="3423522" y="3929290"/>
            <a:ext cx="1631261" cy="33848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3" name="直線矢印コネクタ 172">
            <a:extLst>
              <a:ext uri="{FF2B5EF4-FFF2-40B4-BE49-F238E27FC236}">
                <a16:creationId xmlns:a16="http://schemas.microsoft.com/office/drawing/2014/main" id="{44B08482-E168-41C6-BE14-C717A79FD2FE}"/>
              </a:ext>
            </a:extLst>
          </p:cNvPr>
          <p:cNvCxnSpPr>
            <a:cxnSpLocks/>
            <a:stCxn id="9" idx="6"/>
            <a:endCxn id="75" idx="3"/>
          </p:cNvCxnSpPr>
          <p:nvPr/>
        </p:nvCxnSpPr>
        <p:spPr>
          <a:xfrm flipV="1">
            <a:off x="3423523" y="4131394"/>
            <a:ext cx="1796079" cy="11985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a:extLst>
              <a:ext uri="{FF2B5EF4-FFF2-40B4-BE49-F238E27FC236}">
                <a16:creationId xmlns:a16="http://schemas.microsoft.com/office/drawing/2014/main" id="{010FFECA-7907-4388-AF09-11E265FC715C}"/>
              </a:ext>
            </a:extLst>
          </p:cNvPr>
          <p:cNvCxnSpPr>
            <a:cxnSpLocks/>
            <a:stCxn id="91" idx="3"/>
            <a:endCxn id="76" idx="2"/>
          </p:cNvCxnSpPr>
          <p:nvPr/>
        </p:nvCxnSpPr>
        <p:spPr>
          <a:xfrm>
            <a:off x="3482295" y="4295766"/>
            <a:ext cx="1499528" cy="4062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a:extLst>
              <a:ext uri="{FF2B5EF4-FFF2-40B4-BE49-F238E27FC236}">
                <a16:creationId xmlns:a16="http://schemas.microsoft.com/office/drawing/2014/main" id="{3C388F23-F454-4608-9890-7394AE589508}"/>
              </a:ext>
            </a:extLst>
          </p:cNvPr>
          <p:cNvCxnSpPr>
            <a:cxnSpLocks/>
            <a:stCxn id="9" idx="6"/>
            <a:endCxn id="76" idx="3"/>
          </p:cNvCxnSpPr>
          <p:nvPr/>
        </p:nvCxnSpPr>
        <p:spPr>
          <a:xfrm flipV="1">
            <a:off x="3423523" y="4993408"/>
            <a:ext cx="1758518" cy="3365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吹き出し: 四角形 91">
            <a:extLst>
              <a:ext uri="{FF2B5EF4-FFF2-40B4-BE49-F238E27FC236}">
                <a16:creationId xmlns:a16="http://schemas.microsoft.com/office/drawing/2014/main" id="{D3289BB4-5C0F-46F7-B089-9CEA185259AB}"/>
              </a:ext>
            </a:extLst>
          </p:cNvPr>
          <p:cNvSpPr/>
          <p:nvPr/>
        </p:nvSpPr>
        <p:spPr>
          <a:xfrm>
            <a:off x="233562" y="2299684"/>
            <a:ext cx="3221179" cy="400110"/>
          </a:xfrm>
          <a:prstGeom prst="wedgeRectCallout">
            <a:avLst>
              <a:gd name="adj1" fmla="val -1410"/>
              <a:gd name="adj2" fmla="val 220868"/>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ここが分かっても、具体的な対策に繋がらないことを懸念</a:t>
            </a:r>
          </a:p>
        </p:txBody>
      </p:sp>
      <p:sp>
        <p:nvSpPr>
          <p:cNvPr id="137" name="吹き出し: 四角形 136">
            <a:extLst>
              <a:ext uri="{FF2B5EF4-FFF2-40B4-BE49-F238E27FC236}">
                <a16:creationId xmlns:a16="http://schemas.microsoft.com/office/drawing/2014/main" id="{8F6DC0BE-428F-4F89-9042-42206792A18F}"/>
              </a:ext>
            </a:extLst>
          </p:cNvPr>
          <p:cNvSpPr/>
          <p:nvPr/>
        </p:nvSpPr>
        <p:spPr>
          <a:xfrm>
            <a:off x="2607841" y="5750562"/>
            <a:ext cx="5490101" cy="784520"/>
          </a:xfrm>
          <a:prstGeom prst="wedgeRectCallout">
            <a:avLst>
              <a:gd name="adj1" fmla="val 32477"/>
              <a:gd name="adj2" fmla="val -369394"/>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現状、相関が見えないので、</a:t>
            </a:r>
            <a:r>
              <a:rPr lang="ja-JP" altLang="en-US" sz="1100" b="0" dirty="0">
                <a:solidFill>
                  <a:schemeClr val="tx1"/>
                </a:solidFill>
              </a:rPr>
              <a:t>問題を細分化して因子を洗い出すことが必要</a:t>
            </a:r>
            <a:endParaRPr lang="en-US" altLang="ja-JP" sz="1000" dirty="0">
              <a:solidFill>
                <a:schemeClr val="tx1"/>
              </a:solidFill>
            </a:endParaRPr>
          </a:p>
          <a:p>
            <a:r>
              <a:rPr lang="ja-JP" altLang="en-US" sz="1000" dirty="0">
                <a:solidFill>
                  <a:schemeClr val="tx1"/>
                </a:solidFill>
              </a:rPr>
              <a:t>➀異常の分類が必要</a:t>
            </a:r>
            <a:endParaRPr lang="en-US" altLang="ja-JP" sz="1000" dirty="0">
              <a:solidFill>
                <a:schemeClr val="tx1"/>
              </a:solidFill>
            </a:endParaRPr>
          </a:p>
          <a:p>
            <a:r>
              <a:rPr lang="ja-JP" altLang="en-US" sz="1000" dirty="0">
                <a:solidFill>
                  <a:schemeClr val="tx1"/>
                </a:solidFill>
              </a:rPr>
              <a:t>➁教師データが必要</a:t>
            </a:r>
            <a:endParaRPr lang="en-US" altLang="ja-JP" sz="1000" dirty="0">
              <a:solidFill>
                <a:schemeClr val="tx1"/>
              </a:solidFill>
            </a:endParaRPr>
          </a:p>
        </p:txBody>
      </p:sp>
      <p:sp>
        <p:nvSpPr>
          <p:cNvPr id="208" name="正方形/長方形 207">
            <a:extLst>
              <a:ext uri="{FF2B5EF4-FFF2-40B4-BE49-F238E27FC236}">
                <a16:creationId xmlns:a16="http://schemas.microsoft.com/office/drawing/2014/main" id="{F9CFF521-0954-4F98-A3CD-EA5E008E6263}"/>
              </a:ext>
            </a:extLst>
          </p:cNvPr>
          <p:cNvSpPr/>
          <p:nvPr/>
        </p:nvSpPr>
        <p:spPr>
          <a:xfrm>
            <a:off x="1488482" y="3307190"/>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0" name="コネクタ: カギ線 219">
            <a:extLst>
              <a:ext uri="{FF2B5EF4-FFF2-40B4-BE49-F238E27FC236}">
                <a16:creationId xmlns:a16="http://schemas.microsoft.com/office/drawing/2014/main" id="{087BA399-4DFD-4848-A752-44364C5A0BB5}"/>
              </a:ext>
            </a:extLst>
          </p:cNvPr>
          <p:cNvCxnSpPr>
            <a:cxnSpLocks/>
            <a:endCxn id="82" idx="1"/>
          </p:cNvCxnSpPr>
          <p:nvPr/>
        </p:nvCxnSpPr>
        <p:spPr>
          <a:xfrm flipV="1">
            <a:off x="3611376" y="1508415"/>
            <a:ext cx="4109507" cy="1697952"/>
          </a:xfrm>
          <a:prstGeom prst="bentConnector3">
            <a:avLst>
              <a:gd name="adj1" fmla="val 93223"/>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4" name="正方形/長方形 223">
            <a:extLst>
              <a:ext uri="{FF2B5EF4-FFF2-40B4-BE49-F238E27FC236}">
                <a16:creationId xmlns:a16="http://schemas.microsoft.com/office/drawing/2014/main" id="{B9DD3C34-06BB-4BE2-B692-6CDBBB298BA3}"/>
              </a:ext>
            </a:extLst>
          </p:cNvPr>
          <p:cNvSpPr/>
          <p:nvPr/>
        </p:nvSpPr>
        <p:spPr>
          <a:xfrm>
            <a:off x="4075777" y="3360012"/>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テキスト ボックス 224">
            <a:extLst>
              <a:ext uri="{FF2B5EF4-FFF2-40B4-BE49-F238E27FC236}">
                <a16:creationId xmlns:a16="http://schemas.microsoft.com/office/drawing/2014/main" id="{80843A14-FF1B-410B-BCD6-2621521D5F22}"/>
              </a:ext>
            </a:extLst>
          </p:cNvPr>
          <p:cNvSpPr txBox="1"/>
          <p:nvPr/>
        </p:nvSpPr>
        <p:spPr>
          <a:xfrm>
            <a:off x="7744448" y="2554058"/>
            <a:ext cx="1467068" cy="246221"/>
          </a:xfrm>
          <a:prstGeom prst="rect">
            <a:avLst/>
          </a:prstGeom>
          <a:noFill/>
        </p:spPr>
        <p:txBody>
          <a:bodyPr wrap="none" rtlCol="0">
            <a:spAutoFit/>
          </a:bodyPr>
          <a:lstStyle/>
          <a:p>
            <a:r>
              <a:rPr lang="ja-JP" altLang="en-US" sz="1000" dirty="0">
                <a:solidFill>
                  <a:schemeClr val="accent1"/>
                </a:solidFill>
              </a:rPr>
              <a:t>○○に問題がある場合</a:t>
            </a:r>
            <a:endParaRPr kumimoji="1" lang="ja-JP" altLang="en-US" sz="1000" dirty="0">
              <a:solidFill>
                <a:schemeClr val="accent1"/>
              </a:solidFill>
            </a:endParaRPr>
          </a:p>
        </p:txBody>
      </p:sp>
      <p:sp>
        <p:nvSpPr>
          <p:cNvPr id="226" name="正方形/長方形 225">
            <a:extLst>
              <a:ext uri="{FF2B5EF4-FFF2-40B4-BE49-F238E27FC236}">
                <a16:creationId xmlns:a16="http://schemas.microsoft.com/office/drawing/2014/main" id="{597BA1A3-8CA6-4AAF-9607-4CA7F7266185}"/>
              </a:ext>
            </a:extLst>
          </p:cNvPr>
          <p:cNvSpPr/>
          <p:nvPr/>
        </p:nvSpPr>
        <p:spPr>
          <a:xfrm>
            <a:off x="8148738" y="2843150"/>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○○する</a:t>
            </a:r>
          </a:p>
        </p:txBody>
      </p:sp>
    </p:spTree>
    <p:extLst>
      <p:ext uri="{BB962C8B-B14F-4D97-AF65-F5344CB8AC3E}">
        <p14:creationId xmlns:p14="http://schemas.microsoft.com/office/powerpoint/2010/main" val="346992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kumimoji="1" lang="en-US" altLang="ja-JP" sz="1900" dirty="0"/>
          </a:p>
          <a:p>
            <a:pPr lvl="1"/>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lvl="1"/>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endParaRPr lang="en-US" altLang="ja-JP" sz="1900" dirty="0"/>
          </a:p>
          <a:p>
            <a:pPr lvl="1"/>
            <a:r>
              <a:rPr lang="en-US" altLang="ja-JP" sz="1900" dirty="0"/>
              <a:t>B</a:t>
            </a:r>
            <a:r>
              <a:rPr kumimoji="1" lang="ja-JP" altLang="en-US" sz="1900" dirty="0"/>
              <a:t>案）人間の予測判定結果のデータを作成する</a:t>
            </a:r>
            <a:endParaRPr kumimoji="1" lang="en-US" altLang="ja-JP" sz="1900" dirty="0"/>
          </a:p>
          <a:p>
            <a:pPr lvl="1"/>
            <a:endParaRPr kumimoji="1" lang="en-US" altLang="ja-JP" sz="1900" dirty="0"/>
          </a:p>
          <a:p>
            <a:pPr marL="457200" indent="-457200">
              <a:buFont typeface="+mj-lt"/>
              <a:buAutoNum type="arabicPeriod"/>
            </a:pPr>
            <a:r>
              <a:rPr lang="ja-JP" altLang="en-US" sz="2400" dirty="0"/>
              <a:t>想定プランのメリットとデメリット</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en-US" altLang="ja-JP" sz="2400" dirty="0"/>
              <a:t>DS</a:t>
            </a:r>
            <a:r>
              <a:rPr lang="ja-JP" altLang="en-US" sz="2400" dirty="0"/>
              <a:t>部の懸念点と確認したいこと</a:t>
            </a:r>
            <a:endParaRPr lang="en-US" altLang="ja-JP" sz="2400" dirty="0"/>
          </a:p>
          <a:p>
            <a:pPr lvl="1"/>
            <a:r>
              <a:rPr lang="ja-JP" altLang="en-US" sz="1900" dirty="0"/>
              <a:t>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221312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000D9B1-B542-4DBE-9525-6EF0401DE290}"/>
              </a:ext>
            </a:extLst>
          </p:cNvPr>
          <p:cNvSpPr>
            <a:spLocks noGrp="1"/>
          </p:cNvSpPr>
          <p:nvPr>
            <p:ph type="body" sz="quarter" idx="20"/>
          </p:nvPr>
        </p:nvSpPr>
        <p:spPr/>
        <p:txBody>
          <a:bodyPr/>
          <a:lstStyle/>
          <a:p>
            <a:r>
              <a:rPr lang="en-US" altLang="ja-JP" dirty="0"/>
              <a:t>1. </a:t>
            </a:r>
            <a:r>
              <a:rPr lang="ja-JP" altLang="en-US" dirty="0"/>
              <a:t>生革部が考えている問題及び解決策の確認</a:t>
            </a:r>
            <a:endParaRPr lang="en-US" altLang="ja-JP" dirty="0"/>
          </a:p>
          <a:p>
            <a:endParaRPr kumimoji="1" lang="ja-JP" altLang="en-US" sz="2000" b="1" dirty="0"/>
          </a:p>
        </p:txBody>
      </p:sp>
      <p:sp>
        <p:nvSpPr>
          <p:cNvPr id="4" name="日付プレースホルダー 3">
            <a:extLst>
              <a:ext uri="{FF2B5EF4-FFF2-40B4-BE49-F238E27FC236}">
                <a16:creationId xmlns:a16="http://schemas.microsoft.com/office/drawing/2014/main" id="{F867A461-4A8B-43E4-B065-1CCC288F7FAC}"/>
              </a:ext>
            </a:extLst>
          </p:cNvPr>
          <p:cNvSpPr>
            <a:spLocks noGrp="1"/>
          </p:cNvSpPr>
          <p:nvPr>
            <p:ph type="dt" sz="half" idx="19"/>
          </p:nvPr>
        </p:nvSpPr>
        <p:spPr/>
        <p:txBody>
          <a:bodyPr/>
          <a:lstStyle/>
          <a:p>
            <a:fld id="{FCAFAC13-DB77-42F2-BE26-45BA5532FD50}" type="datetime4">
              <a:rPr lang="en-US" altLang="ja-JP" smtClean="0"/>
              <a:pPr/>
              <a:t>November 6, 2023</a:t>
            </a:fld>
            <a:endParaRPr lang="en-US" dirty="0"/>
          </a:p>
        </p:txBody>
      </p:sp>
      <p:sp>
        <p:nvSpPr>
          <p:cNvPr id="8" name="テキスト プレースホルダー 1">
            <a:extLst>
              <a:ext uri="{FF2B5EF4-FFF2-40B4-BE49-F238E27FC236}">
                <a16:creationId xmlns:a16="http://schemas.microsoft.com/office/drawing/2014/main"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問題：日々発生している在庫過多・欠品（仕入先事情除く？）の要因分析に時間が掛る</a:t>
            </a:r>
            <a:endParaRPr lang="en-US" altLang="ja-JP" sz="1900" dirty="0"/>
          </a:p>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pPr marL="0" lvl="1">
              <a:spcBef>
                <a:spcPts val="0"/>
              </a:spcBef>
            </a:pPr>
            <a:endParaRPr kumimoji="1" lang="en-US" altLang="ja-JP" sz="1900" dirty="0"/>
          </a:p>
          <a:p>
            <a:pPr marL="0" lvl="1">
              <a:spcBef>
                <a:spcPts val="0"/>
              </a:spcBef>
            </a:pPr>
            <a:r>
              <a:rPr lang="ja-JP" altLang="en-US" sz="1900" dirty="0"/>
              <a:t>解決策に対する</a:t>
            </a:r>
            <a:r>
              <a:rPr lang="en-US" altLang="ja-JP" sz="1900" dirty="0"/>
              <a:t>DS</a:t>
            </a:r>
            <a:r>
              <a:rPr lang="ja-JP" altLang="en-US" sz="1900" dirty="0"/>
              <a:t>部の理解</a:t>
            </a:r>
            <a:endParaRPr kumimoji="1" lang="en-US" altLang="ja-JP" sz="1900" dirty="0"/>
          </a:p>
          <a:p>
            <a:pPr marL="800100" lvl="2" indent="-342900">
              <a:spcBef>
                <a:spcPts val="0"/>
              </a:spcBef>
              <a:buFont typeface="Arial"/>
              <a:buChar char="•"/>
            </a:pPr>
            <a:r>
              <a:rPr lang="ja-JP" altLang="en-US" sz="1600" b="0" dirty="0"/>
              <a:t>入力：実績の</a:t>
            </a:r>
            <a:r>
              <a:rPr lang="en-US" altLang="ja-JP" sz="1600" b="0" dirty="0"/>
              <a:t>LT</a:t>
            </a:r>
            <a:r>
              <a:rPr lang="ja-JP" altLang="en-US" sz="1600" b="0" dirty="0"/>
              <a:t>や在庫量　</a:t>
            </a:r>
            <a:r>
              <a:rPr lang="en-US" altLang="ja-JP" sz="1600" b="0" dirty="0"/>
              <a:t>→</a:t>
            </a:r>
            <a:r>
              <a:rPr lang="ja-JP" altLang="en-US" sz="1600" b="0" dirty="0"/>
              <a:t>    </a:t>
            </a:r>
            <a:r>
              <a:rPr lang="en-US" altLang="ja-JP" sz="1600" b="0" dirty="0"/>
              <a:t>AI</a:t>
            </a:r>
            <a:r>
              <a:rPr lang="ja-JP" altLang="en-US" sz="1600" b="0" dirty="0"/>
              <a:t>など　</a:t>
            </a:r>
            <a:r>
              <a:rPr lang="en-US" altLang="ja-JP" sz="1600" b="0" dirty="0"/>
              <a:t>→</a:t>
            </a:r>
            <a:r>
              <a:rPr lang="ja-JP" altLang="en-US" sz="1600" b="0" dirty="0"/>
              <a:t>  出力：在庫状態に影響する因子、影響度</a:t>
            </a:r>
            <a:endParaRPr lang="en-US" altLang="ja-JP" sz="1600" b="0" dirty="0"/>
          </a:p>
          <a:p>
            <a:pPr marL="457200" lvl="2">
              <a:spcBef>
                <a:spcPts val="0"/>
              </a:spcBef>
            </a:pPr>
            <a:endParaRPr lang="en-US" altLang="ja-JP" sz="1600" b="0" dirty="0"/>
          </a:p>
          <a:p>
            <a:pPr marL="0" lvl="1">
              <a:spcBef>
                <a:spcPts val="0"/>
              </a:spcBef>
            </a:pPr>
            <a:endParaRPr lang="en-US" altLang="ja-JP" sz="2000" dirty="0"/>
          </a:p>
          <a:p>
            <a:endParaRPr kumimoji="1" lang="en-US" altLang="ja-JP" sz="2000" dirty="0"/>
          </a:p>
          <a:p>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pic>
        <p:nvPicPr>
          <p:cNvPr id="5" name="図 4">
            <a:extLst>
              <a:ext uri="{FF2B5EF4-FFF2-40B4-BE49-F238E27FC236}">
                <a16:creationId xmlns:a16="http://schemas.microsoft.com/office/drawing/2014/main" id="{E59DB2D7-1112-47EF-959D-361DA0AC0A9E}"/>
              </a:ext>
            </a:extLst>
          </p:cNvPr>
          <p:cNvPicPr>
            <a:picLocks noChangeAspect="1"/>
          </p:cNvPicPr>
          <p:nvPr/>
        </p:nvPicPr>
        <p:blipFill>
          <a:blip r:embed="rId2"/>
          <a:stretch>
            <a:fillRect/>
          </a:stretch>
        </p:blipFill>
        <p:spPr>
          <a:xfrm>
            <a:off x="443077" y="741901"/>
            <a:ext cx="11070783" cy="6217965"/>
          </a:xfrm>
          <a:prstGeom prst="rect">
            <a:avLst/>
          </a:prstGeom>
        </p:spPr>
      </p:pic>
      <p:sp>
        <p:nvSpPr>
          <p:cNvPr id="6" name="吹き出し: 角を丸めた四角形 5">
            <a:extLst>
              <a:ext uri="{FF2B5EF4-FFF2-40B4-BE49-F238E27FC236}">
                <a16:creationId xmlns:a16="http://schemas.microsoft.com/office/drawing/2014/main" id="{B7FE74A0-DA41-493C-B939-5342F3A406E2}"/>
              </a:ext>
            </a:extLst>
          </p:cNvPr>
          <p:cNvSpPr/>
          <p:nvPr/>
        </p:nvSpPr>
        <p:spPr>
          <a:xfrm>
            <a:off x="10616363" y="5840929"/>
            <a:ext cx="3232485" cy="2237874"/>
          </a:xfrm>
          <a:prstGeom prst="wedgeRoundRectCallout">
            <a:avLst>
              <a:gd name="adj1" fmla="val -58302"/>
              <a:gd name="adj2" fmla="val 31425"/>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t>AI</a:t>
            </a:r>
            <a:r>
              <a:rPr lang="ja-JP" altLang="en-US" sz="1800" dirty="0"/>
              <a:t>・データサイエンスを活用して分析作業を効率化したい。改善策を検討する判断材料にしたい。</a:t>
            </a:r>
            <a:r>
              <a:rPr lang="ja-JP" altLang="en-US" sz="1800" dirty="0">
                <a:solidFill>
                  <a:srgbClr val="FFFF00"/>
                </a:solidFill>
              </a:rPr>
              <a:t>現場ではなく、生革部の分析を対象にしている</a:t>
            </a:r>
            <a:endParaRPr kumimoji="1" lang="ja-JP" altLang="en-US" dirty="0">
              <a:solidFill>
                <a:srgbClr val="FFFF00"/>
              </a:solidFill>
            </a:endParaRPr>
          </a:p>
        </p:txBody>
      </p:sp>
      <p:sp>
        <p:nvSpPr>
          <p:cNvPr id="7" name="正方形/長方形 6">
            <a:extLst>
              <a:ext uri="{FF2B5EF4-FFF2-40B4-BE49-F238E27FC236}">
                <a16:creationId xmlns:a16="http://schemas.microsoft.com/office/drawing/2014/main" id="{6D218DD7-53E1-4F8C-A42D-5D2CF7194565}"/>
              </a:ext>
            </a:extLst>
          </p:cNvPr>
          <p:cNvSpPr/>
          <p:nvPr/>
        </p:nvSpPr>
        <p:spPr>
          <a:xfrm>
            <a:off x="5379417" y="6536756"/>
            <a:ext cx="10431379" cy="308409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dirty="0"/>
              <a:t>、現状定期的にできていない。</a:t>
            </a:r>
            <a:endParaRPr lang="en-US" altLang="ja-JP" dirty="0"/>
          </a:p>
          <a:p>
            <a:r>
              <a:rPr kumimoji="1" lang="ja-JP" altLang="en-US"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dirty="0"/>
          </a:p>
          <a:p>
            <a:r>
              <a:rPr lang="ja-JP" altLang="en-US" dirty="0"/>
              <a:t>仮置き場で溢れる、想定する在庫より大きい。それは工場が維持管理できるようにすべき。スタッフに伝える、調達に伝わる、仕入先に指導が入る、今は最初の一歩すら歩めていない。</a:t>
            </a:r>
            <a:endParaRPr lang="en-US" altLang="ja-JP" dirty="0"/>
          </a:p>
          <a:p>
            <a:r>
              <a:rPr kumimoji="1" lang="ja-JP" altLang="en-US" dirty="0"/>
              <a:t>今はトラックの便振れの寄与度も分からない。計画の変更はその先の話</a:t>
            </a:r>
          </a:p>
        </p:txBody>
      </p:sp>
      <p:sp>
        <p:nvSpPr>
          <p:cNvPr id="2" name="正方形/長方形 1">
            <a:extLst>
              <a:ext uri="{FF2B5EF4-FFF2-40B4-BE49-F238E27FC236}">
                <a16:creationId xmlns:a16="http://schemas.microsoft.com/office/drawing/2014/main" id="{79D26703-AA9D-431F-9ED9-4FD39934E948}"/>
              </a:ext>
            </a:extLst>
          </p:cNvPr>
          <p:cNvSpPr/>
          <p:nvPr/>
        </p:nvSpPr>
        <p:spPr>
          <a:xfrm>
            <a:off x="2140850" y="4863319"/>
            <a:ext cx="2739329" cy="19552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Input</a:t>
            </a:r>
            <a:r>
              <a:rPr lang="ja-JP" altLang="en-US" dirty="0"/>
              <a:t>：</a:t>
            </a:r>
            <a:r>
              <a:rPr kumimoji="1" lang="ja-JP" altLang="en-US" dirty="0"/>
              <a:t>品番毎</a:t>
            </a:r>
            <a:endParaRPr kumimoji="1" lang="en-US" altLang="ja-JP" dirty="0"/>
          </a:p>
          <a:p>
            <a:pPr algn="ctr"/>
            <a:endParaRPr lang="en-US" altLang="ja-JP" dirty="0"/>
          </a:p>
          <a:p>
            <a:pPr algn="ctr"/>
            <a:r>
              <a:rPr kumimoji="1" lang="ja-JP" altLang="en-US" dirty="0"/>
              <a:t>発見する要素</a:t>
            </a:r>
            <a:endParaRPr kumimoji="1" lang="en-US" altLang="ja-JP" dirty="0"/>
          </a:p>
          <a:p>
            <a:pPr algn="ctr"/>
            <a:r>
              <a:rPr kumimoji="1" lang="ja-JP" altLang="en-US" dirty="0"/>
              <a:t>の組み合わせ毎にデータ分ける</a:t>
            </a:r>
          </a:p>
        </p:txBody>
      </p:sp>
    </p:spTree>
    <p:extLst>
      <p:ext uri="{BB962C8B-B14F-4D97-AF65-F5344CB8AC3E}">
        <p14:creationId xmlns:p14="http://schemas.microsoft.com/office/powerpoint/2010/main" val="346726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2000"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ja-JP" dirty="0"/>
              <a:t>3</a:t>
            </a:r>
            <a:r>
              <a:rPr lang="en-US" altLang="ja-JP" dirty="0"/>
              <a:t>. </a:t>
            </a:r>
            <a:r>
              <a:rPr lang="ja-JP" altLang="en-US" dirty="0"/>
              <a:t>想定プランのメリットとデメリット</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6, 2023</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72308893"/>
              </p:ext>
            </p:extLst>
          </p:nvPr>
        </p:nvGraphicFramePr>
        <p:xfrm>
          <a:off x="441737" y="1536884"/>
          <a:ext cx="11363740" cy="4692893"/>
        </p:xfrm>
        <a:graphic>
          <a:graphicData uri="http://schemas.openxmlformats.org/drawingml/2006/table">
            <a:tbl>
              <a:tblPr firstRow="1" bandRow="1">
                <a:tableStyleId>{5C22544A-7EE6-4342-B048-85BDC9FD1C3A}</a:tableStyleId>
              </a:tblPr>
              <a:tblGrid>
                <a:gridCol w="1954697">
                  <a:extLst>
                    <a:ext uri="{9D8B030D-6E8A-4147-A177-3AD203B41FA5}">
                      <a16:colId xmlns:a16="http://schemas.microsoft.com/office/drawing/2014/main" val="20000"/>
                    </a:ext>
                  </a:extLst>
                </a:gridCol>
                <a:gridCol w="3081130">
                  <a:extLst>
                    <a:ext uri="{9D8B030D-6E8A-4147-A177-3AD203B41FA5}">
                      <a16:colId xmlns:a16="http://schemas.microsoft.com/office/drawing/2014/main" val="20001"/>
                    </a:ext>
                  </a:extLst>
                </a:gridCol>
                <a:gridCol w="3147391">
                  <a:extLst>
                    <a:ext uri="{9D8B030D-6E8A-4147-A177-3AD203B41FA5}">
                      <a16:colId xmlns:a16="http://schemas.microsoft.com/office/drawing/2014/main" val="20002"/>
                    </a:ext>
                  </a:extLst>
                </a:gridCol>
                <a:gridCol w="3180522">
                  <a:extLst>
                    <a:ext uri="{9D8B030D-6E8A-4147-A177-3AD203B41FA5}">
                      <a16:colId xmlns:a16="http://schemas.microsoft.com/office/drawing/2014/main" val="20003"/>
                    </a:ext>
                  </a:extLst>
                </a:gridCol>
              </a:tblGrid>
              <a:tr h="484073">
                <a:tc>
                  <a:txBody>
                    <a:bodyPr/>
                    <a:lstStyle/>
                    <a:p>
                      <a:pPr algn="ctr"/>
                      <a:endParaRPr kumimoji="1" lang="ja-JP" altLang="en-US" dirty="0"/>
                    </a:p>
                  </a:txBody>
                  <a:tcPr/>
                </a:tc>
                <a:tc>
                  <a:txBody>
                    <a:bodyPr/>
                    <a:lstStyle/>
                    <a:p>
                      <a:pPr algn="ctr"/>
                      <a:r>
                        <a:rPr kumimoji="1" lang="ja-JP" altLang="en-US" dirty="0"/>
                        <a:t>メリット</a:t>
                      </a:r>
                    </a:p>
                  </a:txBody>
                  <a:tcPr/>
                </a:tc>
                <a:tc>
                  <a:txBody>
                    <a:bodyPr/>
                    <a:lstStyle/>
                    <a:p>
                      <a:pPr algn="ctr"/>
                      <a:r>
                        <a:rPr kumimoji="1" lang="ja-JP" altLang="en-US" dirty="0"/>
                        <a:t>デメリット</a:t>
                      </a:r>
                    </a:p>
                  </a:txBody>
                  <a:tcPr/>
                </a:tc>
                <a:tc>
                  <a:txBody>
                    <a:bodyPr/>
                    <a:lstStyle/>
                    <a:p>
                      <a:pPr algn="ctr"/>
                      <a:r>
                        <a:rPr kumimoji="1" lang="ja-JP" altLang="en-US" dirty="0"/>
                        <a:t>備考</a:t>
                      </a:r>
                    </a:p>
                  </a:txBody>
                  <a:tcPr/>
                </a:tc>
                <a:extLst>
                  <a:ext uri="{0D108BD9-81ED-4DB2-BD59-A6C34878D82A}">
                    <a16:rowId xmlns:a16="http://schemas.microsoft.com/office/drawing/2014/main" val="10000"/>
                  </a:ext>
                </a:extLst>
              </a:tr>
              <a:tr h="2163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ja-JP" sz="1800" dirty="0"/>
                        <a:t>A</a:t>
                      </a:r>
                      <a:r>
                        <a:rPr lang="en-US" altLang="ja-JP" sz="1800" dirty="0"/>
                        <a:t>.</a:t>
                      </a:r>
                      <a:r>
                        <a:rPr lang="ja-JP" altLang="en-US" sz="1800" dirty="0"/>
                        <a:t> データを追加する</a:t>
                      </a:r>
                      <a:r>
                        <a:rPr lang="ja-JP" altLang="ja-JP" sz="1800" dirty="0"/>
                        <a:t>o</a:t>
                      </a:r>
                      <a:r>
                        <a:rPr lang="en-US" altLang="ja-JP" sz="1800" dirty="0"/>
                        <a:t>r</a:t>
                      </a:r>
                      <a:r>
                        <a:rPr lang="ja-JP" altLang="en-US" sz="1800" dirty="0"/>
                        <a:t>問題を細分化して、解ける問題にしてから、判定・予測を自動で行う</a:t>
                      </a:r>
                      <a:endParaRPr lang="en-US" altLang="ja-JP" sz="1400" dirty="0"/>
                    </a:p>
                    <a:p>
                      <a:endParaRPr kumimoji="1" lang="ja-JP" altLang="en-US" dirty="0"/>
                    </a:p>
                  </a:txBody>
                  <a:tcPr/>
                </a:tc>
                <a:tc>
                  <a:txBody>
                    <a:bodyPr/>
                    <a:lstStyle/>
                    <a:p>
                      <a:r>
                        <a:rPr kumimoji="1" lang="ja-JP" altLang="en-US" dirty="0"/>
                        <a:t>・問題とその要因を明確にできる（現象のメカニズム</a:t>
                      </a:r>
                      <a:r>
                        <a:rPr kumimoji="1" lang="ja-JP" altLang="en-US"/>
                        <a:t>が分かり、</a:t>
                      </a:r>
                      <a:r>
                        <a:rPr kumimoji="1" lang="ja-JP" altLang="en-US" b="1" dirty="0">
                          <a:solidFill>
                            <a:srgbClr val="FF0000"/>
                          </a:solidFill>
                        </a:rPr>
                        <a:t>説明性</a:t>
                      </a:r>
                      <a:r>
                        <a:rPr kumimoji="1" lang="ja-JP" altLang="en-US" b="1">
                          <a:solidFill>
                            <a:srgbClr val="FF0000"/>
                          </a:solidFill>
                        </a:rPr>
                        <a:t>が高いモデルを作ることが可能</a:t>
                      </a:r>
                      <a:r>
                        <a:rPr kumimoji="1" lang="ja-JP" altLang="en-US"/>
                        <a:t>。その後の施策の検討に役立ちやすい）</a:t>
                      </a:r>
                      <a:endParaRPr kumimoji="1" lang="ja-JP" altLang="en-US" dirty="0"/>
                    </a:p>
                  </a:txBody>
                  <a:tcPr/>
                </a:tc>
                <a:tc>
                  <a:txBody>
                    <a:bodyPr/>
                    <a:lstStyle/>
                    <a:p>
                      <a:r>
                        <a:rPr kumimoji="1" lang="ja-JP" altLang="en-US" dirty="0"/>
                        <a:t>・必要なデータを追加するには問題が発生するメカニズムがわかってないといけない、調べないといけない</a:t>
                      </a:r>
                      <a:endParaRPr kumimoji="1" lang="en-US" altLang="ja-JP" dirty="0"/>
                    </a:p>
                    <a:p>
                      <a:r>
                        <a:rPr kumimoji="1" lang="ja-JP" altLang="en-US" dirty="0"/>
                        <a:t>・</a:t>
                      </a:r>
                      <a:r>
                        <a:rPr lang="ja-JP" altLang="en-US" sz="1800" b="1" dirty="0">
                          <a:solidFill>
                            <a:srgbClr val="FF0000"/>
                          </a:solidFill>
                        </a:rPr>
                        <a:t>問題を細分化する（異常の種類を分ける）場合、上記の</a:t>
                      </a:r>
                      <a:r>
                        <a:rPr kumimoji="1" lang="ja-JP" altLang="en-US" b="1" dirty="0">
                          <a:solidFill>
                            <a:srgbClr val="FF0000"/>
                          </a:solidFill>
                        </a:rPr>
                        <a:t>解決策とマッチしない</a:t>
                      </a:r>
                      <a:r>
                        <a:rPr kumimoji="1" lang="ja-JP" altLang="en-US" dirty="0"/>
                        <a:t>。</a:t>
                      </a:r>
                    </a:p>
                  </a:txBody>
                  <a:tcPr/>
                </a:tc>
                <a:tc>
                  <a:txBody>
                    <a:bodyPr/>
                    <a:lstStyle/>
                    <a:p>
                      <a:r>
                        <a:rPr kumimoji="1" lang="ja-JP" altLang="en-US" sz="1800" dirty="0"/>
                        <a:t>・現状のデータでは相関が見える因子が無い（ベイジアンネットワークで因子見えず）ため、追加のデータもしくは問題の細分化が必要。ドメイン知識が必要になるので、データのみで実現することが難しい印象</a:t>
                      </a:r>
                      <a:endParaRPr kumimoji="1" lang="en-US" altLang="ja-JP" dirty="0"/>
                    </a:p>
                  </a:txBody>
                  <a:tcPr/>
                </a:tc>
                <a:extLst>
                  <a:ext uri="{0D108BD9-81ED-4DB2-BD59-A6C34878D82A}">
                    <a16:rowId xmlns:a16="http://schemas.microsoft.com/office/drawing/2014/main" val="10001"/>
                  </a:ext>
                </a:extLst>
              </a:tr>
              <a:tr h="1922820">
                <a:tc>
                  <a:txBody>
                    <a:bodyPr/>
                    <a:lstStyle/>
                    <a:p>
                      <a:r>
                        <a:rPr lang="en-US" altLang="ja-JP" sz="1800" dirty="0"/>
                        <a:t>B. </a:t>
                      </a:r>
                      <a:r>
                        <a:rPr lang="ja-JP" altLang="en-US" sz="1800" dirty="0"/>
                        <a:t>人間の判定・予測結果を学習させ、人間と同様の判定・予測を自動で行う</a:t>
                      </a:r>
                      <a:endParaRPr kumimoji="1" lang="ja-JP" altLang="en-US" dirty="0"/>
                    </a:p>
                  </a:txBody>
                  <a:tcPr/>
                </a:tc>
                <a:tc>
                  <a:txBody>
                    <a:bodyPr/>
                    <a:lstStyle/>
                    <a:p>
                      <a:r>
                        <a:rPr kumimoji="1" lang="ja-JP" altLang="en-US" dirty="0"/>
                        <a:t>・</a:t>
                      </a:r>
                      <a:r>
                        <a:rPr kumimoji="1" lang="ja-JP" altLang="en-US" b="1" dirty="0">
                          <a:solidFill>
                            <a:srgbClr val="FF0000"/>
                          </a:solidFill>
                        </a:rPr>
                        <a:t>人間の同様の判定予測を行える</a:t>
                      </a:r>
                    </a:p>
                  </a:txBody>
                  <a:tcPr/>
                </a:tc>
                <a:tc>
                  <a:txBody>
                    <a:bodyPr/>
                    <a:lstStyle/>
                    <a:p>
                      <a:r>
                        <a:rPr lang="ja-JP" altLang="en-US" sz="1800" b="1" dirty="0">
                          <a:solidFill>
                            <a:srgbClr val="FF0000"/>
                          </a:solidFill>
                        </a:rPr>
                        <a:t>・人間の判定・予測結果の</a:t>
                      </a:r>
                      <a:r>
                        <a:rPr kumimoji="1" lang="ja-JP" altLang="en-US" b="1" dirty="0">
                          <a:solidFill>
                            <a:srgbClr val="FF0000"/>
                          </a:solidFill>
                        </a:rPr>
                        <a:t>データを作成する必要がある</a:t>
                      </a:r>
                      <a:endParaRPr kumimoji="1" lang="en-US" altLang="ja-JP" b="1" dirty="0">
                        <a:solidFill>
                          <a:srgbClr val="FF0000"/>
                        </a:solidFill>
                      </a:endParaRPr>
                    </a:p>
                    <a:p>
                      <a:r>
                        <a:rPr kumimoji="1" lang="ja-JP" altLang="en-US" dirty="0"/>
                        <a:t>・人間の誤判定を学習する可能性がある</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689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43077" y="751352"/>
            <a:ext cx="11341555" cy="5637600"/>
          </a:xfrm>
        </p:spPr>
        <p:txBody>
          <a:bodyPr/>
          <a:lstStyle/>
          <a:p>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endParaRPr lang="en-US" altLang="ja-JP" sz="1900" dirty="0"/>
          </a:p>
          <a:p>
            <a:r>
              <a:rPr lang="ja-JP" altLang="en-US" sz="1900" dirty="0"/>
              <a:t>解決策が実現できても実効果が出ないことを懸念</a:t>
            </a:r>
            <a:endParaRPr lang="en-US" altLang="ja-JP" sz="1900" dirty="0"/>
          </a:p>
          <a:p>
            <a:endParaRPr lang="en-US" altLang="ja-JP" sz="1900" dirty="0"/>
          </a:p>
          <a:p>
            <a:r>
              <a:rPr lang="ja-JP" altLang="en-US" sz="1900" dirty="0">
                <a:solidFill>
                  <a:srgbClr val="FF0000"/>
                </a:solidFill>
              </a:rPr>
              <a:t>聞きたい事）</a:t>
            </a:r>
            <a:endParaRPr lang="en-US" altLang="ja-JP" sz="1900" dirty="0">
              <a:solidFill>
                <a:srgbClr val="FF0000"/>
              </a:solidFill>
            </a:endParaRPr>
          </a:p>
          <a:p>
            <a:r>
              <a:rPr lang="ja-JP" altLang="en-US" sz="1900" dirty="0">
                <a:solidFill>
                  <a:srgbClr val="FF0000"/>
                </a:solidFill>
              </a:rPr>
              <a:t>上記解決策を実現できるとどんな実効果があるか分かると、</a:t>
            </a:r>
            <a:endParaRPr lang="en-US" altLang="ja-JP" sz="1900" dirty="0">
              <a:solidFill>
                <a:srgbClr val="FF0000"/>
              </a:solidFill>
            </a:endParaRPr>
          </a:p>
          <a:p>
            <a:r>
              <a:rPr lang="ja-JP" altLang="en-US" sz="1900" dirty="0">
                <a:solidFill>
                  <a:srgbClr val="FF0000"/>
                </a:solidFill>
              </a:rPr>
              <a:t>具体的にどういう活動が必要か（異常の種類を絞るのかなど）判断できると思っています。</a:t>
            </a:r>
            <a:endParaRPr kumimoji="1" lang="en-US" altLang="ja-JP" sz="1900" dirty="0"/>
          </a:p>
          <a:p>
            <a:endParaRPr lang="en-US" altLang="ja-JP" sz="1900" dirty="0"/>
          </a:p>
          <a:p>
            <a:r>
              <a:rPr kumimoji="1" lang="ja-JP" altLang="en-US" sz="1900" dirty="0"/>
              <a:t>ーーーーーーーーーーーーーーーーーーーーーーーーーーーーーーーーーーーーーーーーーーーーーー</a:t>
            </a:r>
            <a:endParaRPr kumimoji="1" lang="en-US" altLang="ja-JP" sz="1900" dirty="0"/>
          </a:p>
          <a:p>
            <a:endParaRPr kumimoji="1" lang="en-US" altLang="ja-JP" sz="1900" dirty="0"/>
          </a:p>
          <a:p>
            <a:r>
              <a:rPr lang="ja-JP" altLang="en-US" sz="1900" dirty="0"/>
              <a:t>メモ</a:t>
            </a:r>
            <a:endParaRPr lang="en-US" altLang="ja-JP" sz="1900" dirty="0"/>
          </a:p>
          <a:p>
            <a:r>
              <a:rPr kumimoji="1" lang="en-US" altLang="ja-JP" sz="1900" dirty="0"/>
              <a:t>A</a:t>
            </a:r>
            <a:r>
              <a:rPr kumimoji="1" lang="ja-JP" altLang="en-US" sz="1900" dirty="0"/>
              <a:t>案）</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2000" dirty="0"/>
          </a:p>
          <a:p>
            <a:r>
              <a:rPr lang="ja-JP" altLang="en-US" sz="1900" b="0" dirty="0"/>
              <a:t>・必要なデータがある場合、追加のデータ取得環境が必要な場合もある</a:t>
            </a:r>
            <a:endParaRPr lang="en-US" altLang="ja-JP" sz="1900" b="0" dirty="0"/>
          </a:p>
          <a:p>
            <a:r>
              <a:rPr kumimoji="1" lang="ja-JP" altLang="en-US" sz="1900" b="0" dirty="0"/>
              <a:t>・数値上異常に見える現象を細分化する場合、上記解決策とマッチしないかもしれない</a:t>
            </a:r>
            <a:endParaRPr kumimoji="1" lang="en-US" altLang="ja-JP" sz="1900" b="0" dirty="0"/>
          </a:p>
          <a:p>
            <a:endParaRPr kumimoji="1" lang="en-US" altLang="ja-JP" sz="1900" dirty="0"/>
          </a:p>
          <a:p>
            <a:r>
              <a:rPr lang="en-US" altLang="ja-JP" sz="1900" dirty="0"/>
              <a:t>B</a:t>
            </a:r>
            <a:r>
              <a:rPr lang="ja-JP" altLang="en-US" sz="1900" dirty="0"/>
              <a:t>案）</a:t>
            </a:r>
            <a:r>
              <a:rPr lang="ja-JP" altLang="en-US" sz="2000" dirty="0"/>
              <a:t>人間の判定・予測結果を学習させ、人間と同様の判定・予測を自動で行う</a:t>
            </a:r>
            <a:endParaRPr lang="en-US" altLang="ja-JP" sz="1900" dirty="0"/>
          </a:p>
          <a:p>
            <a:r>
              <a:rPr lang="ja-JP" altLang="en-US" sz="1900" b="0" dirty="0"/>
              <a:t>・人間の判定・予測結果のデータを作成する必要がある</a:t>
            </a:r>
            <a:endParaRPr lang="en-US" altLang="ja-JP" sz="1900" b="0" dirty="0"/>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a:t>4.</a:t>
            </a:r>
            <a:r>
              <a:rPr lang="ja-JP" altLang="en-US" dirty="0"/>
              <a:t> </a:t>
            </a:r>
            <a:r>
              <a:rPr lang="en-US" altLang="ja-JP" dirty="0"/>
              <a:t>DS</a:t>
            </a:r>
            <a:r>
              <a:rPr lang="ja-JP" altLang="en-US" dirty="0"/>
              <a:t>部の懸念点</a:t>
            </a:r>
            <a:endParaRPr kumimoji="1"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426594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ABB36-175F-4E82-A926-104A6781AF06}"/>
              </a:ext>
            </a:extLst>
          </p:cNvPr>
          <p:cNvSpPr>
            <a:spLocks noGrp="1"/>
          </p:cNvSpPr>
          <p:nvPr>
            <p:ph type="body" sz="quarter" idx="18"/>
          </p:nvPr>
        </p:nvSpPr>
        <p:spPr>
          <a:xfrm>
            <a:off x="483384" y="788569"/>
            <a:ext cx="11341555" cy="5637600"/>
          </a:xfrm>
        </p:spPr>
        <p:txBody>
          <a:bodyPr/>
          <a:lstStyle/>
          <a:p>
            <a:r>
              <a:rPr lang="ja-JP" altLang="en-US" dirty="0"/>
              <a:t>分析開発を、次の２ステップで進めます。</a:t>
            </a:r>
            <a:endParaRPr kumimoji="1" lang="ja-JP" altLang="en-US" dirty="0"/>
          </a:p>
        </p:txBody>
      </p:sp>
      <p:sp>
        <p:nvSpPr>
          <p:cNvPr id="3" name="テキスト プレースホルダー 2">
            <a:extLst>
              <a:ext uri="{FF2B5EF4-FFF2-40B4-BE49-F238E27FC236}">
                <a16:creationId xmlns:a16="http://schemas.microsoft.com/office/drawing/2014/main" id="{7404DB31-D5BA-42BC-B49B-7DD5515F3391}"/>
              </a:ext>
            </a:extLst>
          </p:cNvPr>
          <p:cNvSpPr>
            <a:spLocks noGrp="1"/>
          </p:cNvSpPr>
          <p:nvPr>
            <p:ph type="body" sz="quarter" idx="20"/>
          </p:nvPr>
        </p:nvSpPr>
        <p:spPr/>
        <p:txBody>
          <a:bodyPr/>
          <a:lstStyle/>
          <a:p>
            <a:r>
              <a:rPr kumimoji="1" lang="ja-JP" altLang="en-US" sz="2000" dirty="0"/>
              <a:t>参考）</a:t>
            </a:r>
            <a:r>
              <a:rPr kumimoji="1" lang="en-US" altLang="ja-JP" sz="2000" dirty="0"/>
              <a:t>DS</a:t>
            </a:r>
            <a:r>
              <a:rPr kumimoji="1" lang="ja-JP" altLang="en-US" sz="2000" dirty="0"/>
              <a:t>部が考えていた進め</a:t>
            </a:r>
            <a:r>
              <a:rPr lang="ja-JP" altLang="en-US" sz="2000" dirty="0"/>
              <a:t>方</a:t>
            </a:r>
            <a:endParaRPr kumimoji="1" lang="en-US" altLang="ja-JP" sz="2000" dirty="0"/>
          </a:p>
          <a:p>
            <a:endParaRPr kumimoji="1" lang="en-US" altLang="ja-JP" dirty="0"/>
          </a:p>
        </p:txBody>
      </p:sp>
      <p:sp>
        <p:nvSpPr>
          <p:cNvPr id="4" name="日付プレースホルダー 3">
            <a:extLst>
              <a:ext uri="{FF2B5EF4-FFF2-40B4-BE49-F238E27FC236}">
                <a16:creationId xmlns:a16="http://schemas.microsoft.com/office/drawing/2014/main" id="{15AC0DB6-B6CD-47AE-A978-AAC019BAE445}"/>
              </a:ext>
            </a:extLst>
          </p:cNvPr>
          <p:cNvSpPr>
            <a:spLocks noGrp="1"/>
          </p:cNvSpPr>
          <p:nvPr>
            <p:ph type="dt" sz="half" idx="19"/>
          </p:nvPr>
        </p:nvSpPr>
        <p:spPr/>
        <p:txBody>
          <a:bodyPr/>
          <a:lstStyle/>
          <a:p>
            <a:fld id="{FCAFAC13-DB77-42F2-BE26-45BA5532FD50}" type="datetime4">
              <a:rPr lang="en-US" altLang="ja-JP" smtClean="0"/>
              <a:pPr/>
              <a:t>November 6, 2023</a:t>
            </a:fld>
            <a:endParaRPr lang="en-US" dirty="0"/>
          </a:p>
        </p:txBody>
      </p:sp>
      <p:sp>
        <p:nvSpPr>
          <p:cNvPr id="14" name="矢印: 山形 13">
            <a:extLst>
              <a:ext uri="{FF2B5EF4-FFF2-40B4-BE49-F238E27FC236}">
                <a16:creationId xmlns:a16="http://schemas.microsoft.com/office/drawing/2014/main" id="{ED1C73ED-6232-41C8-9DB4-7A95E4F63F7C}"/>
              </a:ext>
            </a:extLst>
          </p:cNvPr>
          <p:cNvSpPr/>
          <p:nvPr/>
        </p:nvSpPr>
        <p:spPr>
          <a:xfrm>
            <a:off x="6130037" y="1460919"/>
            <a:ext cx="5459563" cy="4846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STEP2</a:t>
            </a:r>
            <a:r>
              <a:rPr lang="ja-JP" altLang="en-US" dirty="0">
                <a:solidFill>
                  <a:schemeClr val="bg1"/>
                </a:solidFill>
              </a:rPr>
              <a:t>：</a:t>
            </a:r>
            <a:r>
              <a:rPr lang="en-US" altLang="ja-JP" dirty="0">
                <a:solidFill>
                  <a:schemeClr val="bg1"/>
                </a:solidFill>
              </a:rPr>
              <a:t>AI</a:t>
            </a:r>
            <a:r>
              <a:rPr lang="ja-JP" altLang="en-US" dirty="0">
                <a:solidFill>
                  <a:schemeClr val="bg1"/>
                </a:solidFill>
              </a:rPr>
              <a:t>モデルの開発</a:t>
            </a:r>
            <a:endParaRPr kumimoji="1" lang="ja-JP" altLang="en-US" dirty="0">
              <a:solidFill>
                <a:schemeClr val="bg1"/>
              </a:solidFill>
            </a:endParaRPr>
          </a:p>
        </p:txBody>
      </p:sp>
      <p:sp>
        <p:nvSpPr>
          <p:cNvPr id="15" name="矢印: 五方向 14">
            <a:extLst>
              <a:ext uri="{FF2B5EF4-FFF2-40B4-BE49-F238E27FC236}">
                <a16:creationId xmlns:a16="http://schemas.microsoft.com/office/drawing/2014/main" id="{7FD6CE9A-7A4F-43AD-B20E-59FBD5BDC13C}"/>
              </a:ext>
            </a:extLst>
          </p:cNvPr>
          <p:cNvSpPr/>
          <p:nvPr/>
        </p:nvSpPr>
        <p:spPr>
          <a:xfrm>
            <a:off x="694598" y="1460919"/>
            <a:ext cx="5459564"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STEP1</a:t>
            </a:r>
            <a:r>
              <a:rPr kumimoji="1" lang="ja-JP" altLang="en-US" dirty="0"/>
              <a:t>（</a:t>
            </a:r>
            <a:r>
              <a:rPr kumimoji="1" lang="en-US" altLang="ja-JP" dirty="0"/>
              <a:t>AI</a:t>
            </a:r>
            <a:r>
              <a:rPr kumimoji="1" lang="ja-JP" altLang="en-US" dirty="0"/>
              <a:t>モデル開発のための）データ分析</a:t>
            </a:r>
          </a:p>
        </p:txBody>
      </p:sp>
      <p:sp>
        <p:nvSpPr>
          <p:cNvPr id="5" name="正方形/長方形 4">
            <a:extLst>
              <a:ext uri="{FF2B5EF4-FFF2-40B4-BE49-F238E27FC236}">
                <a16:creationId xmlns:a16="http://schemas.microsoft.com/office/drawing/2014/main" id="{A914807A-52B7-46F3-9D2E-85AF99C0CCC5}"/>
              </a:ext>
            </a:extLst>
          </p:cNvPr>
          <p:cNvSpPr/>
          <p:nvPr/>
        </p:nvSpPr>
        <p:spPr>
          <a:xfrm>
            <a:off x="87435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目的設定</a:t>
            </a:r>
          </a:p>
        </p:txBody>
      </p:sp>
      <p:sp>
        <p:nvSpPr>
          <p:cNvPr id="27" name="正方形/長方形 26">
            <a:extLst>
              <a:ext uri="{FF2B5EF4-FFF2-40B4-BE49-F238E27FC236}">
                <a16:creationId xmlns:a16="http://schemas.microsoft.com/office/drawing/2014/main" id="{39A95F4B-DB55-449B-81C2-B9381DBF9559}"/>
              </a:ext>
            </a:extLst>
          </p:cNvPr>
          <p:cNvSpPr/>
          <p:nvPr/>
        </p:nvSpPr>
        <p:spPr>
          <a:xfrm>
            <a:off x="252914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仮説立て</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id="{85AAC1F9-F78F-44D6-8270-F36919A98959}"/>
              </a:ext>
            </a:extLst>
          </p:cNvPr>
          <p:cNvSpPr/>
          <p:nvPr/>
        </p:nvSpPr>
        <p:spPr>
          <a:xfrm>
            <a:off x="4183938" y="2421309"/>
            <a:ext cx="572711"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データ分析</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id="{C16973F9-F8D7-4FE8-BF52-AD1D496943AC}"/>
              </a:ext>
            </a:extLst>
          </p:cNvPr>
          <p:cNvSpPr/>
          <p:nvPr/>
        </p:nvSpPr>
        <p:spPr>
          <a:xfrm>
            <a:off x="5838728" y="2421309"/>
            <a:ext cx="572710"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目標設定</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id="{E6255547-47AB-44E9-949A-60708820C191}"/>
              </a:ext>
            </a:extLst>
          </p:cNvPr>
          <p:cNvSpPr/>
          <p:nvPr/>
        </p:nvSpPr>
        <p:spPr>
          <a:xfrm>
            <a:off x="7493518" y="2421309"/>
            <a:ext cx="572710" cy="1621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モデル設計</a:t>
            </a:r>
          </a:p>
        </p:txBody>
      </p:sp>
      <p:sp>
        <p:nvSpPr>
          <p:cNvPr id="33" name="正方形/長方形 32">
            <a:extLst>
              <a:ext uri="{FF2B5EF4-FFF2-40B4-BE49-F238E27FC236}">
                <a16:creationId xmlns:a16="http://schemas.microsoft.com/office/drawing/2014/main" id="{CDF250B1-0C38-40F7-8522-A5AE9340C551}"/>
              </a:ext>
            </a:extLst>
          </p:cNvPr>
          <p:cNvSpPr/>
          <p:nvPr/>
        </p:nvSpPr>
        <p:spPr>
          <a:xfrm>
            <a:off x="9148307" y="2441753"/>
            <a:ext cx="572710"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モデル評価</a:t>
            </a:r>
            <a:endParaRPr kumimoji="1" lang="ja-JP" altLang="en-US" b="1" dirty="0">
              <a:solidFill>
                <a:schemeClr val="tx1"/>
              </a:solidFill>
            </a:endParaRPr>
          </a:p>
        </p:txBody>
      </p:sp>
      <p:sp>
        <p:nvSpPr>
          <p:cNvPr id="41" name="正方形/長方形 40">
            <a:extLst>
              <a:ext uri="{FF2B5EF4-FFF2-40B4-BE49-F238E27FC236}">
                <a16:creationId xmlns:a16="http://schemas.microsoft.com/office/drawing/2014/main" id="{CE106B07-4ECE-49E0-9207-773FEE744E00}"/>
              </a:ext>
            </a:extLst>
          </p:cNvPr>
          <p:cNvSpPr/>
          <p:nvPr/>
        </p:nvSpPr>
        <p:spPr>
          <a:xfrm>
            <a:off x="10792599" y="2384739"/>
            <a:ext cx="572710" cy="1694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システム開発</a:t>
            </a:r>
          </a:p>
        </p:txBody>
      </p:sp>
      <p:sp>
        <p:nvSpPr>
          <p:cNvPr id="6" name="矢印: 右 5">
            <a:extLst>
              <a:ext uri="{FF2B5EF4-FFF2-40B4-BE49-F238E27FC236}">
                <a16:creationId xmlns:a16="http://schemas.microsoft.com/office/drawing/2014/main" id="{D5BF5B5A-2701-4B90-9488-79A8312F7B76}"/>
              </a:ext>
            </a:extLst>
          </p:cNvPr>
          <p:cNvSpPr/>
          <p:nvPr/>
        </p:nvSpPr>
        <p:spPr>
          <a:xfrm>
            <a:off x="172269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B637BFBB-A475-42F0-9966-97DD0EB6BB7D}"/>
              </a:ext>
            </a:extLst>
          </p:cNvPr>
          <p:cNvSpPr/>
          <p:nvPr/>
        </p:nvSpPr>
        <p:spPr>
          <a:xfrm>
            <a:off x="503227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63E6CC85-3BD9-45C8-AAE2-7D65BFFD0400}"/>
              </a:ext>
            </a:extLst>
          </p:cNvPr>
          <p:cNvSpPr/>
          <p:nvPr/>
        </p:nvSpPr>
        <p:spPr>
          <a:xfrm>
            <a:off x="668706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矢印: 環状 101">
            <a:extLst>
              <a:ext uri="{FF2B5EF4-FFF2-40B4-BE49-F238E27FC236}">
                <a16:creationId xmlns:a16="http://schemas.microsoft.com/office/drawing/2014/main" id="{C5BE3FB2-FD10-46F1-805E-AC92891A924C}"/>
              </a:ext>
            </a:extLst>
          </p:cNvPr>
          <p:cNvSpPr/>
          <p:nvPr/>
        </p:nvSpPr>
        <p:spPr>
          <a:xfrm>
            <a:off x="3356543" y="2773508"/>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矢印: 環状 102">
            <a:extLst>
              <a:ext uri="{FF2B5EF4-FFF2-40B4-BE49-F238E27FC236}">
                <a16:creationId xmlns:a16="http://schemas.microsoft.com/office/drawing/2014/main" id="{45D23B46-847A-460B-A893-E4C085999B4D}"/>
              </a:ext>
            </a:extLst>
          </p:cNvPr>
          <p:cNvSpPr/>
          <p:nvPr/>
        </p:nvSpPr>
        <p:spPr>
          <a:xfrm rot="10800000">
            <a:off x="3368565" y="2856443"/>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矢印: 環状 103">
            <a:extLst>
              <a:ext uri="{FF2B5EF4-FFF2-40B4-BE49-F238E27FC236}">
                <a16:creationId xmlns:a16="http://schemas.microsoft.com/office/drawing/2014/main" id="{6A484021-0B55-4431-82E5-01A7EA154B21}"/>
              </a:ext>
            </a:extLst>
          </p:cNvPr>
          <p:cNvSpPr/>
          <p:nvPr/>
        </p:nvSpPr>
        <p:spPr>
          <a:xfrm>
            <a:off x="8320150" y="2773509"/>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 name="矢印: 環状 104">
            <a:extLst>
              <a:ext uri="{FF2B5EF4-FFF2-40B4-BE49-F238E27FC236}">
                <a16:creationId xmlns:a16="http://schemas.microsoft.com/office/drawing/2014/main" id="{B99784AD-16DB-4ED5-BD03-2598D9A7C84B}"/>
              </a:ext>
            </a:extLst>
          </p:cNvPr>
          <p:cNvSpPr/>
          <p:nvPr/>
        </p:nvSpPr>
        <p:spPr>
          <a:xfrm rot="10800000">
            <a:off x="8332172" y="2856444"/>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吹き出し: 角を丸めた四角形 108">
            <a:extLst>
              <a:ext uri="{FF2B5EF4-FFF2-40B4-BE49-F238E27FC236}">
                <a16:creationId xmlns:a16="http://schemas.microsoft.com/office/drawing/2014/main" id="{60B00F9F-E6C8-41BD-A636-162BA13EA359}"/>
              </a:ext>
            </a:extLst>
          </p:cNvPr>
          <p:cNvSpPr/>
          <p:nvPr/>
        </p:nvSpPr>
        <p:spPr>
          <a:xfrm>
            <a:off x="5712339" y="4359039"/>
            <a:ext cx="2371277" cy="1183058"/>
          </a:xfrm>
          <a:prstGeom prst="wedgeRoundRectCallout">
            <a:avLst>
              <a:gd name="adj1" fmla="val -29581"/>
              <a:gd name="adj2" fmla="val -828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その“要因”に対する最善な対策及び目標を設定</a:t>
            </a:r>
            <a:endParaRPr kumimoji="1" lang="en-US" altLang="ja-JP" sz="1000" u="sng" dirty="0">
              <a:solidFill>
                <a:schemeClr val="accent1"/>
              </a:solidFill>
            </a:endParaRPr>
          </a:p>
        </p:txBody>
      </p:sp>
      <p:sp>
        <p:nvSpPr>
          <p:cNvPr id="110" name="吹き出し: 角を丸めた四角形 109">
            <a:extLst>
              <a:ext uri="{FF2B5EF4-FFF2-40B4-BE49-F238E27FC236}">
                <a16:creationId xmlns:a16="http://schemas.microsoft.com/office/drawing/2014/main" id="{FA958CA9-1460-4CE9-858B-5F8F2AF3092F}"/>
              </a:ext>
            </a:extLst>
          </p:cNvPr>
          <p:cNvSpPr/>
          <p:nvPr/>
        </p:nvSpPr>
        <p:spPr>
          <a:xfrm>
            <a:off x="8152759" y="4359039"/>
            <a:ext cx="3890220" cy="1752966"/>
          </a:xfrm>
          <a:prstGeom prst="wedgeRoundRectCallout">
            <a:avLst>
              <a:gd name="adj1" fmla="val -29479"/>
              <a:gd name="adj2" fmla="val -707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施策を実施するために</a:t>
            </a:r>
            <a:endParaRPr kumimoji="1" lang="en-US" altLang="ja-JP" sz="1600" dirty="0">
              <a:solidFill>
                <a:schemeClr val="accent1"/>
              </a:solidFill>
            </a:endParaRPr>
          </a:p>
          <a:p>
            <a:r>
              <a:rPr kumimoji="1" lang="ja-JP" altLang="en-US" sz="1600" dirty="0">
                <a:solidFill>
                  <a:schemeClr val="accent1"/>
                </a:solidFill>
              </a:rPr>
              <a:t>必要な</a:t>
            </a:r>
            <a:r>
              <a:rPr lang="en-US" altLang="ja-JP" sz="1600" dirty="0">
                <a:solidFill>
                  <a:schemeClr val="accent1"/>
                </a:solidFill>
              </a:rPr>
              <a:t>AI</a:t>
            </a:r>
            <a:r>
              <a:rPr kumimoji="1" lang="ja-JP" altLang="en-US" sz="1600" dirty="0">
                <a:solidFill>
                  <a:schemeClr val="accent1"/>
                </a:solidFill>
              </a:rPr>
              <a:t>モデルを開発</a:t>
            </a:r>
            <a:r>
              <a:rPr lang="ja-JP" altLang="en-US" sz="1600" dirty="0">
                <a:solidFill>
                  <a:schemeClr val="accent1"/>
                </a:solidFill>
              </a:rPr>
              <a:t>する</a:t>
            </a:r>
            <a:endParaRPr kumimoji="1" lang="en-US" altLang="ja-JP" sz="1600" dirty="0">
              <a:solidFill>
                <a:schemeClr val="accent1"/>
              </a:solidFill>
            </a:endParaRPr>
          </a:p>
          <a:p>
            <a:endParaRPr lang="en-US" altLang="ja-JP" sz="800" dirty="0">
              <a:solidFill>
                <a:schemeClr val="accent1"/>
              </a:solidFill>
            </a:endParaRPr>
          </a:p>
          <a:p>
            <a:r>
              <a:rPr lang="ja-JP" altLang="en-US" sz="1200" u="sng" dirty="0">
                <a:solidFill>
                  <a:schemeClr val="tx1"/>
                </a:solidFill>
              </a:rPr>
              <a:t>取り組み例</a:t>
            </a:r>
            <a:endParaRPr lang="en-US" altLang="ja-JP" sz="1200" u="sng" dirty="0">
              <a:solidFill>
                <a:schemeClr val="tx1"/>
              </a:solidFill>
            </a:endParaRPr>
          </a:p>
          <a:p>
            <a:r>
              <a:rPr lang="ja-JP" altLang="en-US" sz="1200" dirty="0">
                <a:solidFill>
                  <a:schemeClr val="tx1"/>
                </a:solidFill>
              </a:rPr>
              <a:t>・工程設計段階で異常発生させない設計ツール</a:t>
            </a:r>
            <a:endParaRPr lang="en-US" altLang="ja-JP" sz="1200" dirty="0">
              <a:solidFill>
                <a:schemeClr val="tx1"/>
              </a:solidFill>
            </a:endParaRPr>
          </a:p>
          <a:p>
            <a:r>
              <a:rPr lang="ja-JP" altLang="en-US" sz="1200" dirty="0">
                <a:solidFill>
                  <a:schemeClr val="tx1"/>
                </a:solidFill>
              </a:rPr>
              <a:t>・実績データから異常を短時間に検知するモデル</a:t>
            </a:r>
            <a:endParaRPr lang="en-US" altLang="ja-JP" sz="1200" dirty="0">
              <a:solidFill>
                <a:schemeClr val="tx1"/>
              </a:solidFill>
            </a:endParaRPr>
          </a:p>
        </p:txBody>
      </p:sp>
      <p:sp>
        <p:nvSpPr>
          <p:cNvPr id="108" name="吹き出し: 角を丸めた四角形 107">
            <a:extLst>
              <a:ext uri="{FF2B5EF4-FFF2-40B4-BE49-F238E27FC236}">
                <a16:creationId xmlns:a16="http://schemas.microsoft.com/office/drawing/2014/main" id="{EBD08228-C96B-4791-BAFC-2460B432A778}"/>
              </a:ext>
            </a:extLst>
          </p:cNvPr>
          <p:cNvSpPr/>
          <p:nvPr/>
        </p:nvSpPr>
        <p:spPr>
          <a:xfrm>
            <a:off x="3225418" y="4338603"/>
            <a:ext cx="2385221" cy="1793839"/>
          </a:xfrm>
          <a:prstGeom prst="wedgeRoundRectCallout">
            <a:avLst>
              <a:gd name="adj1" fmla="val -32345"/>
              <a:gd name="adj2" fmla="val -8594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在庫の異常に関わる　“要因”を推定する</a:t>
            </a:r>
            <a:endParaRPr kumimoji="1" lang="en-US" altLang="ja-JP" sz="1600" dirty="0">
              <a:solidFill>
                <a:schemeClr val="accent1"/>
              </a:solidFill>
            </a:endParaRPr>
          </a:p>
          <a:p>
            <a:endParaRPr kumimoji="1" lang="en-US" altLang="ja-JP" sz="800" u="sng" dirty="0">
              <a:solidFill>
                <a:schemeClr val="accent1"/>
              </a:solidFill>
            </a:endParaRPr>
          </a:p>
          <a:p>
            <a:r>
              <a:rPr lang="ja-JP" altLang="en-US" sz="1200" u="sng" dirty="0">
                <a:solidFill>
                  <a:schemeClr val="tx1"/>
                </a:solidFill>
              </a:rPr>
              <a:t>取り組み状況</a:t>
            </a:r>
            <a:endParaRPr lang="en-US" altLang="ja-JP" sz="1200" u="sng" dirty="0">
              <a:solidFill>
                <a:schemeClr val="tx1"/>
              </a:solidFill>
            </a:endParaRPr>
          </a:p>
          <a:p>
            <a:r>
              <a:rPr lang="ja-JP" altLang="en-US" sz="1200" dirty="0">
                <a:solidFill>
                  <a:schemeClr val="tx1"/>
                </a:solidFill>
              </a:rPr>
              <a:t>・現状のデータから明確な要因は分からない</a:t>
            </a:r>
            <a:endParaRPr lang="en-US" altLang="ja-JP" sz="1200" dirty="0">
              <a:solidFill>
                <a:schemeClr val="tx1"/>
              </a:solidFill>
            </a:endParaRPr>
          </a:p>
          <a:p>
            <a:r>
              <a:rPr lang="ja-JP" altLang="en-US" sz="1200" dirty="0">
                <a:solidFill>
                  <a:schemeClr val="tx1"/>
                </a:solidFill>
              </a:rPr>
              <a:t>・データを詳細分析して要因を明確化中</a:t>
            </a:r>
            <a:endParaRPr lang="en-US" altLang="ja-JP" sz="1200" dirty="0">
              <a:solidFill>
                <a:schemeClr val="tx1"/>
              </a:solidFill>
            </a:endParaRPr>
          </a:p>
        </p:txBody>
      </p:sp>
      <p:sp>
        <p:nvSpPr>
          <p:cNvPr id="31" name="吹き出し: 角を丸めた四角形 30">
            <a:extLst>
              <a:ext uri="{FF2B5EF4-FFF2-40B4-BE49-F238E27FC236}">
                <a16:creationId xmlns:a16="http://schemas.microsoft.com/office/drawing/2014/main" id="{0682A2F0-7A4E-4ED2-B11B-00D9FD2E2730}"/>
              </a:ext>
            </a:extLst>
          </p:cNvPr>
          <p:cNvSpPr/>
          <p:nvPr/>
        </p:nvSpPr>
        <p:spPr>
          <a:xfrm>
            <a:off x="149021" y="4275909"/>
            <a:ext cx="2925105" cy="2308491"/>
          </a:xfrm>
          <a:prstGeom prst="wedgeRoundRectCallout">
            <a:avLst>
              <a:gd name="adj1" fmla="val -21257"/>
              <a:gd name="adj2" fmla="val -710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accent1"/>
                </a:solidFill>
              </a:rPr>
              <a:t>自動順立装置を導入することにより、各工場のスペース削減を行う必要があるが、安城第</a:t>
            </a:r>
            <a:r>
              <a:rPr kumimoji="1" lang="en-US" altLang="ja-JP" sz="1400" dirty="0">
                <a:solidFill>
                  <a:schemeClr val="accent1"/>
                </a:solidFill>
              </a:rPr>
              <a:t>1</a:t>
            </a:r>
            <a:r>
              <a:rPr kumimoji="1" lang="ja-JP" altLang="en-US" sz="1400" dirty="0">
                <a:solidFill>
                  <a:schemeClr val="accent1"/>
                </a:solidFill>
              </a:rPr>
              <a:t>の現状は仮置き場等で狙い通りのスペースあ</a:t>
            </a:r>
            <a:r>
              <a:rPr lang="ja-JP" altLang="en-US" sz="1400" dirty="0">
                <a:solidFill>
                  <a:schemeClr val="accent1"/>
                </a:solidFill>
              </a:rPr>
              <a:t>削減になっておらず、各工場のスペース削減ができるか不透明。</a:t>
            </a:r>
            <a:endParaRPr kumimoji="1" lang="en-US" altLang="ja-JP" sz="1400" dirty="0">
              <a:solidFill>
                <a:schemeClr val="accent1"/>
              </a:solidFill>
            </a:endParaRPr>
          </a:p>
          <a:p>
            <a:r>
              <a:rPr kumimoji="1" lang="ja-JP" altLang="en-US" sz="1400" dirty="0">
                <a:solidFill>
                  <a:schemeClr val="accent1"/>
                </a:solidFill>
              </a:rPr>
              <a:t>安城第</a:t>
            </a:r>
            <a:r>
              <a:rPr kumimoji="1" lang="en-US" altLang="ja-JP" sz="1400" dirty="0">
                <a:solidFill>
                  <a:schemeClr val="accent1"/>
                </a:solidFill>
              </a:rPr>
              <a:t>1</a:t>
            </a:r>
            <a:r>
              <a:rPr kumimoji="1" lang="ja-JP" altLang="en-US" sz="1400" dirty="0">
                <a:solidFill>
                  <a:schemeClr val="accent1"/>
                </a:solidFill>
              </a:rPr>
              <a:t>にて在庫が異常になっている要因</a:t>
            </a:r>
            <a:r>
              <a:rPr lang="ja-JP" altLang="en-US" sz="1400" dirty="0">
                <a:solidFill>
                  <a:schemeClr val="accent1"/>
                </a:solidFill>
              </a:rPr>
              <a:t>を特定して各工場のスペース削減のめど付けをする。</a:t>
            </a:r>
            <a:endParaRPr lang="en-US" altLang="ja-JP" sz="1400" dirty="0">
              <a:solidFill>
                <a:schemeClr val="accent1"/>
              </a:solidFill>
            </a:endParaRPr>
          </a:p>
        </p:txBody>
      </p:sp>
      <p:sp>
        <p:nvSpPr>
          <p:cNvPr id="32" name="矢印: 右 31">
            <a:extLst>
              <a:ext uri="{FF2B5EF4-FFF2-40B4-BE49-F238E27FC236}">
                <a16:creationId xmlns:a16="http://schemas.microsoft.com/office/drawing/2014/main" id="{F8B1FBEC-FC9F-4772-A013-B7530398FC91}"/>
              </a:ext>
            </a:extLst>
          </p:cNvPr>
          <p:cNvSpPr/>
          <p:nvPr/>
        </p:nvSpPr>
        <p:spPr>
          <a:xfrm>
            <a:off x="9986962" y="2949549"/>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9BA7A8-AE77-5D35-CBE8-5A093123A061}"/>
              </a:ext>
            </a:extLst>
          </p:cNvPr>
          <p:cNvSpPr/>
          <p:nvPr/>
        </p:nvSpPr>
        <p:spPr>
          <a:xfrm>
            <a:off x="2473825" y="2063034"/>
            <a:ext cx="2282824" cy="30339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t>現在</a:t>
            </a:r>
          </a:p>
        </p:txBody>
      </p:sp>
    </p:spTree>
    <p:extLst>
      <p:ext uri="{BB962C8B-B14F-4D97-AF65-F5344CB8AC3E}">
        <p14:creationId xmlns:p14="http://schemas.microsoft.com/office/powerpoint/2010/main" val="3147457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marL="914400" lvl="1" indent="-457200">
              <a:buFont typeface="+mj-lt"/>
              <a:buAutoNum type="arabicPeriod"/>
            </a:pPr>
            <a:r>
              <a:rPr kumimoji="1" lang="ja-JP" altLang="en-US" sz="1900" dirty="0"/>
              <a:t>現状のデータでは相関が見える因子は無い（ベイジアンネットワークなどで因子見えず）</a:t>
            </a:r>
            <a:endParaRPr kumimoji="1" lang="en-US" altLang="ja-JP" sz="1900" dirty="0"/>
          </a:p>
          <a:p>
            <a:pPr marL="914400" lvl="1" indent="-457200">
              <a:buFont typeface="+mj-lt"/>
              <a:buAutoNum type="arabicPeriod"/>
            </a:pPr>
            <a:r>
              <a:rPr lang="ja-JP" altLang="en-US" sz="1900" dirty="0"/>
              <a:t>２つの想定プラン。</a:t>
            </a:r>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r>
              <a:rPr lang="en-US" altLang="ja-JP" sz="1900" dirty="0"/>
              <a:t>B</a:t>
            </a:r>
            <a:r>
              <a:rPr kumimoji="1" lang="ja-JP" altLang="en-US" sz="1900" dirty="0"/>
              <a:t>案）人間の予測判定結果のデータを作成する</a:t>
            </a:r>
            <a:endParaRPr kumimoji="1" lang="en-US" altLang="ja-JP" sz="1900" dirty="0"/>
          </a:p>
          <a:p>
            <a:pPr marL="457200" indent="-457200">
              <a:buFont typeface="+mj-lt"/>
              <a:buAutoNum type="arabicPeriod"/>
            </a:pPr>
            <a:r>
              <a:rPr lang="ja-JP" altLang="en-US" sz="2400" dirty="0"/>
              <a:t>想定するプランを実現させるデータとステップ</a:t>
            </a:r>
            <a:endParaRPr lang="en-US" altLang="ja-JP" sz="2400" dirty="0"/>
          </a:p>
          <a:p>
            <a:pPr marL="914400" lvl="1" indent="-457200">
              <a:buFont typeface="+mj-lt"/>
              <a:buAutoNum type="alphaUcPeriod"/>
            </a:pPr>
            <a:r>
              <a:rPr lang="ja-JP" altLang="en-US" sz="1900" dirty="0"/>
              <a:t>問題を細分化する場合、過去に発生した異常の種類をドメイン知識を活かして細分化。細分化された異常種類より関係のある因子を明確化。</a:t>
            </a:r>
            <a:r>
              <a:rPr lang="ja-JP" altLang="en-US" sz="2000" dirty="0"/>
              <a:t>要因が明確化できたモデルを使って要因判定するモデルを作成する</a:t>
            </a:r>
            <a:endParaRPr lang="en-US" altLang="ja-JP" sz="2000" dirty="0"/>
          </a:p>
          <a:p>
            <a:pPr marL="914400" lvl="1" indent="-457200">
              <a:buFont typeface="+mj-lt"/>
              <a:buAutoNum type="alphaUcPeriod"/>
            </a:pPr>
            <a:r>
              <a:rPr lang="ja-JP" altLang="en-US" sz="1900" dirty="0"/>
              <a:t>人間の判定・予測結果を学習させ、人間と同様の判定・予測を自動で行う</a:t>
            </a:r>
            <a:endParaRPr lang="en-US" altLang="ja-JP" sz="2400" dirty="0"/>
          </a:p>
          <a:p>
            <a:pPr marL="457200" indent="-457200">
              <a:buFont typeface="+mj-lt"/>
              <a:buAutoNum type="arabicPeriod"/>
            </a:pPr>
            <a:r>
              <a:rPr lang="en-US" altLang="ja-JP" sz="2400" dirty="0"/>
              <a:t>DS</a:t>
            </a:r>
            <a:r>
              <a:rPr lang="ja-JP" altLang="en-US" sz="2400" dirty="0"/>
              <a:t>部の懸念点</a:t>
            </a:r>
            <a:endParaRPr lang="en-US" altLang="ja-JP" sz="2400" dirty="0"/>
          </a:p>
          <a:p>
            <a:pPr lvl="1"/>
            <a:r>
              <a:rPr lang="ja-JP" altLang="en-US" sz="1900" dirty="0"/>
              <a:t>問題及び問題を解決したときの実効果が見えておらず、生革部が想定する解決策実施が必要かわ分からない。解決策が実現できても実効果が出ないことを懸念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6, 2023</a:t>
            </a:fld>
            <a:endParaRPr lang="en-US" dirty="0"/>
          </a:p>
        </p:txBody>
      </p:sp>
    </p:spTree>
    <p:extLst>
      <p:ext uri="{BB962C8B-B14F-4D97-AF65-F5344CB8AC3E}">
        <p14:creationId xmlns:p14="http://schemas.microsoft.com/office/powerpoint/2010/main" val="1445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0C80A6F1-3A09-441C-9E52-7BCE1DC1F03A}"/>
              </a:ext>
            </a:extLst>
          </p:cNvPr>
          <p:cNvSpPr>
            <a:spLocks noGrp="1"/>
          </p:cNvSpPr>
          <p:nvPr>
            <p:ph type="body" sz="quarter" idx="19"/>
          </p:nvPr>
        </p:nvSpPr>
        <p:spPr/>
        <p:txBody>
          <a:bodyPr/>
          <a:lstStyle/>
          <a:p>
            <a:r>
              <a:rPr kumimoji="1" lang="ja-JP" altLang="en-US" dirty="0"/>
              <a:t>データの作り方について</a:t>
            </a:r>
          </a:p>
        </p:txBody>
      </p:sp>
      <p:pic>
        <p:nvPicPr>
          <p:cNvPr id="4" name="図 3">
            <a:extLst>
              <a:ext uri="{FF2B5EF4-FFF2-40B4-BE49-F238E27FC236}">
                <a16:creationId xmlns:a16="http://schemas.microsoft.com/office/drawing/2014/main" id="{009B2376-2F74-4513-8714-9418CE495737}"/>
              </a:ext>
            </a:extLst>
          </p:cNvPr>
          <p:cNvPicPr>
            <a:picLocks noChangeAspect="1"/>
          </p:cNvPicPr>
          <p:nvPr/>
        </p:nvPicPr>
        <p:blipFill>
          <a:blip r:embed="rId2"/>
          <a:stretch>
            <a:fillRect/>
          </a:stretch>
        </p:blipFill>
        <p:spPr>
          <a:xfrm>
            <a:off x="7866705" y="1385205"/>
            <a:ext cx="4028296" cy="2262514"/>
          </a:xfrm>
          <a:prstGeom prst="rect">
            <a:avLst/>
          </a:prstGeom>
        </p:spPr>
      </p:pic>
      <p:sp>
        <p:nvSpPr>
          <p:cNvPr id="5" name="フローチャート: 磁気ディスク 4">
            <a:extLst>
              <a:ext uri="{FF2B5EF4-FFF2-40B4-BE49-F238E27FC236}">
                <a16:creationId xmlns:a16="http://schemas.microsoft.com/office/drawing/2014/main" id="{F6ADC9CB-A91A-4FF6-A62B-0F465F0A3980}"/>
              </a:ext>
            </a:extLst>
          </p:cNvPr>
          <p:cNvSpPr/>
          <p:nvPr/>
        </p:nvSpPr>
        <p:spPr>
          <a:xfrm>
            <a:off x="1178148" y="1470989"/>
            <a:ext cx="616542" cy="36883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4F41F1A7-9850-4BB9-AE88-BCDDB9823AF8}"/>
              </a:ext>
            </a:extLst>
          </p:cNvPr>
          <p:cNvSpPr txBox="1"/>
          <p:nvPr/>
        </p:nvSpPr>
        <p:spPr>
          <a:xfrm>
            <a:off x="1104988" y="1887744"/>
            <a:ext cx="191772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全品番の</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9</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月のデータ</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a:t>
            </a: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かんばん単位</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a:t>
            </a:r>
          </a:p>
        </p:txBody>
      </p:sp>
      <p:sp>
        <p:nvSpPr>
          <p:cNvPr id="8" name="テキスト ボックス 7">
            <a:extLst>
              <a:ext uri="{FF2B5EF4-FFF2-40B4-BE49-F238E27FC236}">
                <a16:creationId xmlns:a16="http://schemas.microsoft.com/office/drawing/2014/main" id="{957C0C56-803C-4D96-ACDB-3DBF9B62165A}"/>
              </a:ext>
            </a:extLst>
          </p:cNvPr>
          <p:cNvSpPr txBox="1"/>
          <p:nvPr/>
        </p:nvSpPr>
        <p:spPr>
          <a:xfrm>
            <a:off x="1178148" y="2289361"/>
            <a:ext cx="1771402" cy="246221"/>
          </a:xfrm>
          <a:prstGeom prst="rect">
            <a:avLst/>
          </a:prstGeom>
          <a:noFill/>
        </p:spPr>
        <p:txBody>
          <a:bodyPr wrap="square">
            <a:spAutoFit/>
          </a:bodyPr>
          <a:lstStyle/>
          <a:p>
            <a:endParaRPr kumimoji="1" lang="ja-JP" altLang="en-US" sz="1000" dirty="0"/>
          </a:p>
        </p:txBody>
      </p:sp>
      <p:sp>
        <p:nvSpPr>
          <p:cNvPr id="9" name="矢印: 右 8">
            <a:extLst>
              <a:ext uri="{FF2B5EF4-FFF2-40B4-BE49-F238E27FC236}">
                <a16:creationId xmlns:a16="http://schemas.microsoft.com/office/drawing/2014/main" id="{DD2CCD8C-B73E-4585-A908-8F80A654D80A}"/>
              </a:ext>
            </a:extLst>
          </p:cNvPr>
          <p:cNvSpPr/>
          <p:nvPr/>
        </p:nvSpPr>
        <p:spPr>
          <a:xfrm>
            <a:off x="2460346" y="1413089"/>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磁気ディスク 10">
            <a:extLst>
              <a:ext uri="{FF2B5EF4-FFF2-40B4-BE49-F238E27FC236}">
                <a16:creationId xmlns:a16="http://schemas.microsoft.com/office/drawing/2014/main" id="{42E2FD07-D083-4FD8-9423-79C78B9F6DD1}"/>
              </a:ext>
            </a:extLst>
          </p:cNvPr>
          <p:cNvSpPr/>
          <p:nvPr/>
        </p:nvSpPr>
        <p:spPr>
          <a:xfrm>
            <a:off x="3246715" y="1470988"/>
            <a:ext cx="616542" cy="36883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EFE8A17D-0ECE-476E-9671-7AFD2F36DCE2}"/>
              </a:ext>
            </a:extLst>
          </p:cNvPr>
          <p:cNvSpPr txBox="1"/>
          <p:nvPr/>
        </p:nvSpPr>
        <p:spPr>
          <a:xfrm>
            <a:off x="3156762" y="1887744"/>
            <a:ext cx="152085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全品番の</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9</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月のデータ</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a:t>
            </a:r>
            <a:r>
              <a:rPr lang="ja-JP" altLang="en-US" sz="1000" dirty="0">
                <a:solidFill>
                  <a:srgbClr val="FF0000"/>
                </a:solidFill>
                <a:latin typeface="Segoe UI"/>
                <a:ea typeface="メイリオ"/>
              </a:rPr>
              <a:t>週単位</a:t>
            </a:r>
            <a:r>
              <a:rPr lang="ja-JP" altLang="en-US" sz="1000" dirty="0">
                <a:solidFill>
                  <a:srgbClr val="333333"/>
                </a:solidFill>
                <a:latin typeface="Segoe UI"/>
                <a:ea typeface="メイリオ"/>
              </a:rPr>
              <a:t>）</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17" name="テキスト ボックス 16">
            <a:extLst>
              <a:ext uri="{FF2B5EF4-FFF2-40B4-BE49-F238E27FC236}">
                <a16:creationId xmlns:a16="http://schemas.microsoft.com/office/drawing/2014/main" id="{3F49C1CC-13EB-43CA-9A24-3657517B0135}"/>
              </a:ext>
            </a:extLst>
          </p:cNvPr>
          <p:cNvSpPr txBox="1"/>
          <p:nvPr/>
        </p:nvSpPr>
        <p:spPr>
          <a:xfrm>
            <a:off x="3105374" y="2371640"/>
            <a:ext cx="202483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設計値と前週</a:t>
            </a:r>
            <a:r>
              <a:rPr lang="ja-JP" altLang="en-US" sz="1000" dirty="0">
                <a:solidFill>
                  <a:srgbClr val="333333"/>
                </a:solidFill>
                <a:latin typeface="Segoe UI"/>
                <a:ea typeface="メイリオ"/>
              </a:rPr>
              <a:t>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の差分</a:t>
            </a:r>
          </a:p>
        </p:txBody>
      </p:sp>
      <p:sp>
        <p:nvSpPr>
          <p:cNvPr id="19" name="テキスト ボックス 18">
            <a:extLst>
              <a:ext uri="{FF2B5EF4-FFF2-40B4-BE49-F238E27FC236}">
                <a16:creationId xmlns:a16="http://schemas.microsoft.com/office/drawing/2014/main" id="{57084D6E-7FA4-41B1-8C61-3DB2BC2761AA}"/>
              </a:ext>
            </a:extLst>
          </p:cNvPr>
          <p:cNvSpPr txBox="1"/>
          <p:nvPr/>
        </p:nvSpPr>
        <p:spPr>
          <a:xfrm>
            <a:off x="3118342" y="2638476"/>
            <a:ext cx="210167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前週実績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と今週実績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の差分</a:t>
            </a:r>
          </a:p>
        </p:txBody>
      </p:sp>
      <p:sp>
        <p:nvSpPr>
          <p:cNvPr id="20" name="テキスト ボックス 19">
            <a:extLst>
              <a:ext uri="{FF2B5EF4-FFF2-40B4-BE49-F238E27FC236}">
                <a16:creationId xmlns:a16="http://schemas.microsoft.com/office/drawing/2014/main" id="{029C6B41-23D5-4A95-A6C2-B95C551ABF48}"/>
              </a:ext>
            </a:extLst>
          </p:cNvPr>
          <p:cNvSpPr txBox="1"/>
          <p:nvPr/>
        </p:nvSpPr>
        <p:spPr>
          <a:xfrm>
            <a:off x="3118341" y="2864480"/>
            <a:ext cx="28445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在庫量設計値と今週在庫量の差分</a:t>
            </a:r>
          </a:p>
        </p:txBody>
      </p:sp>
      <p:sp>
        <p:nvSpPr>
          <p:cNvPr id="22" name="テキスト ボックス 21">
            <a:extLst>
              <a:ext uri="{FF2B5EF4-FFF2-40B4-BE49-F238E27FC236}">
                <a16:creationId xmlns:a16="http://schemas.microsoft.com/office/drawing/2014/main" id="{738D2B42-4EF2-4531-BE5E-D5E085ECDF36}"/>
              </a:ext>
            </a:extLst>
          </p:cNvPr>
          <p:cNvSpPr txBox="1"/>
          <p:nvPr/>
        </p:nvSpPr>
        <p:spPr>
          <a:xfrm>
            <a:off x="3118341" y="3110701"/>
            <a:ext cx="297765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今週在庫量設計値と先週在庫量の差分</a:t>
            </a:r>
          </a:p>
        </p:txBody>
      </p:sp>
      <p:sp>
        <p:nvSpPr>
          <p:cNvPr id="23" name="テキスト ボックス 22">
            <a:extLst>
              <a:ext uri="{FF2B5EF4-FFF2-40B4-BE49-F238E27FC236}">
                <a16:creationId xmlns:a16="http://schemas.microsoft.com/office/drawing/2014/main" id="{D0ABCE0A-B61E-4A95-91E3-51C73B343D9F}"/>
              </a:ext>
            </a:extLst>
          </p:cNvPr>
          <p:cNvSpPr txBox="1"/>
          <p:nvPr/>
        </p:nvSpPr>
        <p:spPr>
          <a:xfrm>
            <a:off x="1104988" y="2371639"/>
            <a:ext cx="12704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かんばん単位の</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cxnSp>
        <p:nvCxnSpPr>
          <p:cNvPr id="25" name="直線矢印コネクタ 24">
            <a:extLst>
              <a:ext uri="{FF2B5EF4-FFF2-40B4-BE49-F238E27FC236}">
                <a16:creationId xmlns:a16="http://schemas.microsoft.com/office/drawing/2014/main" id="{903F72F0-C7F7-48D6-AEC2-FFE2F25EDAE4}"/>
              </a:ext>
            </a:extLst>
          </p:cNvPr>
          <p:cNvCxnSpPr>
            <a:cxnSpLocks/>
            <a:stCxn id="23" idx="3"/>
            <a:endCxn id="17" idx="1"/>
          </p:cNvCxnSpPr>
          <p:nvPr/>
        </p:nvCxnSpPr>
        <p:spPr>
          <a:xfrm>
            <a:off x="2375451" y="2494750"/>
            <a:ext cx="729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EA8F60B9-F441-429E-90B2-29A88B093310}"/>
              </a:ext>
            </a:extLst>
          </p:cNvPr>
          <p:cNvCxnSpPr>
            <a:cxnSpLocks/>
            <a:stCxn id="23" idx="3"/>
            <a:endCxn id="19" idx="1"/>
          </p:cNvCxnSpPr>
          <p:nvPr/>
        </p:nvCxnSpPr>
        <p:spPr>
          <a:xfrm>
            <a:off x="2375451" y="2494750"/>
            <a:ext cx="742891" cy="266837"/>
          </a:xfrm>
          <a:prstGeom prst="bentConnector3">
            <a:avLst>
              <a:gd name="adj1" fmla="val 39657"/>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F5AB8709-B2F7-4C43-A708-57841205C343}"/>
              </a:ext>
            </a:extLst>
          </p:cNvPr>
          <p:cNvSpPr/>
          <p:nvPr/>
        </p:nvSpPr>
        <p:spPr>
          <a:xfrm>
            <a:off x="445216" y="1180006"/>
            <a:ext cx="516242" cy="284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変更点</a:t>
            </a:r>
          </a:p>
        </p:txBody>
      </p:sp>
      <p:sp>
        <p:nvSpPr>
          <p:cNvPr id="47" name="正方形/長方形 46">
            <a:extLst>
              <a:ext uri="{FF2B5EF4-FFF2-40B4-BE49-F238E27FC236}">
                <a16:creationId xmlns:a16="http://schemas.microsoft.com/office/drawing/2014/main" id="{809D487A-ADC3-4F62-8B34-0BFF788774D1}"/>
              </a:ext>
            </a:extLst>
          </p:cNvPr>
          <p:cNvSpPr/>
          <p:nvPr/>
        </p:nvSpPr>
        <p:spPr>
          <a:xfrm>
            <a:off x="441600" y="4103274"/>
            <a:ext cx="516242" cy="230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質問したいこと</a:t>
            </a:r>
            <a:endParaRPr kumimoji="1" lang="ja-JP" altLang="en-US" dirty="0"/>
          </a:p>
        </p:txBody>
      </p:sp>
      <p:sp>
        <p:nvSpPr>
          <p:cNvPr id="49" name="テキスト ボックス 48">
            <a:extLst>
              <a:ext uri="{FF2B5EF4-FFF2-40B4-BE49-F238E27FC236}">
                <a16:creationId xmlns:a16="http://schemas.microsoft.com/office/drawing/2014/main" id="{4AB9394D-B2E2-47AB-A965-A9271F42225E}"/>
              </a:ext>
            </a:extLst>
          </p:cNvPr>
          <p:cNvSpPr txBox="1"/>
          <p:nvPr/>
        </p:nvSpPr>
        <p:spPr>
          <a:xfrm>
            <a:off x="3118341" y="4285623"/>
            <a:ext cx="29776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在庫量</a:t>
            </a:r>
            <a:r>
              <a:rPr lang="ja-JP" altLang="en-US" sz="1000" dirty="0">
                <a:solidFill>
                  <a:srgbClr val="333333"/>
                </a:solidFill>
                <a:latin typeface="Segoe UI"/>
                <a:ea typeface="メイリオ"/>
              </a:rPr>
              <a:t>＝順立装置の在庫量でしょうか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a:t>
            </a:r>
            <a:r>
              <a:rPr lang="ja-JP" altLang="en-US" sz="1000" dirty="0">
                <a:solidFill>
                  <a:srgbClr val="333333"/>
                </a:solidFill>
                <a:latin typeface="Segoe UI"/>
                <a:ea typeface="メイリオ"/>
              </a:rPr>
              <a:t>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a:t>
            </a:r>
            <a:r>
              <a:rPr lang="ja-JP" altLang="en-US" sz="1000" dirty="0">
                <a:solidFill>
                  <a:srgbClr val="333333"/>
                </a:solidFill>
                <a:latin typeface="Segoe UI"/>
                <a:ea typeface="メイリオ"/>
              </a:rPr>
              <a:t>は週の平均在庫量でしょうか</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0" name="正方形/長方形 49">
            <a:extLst>
              <a:ext uri="{FF2B5EF4-FFF2-40B4-BE49-F238E27FC236}">
                <a16:creationId xmlns:a16="http://schemas.microsoft.com/office/drawing/2014/main" id="{597E9164-8875-4476-B20C-A7B3CF0041BF}"/>
              </a:ext>
            </a:extLst>
          </p:cNvPr>
          <p:cNvSpPr/>
          <p:nvPr/>
        </p:nvSpPr>
        <p:spPr>
          <a:xfrm>
            <a:off x="983259" y="761147"/>
            <a:ext cx="4487773" cy="41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発見する要素の作成</a:t>
            </a:r>
          </a:p>
        </p:txBody>
      </p:sp>
      <p:sp>
        <p:nvSpPr>
          <p:cNvPr id="52" name="正方形/長方形 51">
            <a:extLst>
              <a:ext uri="{FF2B5EF4-FFF2-40B4-BE49-F238E27FC236}">
                <a16:creationId xmlns:a16="http://schemas.microsoft.com/office/drawing/2014/main" id="{345544C4-EA52-4487-88DC-871411A7C57B}"/>
              </a:ext>
            </a:extLst>
          </p:cNvPr>
          <p:cNvSpPr/>
          <p:nvPr/>
        </p:nvSpPr>
        <p:spPr>
          <a:xfrm>
            <a:off x="3177857" y="2864480"/>
            <a:ext cx="2208651" cy="506467"/>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テキスト ボックス 53">
            <a:extLst>
              <a:ext uri="{FF2B5EF4-FFF2-40B4-BE49-F238E27FC236}">
                <a16:creationId xmlns:a16="http://schemas.microsoft.com/office/drawing/2014/main" id="{2070A8EB-B903-435E-B874-0E6CB3CF35B7}"/>
              </a:ext>
            </a:extLst>
          </p:cNvPr>
          <p:cNvSpPr txBox="1"/>
          <p:nvPr/>
        </p:nvSpPr>
        <p:spPr>
          <a:xfrm>
            <a:off x="2793352" y="3008628"/>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追加</a:t>
            </a:r>
          </a:p>
        </p:txBody>
      </p:sp>
      <p:sp>
        <p:nvSpPr>
          <p:cNvPr id="56" name="テキスト ボックス 55">
            <a:extLst>
              <a:ext uri="{FF2B5EF4-FFF2-40B4-BE49-F238E27FC236}">
                <a16:creationId xmlns:a16="http://schemas.microsoft.com/office/drawing/2014/main" id="{7CFF14DB-5C48-49E7-9175-B315E183A32B}"/>
              </a:ext>
            </a:extLst>
          </p:cNvPr>
          <p:cNvSpPr txBox="1"/>
          <p:nvPr/>
        </p:nvSpPr>
        <p:spPr>
          <a:xfrm>
            <a:off x="2520214" y="2282918"/>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FF0000"/>
                </a:solidFill>
                <a:latin typeface="Segoe UI"/>
                <a:ea typeface="メイリオ"/>
              </a:rPr>
              <a:t>修正</a:t>
            </a:r>
            <a:endPar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endParaRPr>
          </a:p>
        </p:txBody>
      </p:sp>
      <p:sp>
        <p:nvSpPr>
          <p:cNvPr id="57" name="矢印: 右 56">
            <a:extLst>
              <a:ext uri="{FF2B5EF4-FFF2-40B4-BE49-F238E27FC236}">
                <a16:creationId xmlns:a16="http://schemas.microsoft.com/office/drawing/2014/main" id="{2FF440BE-49EE-459B-89E4-C1D0F3CE6982}"/>
              </a:ext>
            </a:extLst>
          </p:cNvPr>
          <p:cNvSpPr/>
          <p:nvPr/>
        </p:nvSpPr>
        <p:spPr>
          <a:xfrm>
            <a:off x="5606796" y="1399362"/>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F23F54E7-65C9-4F96-A480-10F4E346EE7A}"/>
              </a:ext>
            </a:extLst>
          </p:cNvPr>
          <p:cNvSpPr/>
          <p:nvPr/>
        </p:nvSpPr>
        <p:spPr>
          <a:xfrm>
            <a:off x="6222489" y="761147"/>
            <a:ext cx="5524296" cy="41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影響する因子の作成</a:t>
            </a:r>
          </a:p>
        </p:txBody>
      </p:sp>
      <p:sp>
        <p:nvSpPr>
          <p:cNvPr id="59" name="テキスト ボックス 58">
            <a:extLst>
              <a:ext uri="{FF2B5EF4-FFF2-40B4-BE49-F238E27FC236}">
                <a16:creationId xmlns:a16="http://schemas.microsoft.com/office/drawing/2014/main" id="{B66A9B2E-4B1E-416F-A608-342756EB17DB}"/>
              </a:ext>
            </a:extLst>
          </p:cNvPr>
          <p:cNvSpPr txBox="1"/>
          <p:nvPr/>
        </p:nvSpPr>
        <p:spPr>
          <a:xfrm>
            <a:off x="6280225" y="1391133"/>
            <a:ext cx="297765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■影響する因子</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仕入先</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基準在庫日数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基準在庫枚数</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使用工程</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収容数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箱種</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rPr>
              <a:t>パレット</a:t>
            </a:r>
            <a:endParaRPr kumimoji="1" lang="en-US" altLang="ja-JP"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トラック便設計値</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rPr>
              <a:t>トラック便遅れ設計値</a:t>
            </a:r>
            <a:endParaRPr kumimoji="1" lang="en-US" altLang="ja-JP"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組立生産数（日量数）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組立稼働率（実績）</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順立装置稼働率（実績）</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accent1">
                    <a:lumMod val="60000"/>
                    <a:lumOff val="40000"/>
                  </a:schemeClr>
                </a:solidFill>
                <a:latin typeface="Segoe UI"/>
                <a:ea typeface="メイリオ"/>
              </a:rPr>
              <a:t>FINAL</a:t>
            </a:r>
            <a:r>
              <a:rPr lang="ja-JP" altLang="en-US" sz="1000" dirty="0">
                <a:solidFill>
                  <a:schemeClr val="accent1">
                    <a:lumMod val="60000"/>
                    <a:lumOff val="40000"/>
                  </a:schemeClr>
                </a:solidFill>
                <a:latin typeface="Segoe UI"/>
                <a:ea typeface="メイリオ"/>
              </a:rPr>
              <a:t>の稼働率</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かんばん増減枚数</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★青色は不明点あり</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確認したい</a:t>
            </a:r>
            <a:endParaRPr lang="en-US" altLang="ja-JP" sz="1000" dirty="0">
              <a:solidFill>
                <a:schemeClr val="accent1">
                  <a:lumMod val="60000"/>
                  <a:lumOff val="40000"/>
                </a:schemeClr>
              </a:solidFill>
              <a:latin typeface="Segoe UI"/>
              <a:ea typeface="メイリオ"/>
            </a:endParaRPr>
          </a:p>
        </p:txBody>
      </p:sp>
      <p:sp>
        <p:nvSpPr>
          <p:cNvPr id="61" name="テキスト ボックス 60">
            <a:extLst>
              <a:ext uri="{FF2B5EF4-FFF2-40B4-BE49-F238E27FC236}">
                <a16:creationId xmlns:a16="http://schemas.microsoft.com/office/drawing/2014/main" id="{B540E401-0C4D-4BBF-BE0A-4A9F384A021F}"/>
              </a:ext>
            </a:extLst>
          </p:cNvPr>
          <p:cNvSpPr txBox="1"/>
          <p:nvPr/>
        </p:nvSpPr>
        <p:spPr>
          <a:xfrm>
            <a:off x="6230540" y="4485678"/>
            <a:ext cx="5411518"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lang="ja-JP" altLang="en-US" sz="1000" dirty="0">
                <a:solidFill>
                  <a:srgbClr val="333333"/>
                </a:solidFill>
                <a:latin typeface="Segoe UI"/>
                <a:ea typeface="メイリオ"/>
              </a:rPr>
              <a:t>影響する因子は上でよかったでしょうか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Q. </a:t>
            </a:r>
            <a:r>
              <a:rPr lang="ja-JP" altLang="en-US" sz="1000" dirty="0">
                <a:solidFill>
                  <a:srgbClr val="333333"/>
                </a:solidFill>
                <a:latin typeface="Segoe UI"/>
                <a:ea typeface="メイリオ"/>
              </a:rPr>
              <a:t>パレットとは何でしょうか、データはありますでしょうか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トラック便設計値はかんばんサイクル</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A-B</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でよかったでしょうか</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a:defRPr/>
            </a:pPr>
            <a:r>
              <a:rPr kumimoji="1" lang="en-US" altLang="ja-JP" sz="1000" b="0" i="0" u="none" strike="noStrike" kern="1200" cap="none" spc="0" normalizeH="0" baseline="0" noProof="0" dirty="0">
                <a:ln>
                  <a:noFill/>
                </a:ln>
                <a:effectLst/>
                <a:uLnTx/>
                <a:uFillTx/>
                <a:latin typeface="Segoe UI"/>
                <a:ea typeface="メイリオ"/>
                <a:cs typeface="+mn-cs"/>
              </a:rPr>
              <a:t>Q. </a:t>
            </a:r>
            <a:r>
              <a:rPr kumimoji="1" lang="ja-JP" altLang="en-US" sz="1000" b="0" i="0" u="none" strike="noStrike" kern="1200" cap="none" spc="0" normalizeH="0" baseline="0" noProof="0" dirty="0">
                <a:ln>
                  <a:noFill/>
                </a:ln>
                <a:effectLst/>
                <a:uLnTx/>
                <a:uFillTx/>
                <a:latin typeface="Segoe UI"/>
                <a:ea typeface="メイリオ"/>
                <a:cs typeface="+mn-cs"/>
              </a:rPr>
              <a:t>トラック便遅れ設計値とは何でしょうか</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Q. </a:t>
            </a:r>
            <a:r>
              <a:rPr lang="ja-JP" altLang="en-US" sz="1000" dirty="0">
                <a:solidFill>
                  <a:srgbClr val="333333"/>
                </a:solidFill>
                <a:latin typeface="Segoe UI"/>
                <a:ea typeface="メイリオ"/>
              </a:rPr>
              <a:t>組立稼働率（実績）はデータで吸い出せますでしょうか。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　　</a:t>
            </a:r>
            <a:r>
              <a:rPr lang="en-US" altLang="ja-JP" sz="1000" dirty="0">
                <a:solidFill>
                  <a:srgbClr val="333333"/>
                </a:solidFill>
                <a:latin typeface="Segoe UI"/>
                <a:ea typeface="メイリオ"/>
              </a:rPr>
              <a:t>IT</a:t>
            </a:r>
            <a:r>
              <a:rPr lang="ja-JP" altLang="en-US" sz="1000" dirty="0">
                <a:solidFill>
                  <a:srgbClr val="333333"/>
                </a:solidFill>
                <a:latin typeface="Segoe UI"/>
                <a:ea typeface="メイリオ"/>
              </a:rPr>
              <a:t>生産管理版を開いて、</a:t>
            </a:r>
            <a:r>
              <a:rPr lang="en-US" altLang="ja-JP" sz="1000" dirty="0">
                <a:solidFill>
                  <a:srgbClr val="333333"/>
                </a:solidFill>
                <a:latin typeface="Segoe UI"/>
                <a:ea typeface="メイリオ"/>
              </a:rPr>
              <a:t>1</a:t>
            </a:r>
            <a:r>
              <a:rPr lang="ja-JP" altLang="en-US" sz="1000" dirty="0">
                <a:solidFill>
                  <a:srgbClr val="333333"/>
                </a:solidFill>
                <a:latin typeface="Segoe UI"/>
                <a:ea typeface="メイリオ"/>
              </a:rPr>
              <a:t>日ずつ手動で確認する以外の方法があれば知りたいです</a:t>
            </a:r>
            <a:endParaRPr lang="en-US" altLang="ja-JP" sz="1000" dirty="0">
              <a:solidFill>
                <a:srgbClr val="333333"/>
              </a:solidFill>
              <a:latin typeface="Segoe UI"/>
              <a:ea typeface="メイリオ"/>
            </a:endParaRPr>
          </a:p>
          <a:p>
            <a:pPr>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lang="ja-JP" altLang="en-US" sz="1000" dirty="0">
                <a:latin typeface="Segoe UI"/>
                <a:ea typeface="メイリオ"/>
              </a:rPr>
              <a:t>順立装置稼働率（実績）を計算する方法を教えて頂きたいです。</a:t>
            </a:r>
            <a:endParaRPr lang="en-US" altLang="ja-JP" sz="1000" dirty="0">
              <a:latin typeface="Segoe UI"/>
              <a:ea typeface="メイリオ"/>
            </a:endParaRPr>
          </a:p>
          <a:p>
            <a:pPr>
              <a:defRPr/>
            </a:pPr>
            <a:r>
              <a:rPr lang="en-US" altLang="ja-JP" sz="1000" dirty="0">
                <a:latin typeface="Segoe UI"/>
                <a:ea typeface="メイリオ"/>
              </a:rPr>
              <a:t>Q. FINAL</a:t>
            </a:r>
            <a:r>
              <a:rPr lang="ja-JP" altLang="en-US" sz="1000" dirty="0">
                <a:latin typeface="Segoe UI"/>
                <a:ea typeface="メイリオ"/>
              </a:rPr>
              <a:t>の稼働率はデータでありますか</a:t>
            </a:r>
            <a:endParaRPr lang="en-US" altLang="ja-JP" sz="1000" dirty="0">
              <a:latin typeface="Segoe UI"/>
              <a:ea typeface="メイリオ"/>
            </a:endParaRPr>
          </a:p>
          <a:p>
            <a:pPr>
              <a:defRPr/>
            </a:pPr>
            <a:r>
              <a:rPr lang="en-US" altLang="ja-JP" sz="1000" dirty="0">
                <a:latin typeface="Segoe UI"/>
                <a:ea typeface="メイリオ"/>
              </a:rPr>
              <a:t>Q. </a:t>
            </a:r>
            <a:r>
              <a:rPr lang="ja-JP" altLang="en-US" sz="1000" dirty="0">
                <a:latin typeface="Segoe UI"/>
                <a:ea typeface="メイリオ"/>
              </a:rPr>
              <a:t>かんばん増減枚数について確認したいです。</a:t>
            </a:r>
            <a:endParaRPr lang="en-US" altLang="ja-JP" sz="1000" dirty="0">
              <a:latin typeface="Segoe UI"/>
              <a:ea typeface="メイリオ"/>
            </a:endParaRPr>
          </a:p>
          <a:p>
            <a:pPr>
              <a:defRPr/>
            </a:pPr>
            <a:r>
              <a:rPr lang="ja-JP" altLang="en-US" sz="1000" dirty="0">
                <a:latin typeface="Segoe UI"/>
                <a:ea typeface="メイリオ"/>
              </a:rPr>
              <a:t>　発注されて回収されていないかんばんの数を数えればいいでしょうか</a:t>
            </a:r>
            <a:endParaRPr lang="en-US" altLang="ja-JP" sz="1000" dirty="0">
              <a:latin typeface="Segoe UI"/>
              <a:ea typeface="メイリオ"/>
            </a:endParaRPr>
          </a:p>
        </p:txBody>
      </p:sp>
      <p:sp>
        <p:nvSpPr>
          <p:cNvPr id="62" name="正方形/長方形 61">
            <a:extLst>
              <a:ext uri="{FF2B5EF4-FFF2-40B4-BE49-F238E27FC236}">
                <a16:creationId xmlns:a16="http://schemas.microsoft.com/office/drawing/2014/main" id="{F4E18E26-83E4-4078-9487-2D5FEE80E4FF}"/>
              </a:ext>
            </a:extLst>
          </p:cNvPr>
          <p:cNvSpPr/>
          <p:nvPr/>
        </p:nvSpPr>
        <p:spPr>
          <a:xfrm>
            <a:off x="6230540" y="1377527"/>
            <a:ext cx="1532755" cy="2846428"/>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id="{3FABDD08-05C4-488D-A6AF-9B5C7089DD6B}"/>
              </a:ext>
            </a:extLst>
          </p:cNvPr>
          <p:cNvSpPr txBox="1"/>
          <p:nvPr/>
        </p:nvSpPr>
        <p:spPr>
          <a:xfrm>
            <a:off x="5826123" y="3001196"/>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追加</a:t>
            </a:r>
          </a:p>
        </p:txBody>
      </p:sp>
      <p:pic>
        <p:nvPicPr>
          <p:cNvPr id="65" name="図 64">
            <a:extLst>
              <a:ext uri="{FF2B5EF4-FFF2-40B4-BE49-F238E27FC236}">
                <a16:creationId xmlns:a16="http://schemas.microsoft.com/office/drawing/2014/main" id="{0944E529-48E3-42D4-BB68-3DF9A26C2A40}"/>
              </a:ext>
            </a:extLst>
          </p:cNvPr>
          <p:cNvPicPr>
            <a:picLocks noChangeAspect="1"/>
          </p:cNvPicPr>
          <p:nvPr/>
        </p:nvPicPr>
        <p:blipFill>
          <a:blip r:embed="rId3"/>
          <a:stretch>
            <a:fillRect/>
          </a:stretch>
        </p:blipFill>
        <p:spPr>
          <a:xfrm>
            <a:off x="2267158" y="5387012"/>
            <a:ext cx="3300065" cy="1071449"/>
          </a:xfrm>
          <a:prstGeom prst="rect">
            <a:avLst/>
          </a:prstGeom>
        </p:spPr>
      </p:pic>
    </p:spTree>
    <p:extLst>
      <p:ext uri="{BB962C8B-B14F-4D97-AF65-F5344CB8AC3E}">
        <p14:creationId xmlns:p14="http://schemas.microsoft.com/office/powerpoint/2010/main" val="196659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D5532D-698A-4B4B-B857-75EE4482016E}"/>
              </a:ext>
            </a:extLst>
          </p:cNvPr>
          <p:cNvSpPr>
            <a:spLocks noGrp="1"/>
          </p:cNvSpPr>
          <p:nvPr>
            <p:ph type="body" sz="quarter" idx="18"/>
          </p:nvPr>
        </p:nvSpPr>
        <p:spPr/>
        <p:txBody>
          <a:bodyPr/>
          <a:lstStyle/>
          <a:p>
            <a:r>
              <a:rPr kumimoji="1" lang="ja-JP" altLang="en-US" dirty="0"/>
              <a:t>下のやり</a:t>
            </a:r>
            <a:r>
              <a:rPr lang="ja-JP" altLang="en-US" dirty="0"/>
              <a:t>方のように、</a:t>
            </a:r>
            <a:r>
              <a:rPr kumimoji="1" lang="ja-JP" altLang="en-US" dirty="0"/>
              <a:t>品番毎に影響度を求めるためには、品番毎にデータを入れる必要があります。その場合、週</a:t>
            </a:r>
            <a:r>
              <a:rPr lang="ja-JP" altLang="en-US" dirty="0"/>
              <a:t>の数</a:t>
            </a:r>
            <a:r>
              <a:rPr lang="en-US" altLang="ja-JP" dirty="0"/>
              <a:t>=</a:t>
            </a:r>
            <a:r>
              <a:rPr lang="ja-JP" altLang="en-US" dirty="0"/>
              <a:t>データの数になるので、</a:t>
            </a:r>
            <a:r>
              <a:rPr lang="en-US" altLang="ja-JP" dirty="0"/>
              <a:t>2</a:t>
            </a:r>
            <a:r>
              <a:rPr lang="ja-JP" altLang="en-US" dirty="0"/>
              <a:t>ヶ月でも</a:t>
            </a:r>
            <a:r>
              <a:rPr lang="en-US" altLang="ja-JP" dirty="0"/>
              <a:t>8</a:t>
            </a:r>
            <a:r>
              <a:rPr lang="ja-JP" altLang="en-US" dirty="0"/>
              <a:t>データしかないので、設計値を変更した後は</a:t>
            </a:r>
            <a:endParaRPr kumimoji="1" lang="ja-JP" altLang="en-US" dirty="0"/>
          </a:p>
        </p:txBody>
      </p:sp>
      <p:sp>
        <p:nvSpPr>
          <p:cNvPr id="3" name="テキスト プレースホルダー 2">
            <a:extLst>
              <a:ext uri="{FF2B5EF4-FFF2-40B4-BE49-F238E27FC236}">
                <a16:creationId xmlns:a16="http://schemas.microsoft.com/office/drawing/2014/main" id="{B288C48C-4ACA-427A-B36A-8021E59AE932}"/>
              </a:ext>
            </a:extLst>
          </p:cNvPr>
          <p:cNvSpPr>
            <a:spLocks noGrp="1"/>
          </p:cNvSpPr>
          <p:nvPr>
            <p:ph type="body" sz="quarter" idx="19"/>
          </p:nvPr>
        </p:nvSpPr>
        <p:spPr/>
        <p:txBody>
          <a:bodyPr/>
          <a:lstStyle/>
          <a:p>
            <a:r>
              <a:rPr kumimoji="1" lang="ja-JP" altLang="en-US" dirty="0"/>
              <a:t>やり方の確認</a:t>
            </a:r>
          </a:p>
        </p:txBody>
      </p:sp>
      <p:pic>
        <p:nvPicPr>
          <p:cNvPr id="4" name="図 3">
            <a:extLst>
              <a:ext uri="{FF2B5EF4-FFF2-40B4-BE49-F238E27FC236}">
                <a16:creationId xmlns:a16="http://schemas.microsoft.com/office/drawing/2014/main" id="{FD30D640-AF98-41B8-9956-4B63C0F5948B}"/>
              </a:ext>
            </a:extLst>
          </p:cNvPr>
          <p:cNvPicPr>
            <a:picLocks noChangeAspect="1"/>
          </p:cNvPicPr>
          <p:nvPr/>
        </p:nvPicPr>
        <p:blipFill>
          <a:blip r:embed="rId2"/>
          <a:stretch>
            <a:fillRect/>
          </a:stretch>
        </p:blipFill>
        <p:spPr>
          <a:xfrm>
            <a:off x="441600" y="2272506"/>
            <a:ext cx="7357694" cy="4132489"/>
          </a:xfrm>
          <a:prstGeom prst="rect">
            <a:avLst/>
          </a:prstGeom>
        </p:spPr>
      </p:pic>
    </p:spTree>
    <p:extLst>
      <p:ext uri="{BB962C8B-B14F-4D97-AF65-F5344CB8AC3E}">
        <p14:creationId xmlns:p14="http://schemas.microsoft.com/office/powerpoint/2010/main" val="286584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554A68-6C62-4248-8755-BED3433B97C7}"/>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2B12C07F-D923-4DE2-ACC0-8F24FFFF6C62}"/>
              </a:ext>
            </a:extLst>
          </p:cNvPr>
          <p:cNvSpPr>
            <a:spLocks noGrp="1"/>
          </p:cNvSpPr>
          <p:nvPr>
            <p:ph type="body" sz="quarter" idx="19"/>
          </p:nvPr>
        </p:nvSpPr>
        <p:spPr/>
        <p:txBody>
          <a:bodyPr/>
          <a:lstStyle/>
          <a:p>
            <a:r>
              <a:rPr kumimoji="1" lang="ja-JP" altLang="en-US" dirty="0"/>
              <a:t>スケジュールの確認</a:t>
            </a:r>
          </a:p>
        </p:txBody>
      </p:sp>
    </p:spTree>
    <p:extLst>
      <p:ext uri="{BB962C8B-B14F-4D97-AF65-F5344CB8AC3E}">
        <p14:creationId xmlns:p14="http://schemas.microsoft.com/office/powerpoint/2010/main" val="16124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19"/>
          </p:nvPr>
        </p:nvSpPr>
        <p:spPr/>
        <p:txBody>
          <a:bodyPr/>
          <a:lstStyle/>
          <a:p>
            <a:r>
              <a:rPr kumimoji="1" lang="en-US" altLang="ja-JP" dirty="0"/>
              <a:t>Appendix</a:t>
            </a:r>
            <a:r>
              <a:rPr kumimoji="1" lang="ja-JP" altLang="en-US" dirty="0"/>
              <a:t>（以下、前回打ち合わせ資料）</a:t>
            </a:r>
          </a:p>
        </p:txBody>
      </p:sp>
    </p:spTree>
    <p:extLst>
      <p:ext uri="{BB962C8B-B14F-4D97-AF65-F5344CB8AC3E}">
        <p14:creationId xmlns:p14="http://schemas.microsoft.com/office/powerpoint/2010/main" val="200009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C3A7FD-C3D8-4135-BF53-335AF3B9FBD5}"/>
              </a:ext>
            </a:extLst>
          </p:cNvPr>
          <p:cNvSpPr>
            <a:spLocks noGrp="1"/>
          </p:cNvSpPr>
          <p:nvPr>
            <p:ph type="body" sz="quarter" idx="18"/>
          </p:nvPr>
        </p:nvSpPr>
        <p:spPr/>
        <p:txBody>
          <a:bodyPr/>
          <a:lstStyle/>
          <a:p>
            <a:r>
              <a:rPr kumimoji="1" lang="ja-JP" altLang="en-US" dirty="0"/>
              <a:t>（火）：</a:t>
            </a:r>
            <a:r>
              <a:rPr kumimoji="1" lang="en-US" altLang="ja-JP" dirty="0"/>
              <a:t>AI</a:t>
            </a:r>
            <a:r>
              <a:rPr kumimoji="1" lang="ja-JP" altLang="en-US" dirty="0"/>
              <a:t>在庫適正化画面のやり方の確認</a:t>
            </a:r>
            <a:endParaRPr kumimoji="1" lang="en-US" altLang="ja-JP" dirty="0"/>
          </a:p>
          <a:p>
            <a:r>
              <a:rPr lang="ja-JP" altLang="en-US" dirty="0"/>
              <a:t>（水）：</a:t>
            </a:r>
            <a:endParaRPr lang="en-US" altLang="ja-JP" dirty="0"/>
          </a:p>
          <a:p>
            <a:r>
              <a:rPr lang="ja-JP" altLang="en-US" dirty="0"/>
              <a:t>（木）：</a:t>
            </a:r>
            <a:endParaRPr lang="en-US" altLang="ja-JP" dirty="0"/>
          </a:p>
          <a:p>
            <a:r>
              <a:rPr lang="ja-JP" altLang="en-US" dirty="0"/>
              <a:t>（金）：結果の報告</a:t>
            </a:r>
            <a:endParaRPr lang="en-US" altLang="ja-JP" dirty="0"/>
          </a:p>
          <a:p>
            <a:endParaRPr lang="en-US" altLang="ja-JP" dirty="0"/>
          </a:p>
          <a:p>
            <a:endParaRPr lang="en-US" altLang="ja-JP" dirty="0"/>
          </a:p>
        </p:txBody>
      </p:sp>
      <p:sp>
        <p:nvSpPr>
          <p:cNvPr id="3" name="テキスト プレースホルダー 2">
            <a:extLst>
              <a:ext uri="{FF2B5EF4-FFF2-40B4-BE49-F238E27FC236}">
                <a16:creationId xmlns:a16="http://schemas.microsoft.com/office/drawing/2014/main" id="{34382441-C270-4B7C-9182-9A9103B63185}"/>
              </a:ext>
            </a:extLst>
          </p:cNvPr>
          <p:cNvSpPr>
            <a:spLocks noGrp="1"/>
          </p:cNvSpPr>
          <p:nvPr>
            <p:ph type="body" sz="quarter" idx="19"/>
          </p:nvPr>
        </p:nvSpPr>
        <p:spPr/>
        <p:txBody>
          <a:bodyPr/>
          <a:lstStyle/>
          <a:p>
            <a:r>
              <a:rPr kumimoji="1" lang="ja-JP" altLang="en-US" dirty="0"/>
              <a:t>今週</a:t>
            </a:r>
          </a:p>
        </p:txBody>
      </p:sp>
      <p:pic>
        <p:nvPicPr>
          <p:cNvPr id="4" name="図 3">
            <a:extLst>
              <a:ext uri="{FF2B5EF4-FFF2-40B4-BE49-F238E27FC236}">
                <a16:creationId xmlns:a16="http://schemas.microsoft.com/office/drawing/2014/main" id="{DBDE122F-DA94-45C2-A6BB-ADC7144910DD}"/>
              </a:ext>
            </a:extLst>
          </p:cNvPr>
          <p:cNvPicPr>
            <a:picLocks noChangeAspect="1"/>
          </p:cNvPicPr>
          <p:nvPr/>
        </p:nvPicPr>
        <p:blipFill>
          <a:blip r:embed="rId2"/>
          <a:stretch>
            <a:fillRect/>
          </a:stretch>
        </p:blipFill>
        <p:spPr>
          <a:xfrm>
            <a:off x="3383059" y="1706264"/>
            <a:ext cx="8365863" cy="4698732"/>
          </a:xfrm>
          <a:prstGeom prst="rect">
            <a:avLst/>
          </a:prstGeom>
        </p:spPr>
      </p:pic>
      <p:sp>
        <p:nvSpPr>
          <p:cNvPr id="5" name="正方形/長方形 4">
            <a:extLst>
              <a:ext uri="{FF2B5EF4-FFF2-40B4-BE49-F238E27FC236}">
                <a16:creationId xmlns:a16="http://schemas.microsoft.com/office/drawing/2014/main" id="{AD1FB6FC-5983-48B6-9CA4-8607EA5532BF}"/>
              </a:ext>
            </a:extLst>
          </p:cNvPr>
          <p:cNvSpPr/>
          <p:nvPr/>
        </p:nvSpPr>
        <p:spPr>
          <a:xfrm>
            <a:off x="525515" y="2990281"/>
            <a:ext cx="2939983" cy="324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キャンセル理由</a:t>
            </a:r>
            <a:endParaRPr kumimoji="1" lang="en-US" altLang="ja-JP" dirty="0"/>
          </a:p>
          <a:p>
            <a:r>
              <a:rPr lang="ja-JP" altLang="en-US" dirty="0"/>
              <a:t>キャンセルした先の話</a:t>
            </a:r>
            <a:endParaRPr lang="en-US" altLang="ja-JP" dirty="0"/>
          </a:p>
          <a:p>
            <a:endParaRPr lang="en-US" altLang="ja-JP" dirty="0"/>
          </a:p>
          <a:p>
            <a:endParaRPr lang="en-US" altLang="ja-JP" dirty="0"/>
          </a:p>
          <a:p>
            <a:r>
              <a:rPr kumimoji="1" lang="en-US" altLang="ja-JP" dirty="0"/>
              <a:t>AI</a:t>
            </a:r>
            <a:r>
              <a:rPr kumimoji="1" lang="ja-JP" altLang="en-US" dirty="0"/>
              <a:t>在庫適正化画面の検証</a:t>
            </a:r>
            <a:endParaRPr lang="en-US" altLang="ja-JP" dirty="0"/>
          </a:p>
          <a:p>
            <a:pPr algn="ctr"/>
            <a:endParaRPr kumimoji="1" lang="en-US" altLang="ja-JP" dirty="0"/>
          </a:p>
          <a:p>
            <a:pPr algn="ctr"/>
            <a:endParaRPr lang="en-US" altLang="ja-JP" dirty="0"/>
          </a:p>
        </p:txBody>
      </p:sp>
    </p:spTree>
    <p:extLst>
      <p:ext uri="{BB962C8B-B14F-4D97-AF65-F5344CB8AC3E}">
        <p14:creationId xmlns:p14="http://schemas.microsoft.com/office/powerpoint/2010/main" val="131162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正方形/長方形 183">
            <a:extLst>
              <a:ext uri="{FF2B5EF4-FFF2-40B4-BE49-F238E27FC236}">
                <a16:creationId xmlns:a16="http://schemas.microsoft.com/office/drawing/2014/main" id="{68B33126-46E4-41C3-93AC-256A472369E1}"/>
              </a:ext>
            </a:extLst>
          </p:cNvPr>
          <p:cNvSpPr/>
          <p:nvPr/>
        </p:nvSpPr>
        <p:spPr>
          <a:xfrm>
            <a:off x="182436" y="3464496"/>
            <a:ext cx="3412018" cy="28925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554798" y="3656600"/>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252141" y="1458844"/>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2580197" y="461718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2580198" y="567936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4" name="円/楕円 13"/>
          <p:cNvSpPr/>
          <p:nvPr/>
        </p:nvSpPr>
        <p:spPr>
          <a:xfrm>
            <a:off x="338189" y="397734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395916" y="5016440"/>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sp>
        <p:nvSpPr>
          <p:cNvPr id="42" name="正方形/長方形 41"/>
          <p:cNvSpPr/>
          <p:nvPr/>
        </p:nvSpPr>
        <p:spPr>
          <a:xfrm>
            <a:off x="8148232" y="2646353"/>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377" y="1457794"/>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294865" y="3752050"/>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607142" y="5718282"/>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54" name="正方形/長方形 53"/>
          <p:cNvSpPr/>
          <p:nvPr/>
        </p:nvSpPr>
        <p:spPr>
          <a:xfrm>
            <a:off x="10595867" y="2648661"/>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023379" y="2829926"/>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07910" y="2880178"/>
            <a:ext cx="1338828" cy="246221"/>
          </a:xfrm>
          <a:prstGeom prst="rect">
            <a:avLst/>
          </a:prstGeom>
          <a:noFill/>
        </p:spPr>
        <p:txBody>
          <a:bodyPr wrap="none" rtlCol="0">
            <a:spAutoFit/>
          </a:bodyPr>
          <a:lstStyle/>
          <a:p>
            <a:r>
              <a:rPr lang="ja-JP" altLang="en-US" sz="1000" dirty="0">
                <a:solidFill>
                  <a:schemeClr val="accent1"/>
                </a:solidFill>
              </a:rPr>
              <a:t>調達が仕入先を指導</a:t>
            </a:r>
            <a:endParaRPr kumimoji="1" lang="ja-JP" altLang="en-US" sz="1000" dirty="0">
              <a:solidFill>
                <a:schemeClr val="accent1"/>
              </a:solidFill>
            </a:endParaRPr>
          </a:p>
        </p:txBody>
      </p:sp>
      <p:sp>
        <p:nvSpPr>
          <p:cNvPr id="72" name="テキスト ボックス 71"/>
          <p:cNvSpPr txBox="1"/>
          <p:nvPr/>
        </p:nvSpPr>
        <p:spPr>
          <a:xfrm>
            <a:off x="233056" y="1965277"/>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関係する因子（影響度）がわからないので、最初の対策の１歩すら歩めない</a:t>
            </a:r>
            <a:endParaRPr lang="en-US" altLang="ja-JP" sz="1000" dirty="0">
              <a:solidFill>
                <a:schemeClr val="accent1"/>
              </a:solidFill>
            </a:endParaRPr>
          </a:p>
        </p:txBody>
      </p:sp>
      <p:sp>
        <p:nvSpPr>
          <p:cNvPr id="74" name="テキスト ボックス 73"/>
          <p:cNvSpPr txBox="1"/>
          <p:nvPr/>
        </p:nvSpPr>
        <p:spPr>
          <a:xfrm>
            <a:off x="3922621" y="1955507"/>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id="{A98745E1-0D67-4F61-8D50-E74CD6563D4B}"/>
              </a:ext>
            </a:extLst>
          </p:cNvPr>
          <p:cNvSpPr txBox="1"/>
          <p:nvPr/>
        </p:nvSpPr>
        <p:spPr>
          <a:xfrm>
            <a:off x="10891499" y="379475"/>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id="{AF38F637-6B18-461D-B9F3-C77298E091DC}"/>
              </a:ext>
            </a:extLst>
          </p:cNvPr>
          <p:cNvSpPr txBox="1"/>
          <p:nvPr/>
        </p:nvSpPr>
        <p:spPr>
          <a:xfrm>
            <a:off x="10943365" y="1175213"/>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id="{D9EA0D46-4B69-4B0F-8D9B-45803C7066BD}"/>
              </a:ext>
            </a:extLst>
          </p:cNvPr>
          <p:cNvSpPr txBox="1"/>
          <p:nvPr/>
        </p:nvSpPr>
        <p:spPr>
          <a:xfrm>
            <a:off x="3806363" y="5817081"/>
            <a:ext cx="1467068" cy="246221"/>
          </a:xfrm>
          <a:prstGeom prst="rect">
            <a:avLst/>
          </a:prstGeom>
          <a:noFill/>
        </p:spPr>
        <p:txBody>
          <a:bodyPr wrap="none" rtlCol="0">
            <a:spAutoFit/>
          </a:bodyPr>
          <a:lstStyle/>
          <a:p>
            <a:r>
              <a:rPr kumimoji="1" lang="ja-JP" altLang="en-US" sz="1000" dirty="0">
                <a:solidFill>
                  <a:srgbClr val="FF0000"/>
                </a:solidFill>
              </a:rPr>
              <a:t>その根本的な原因は？</a:t>
            </a:r>
          </a:p>
        </p:txBody>
      </p:sp>
      <p:cxnSp>
        <p:nvCxnSpPr>
          <p:cNvPr id="63" name="直線矢印コネクタ 62">
            <a:extLst>
              <a:ext uri="{FF2B5EF4-FFF2-40B4-BE49-F238E27FC236}">
                <a16:creationId xmlns:a16="http://schemas.microsoft.com/office/drawing/2014/main" id="{5ECF10CA-B1B2-4504-8A0F-BC7FCEA3C85D}"/>
              </a:ext>
            </a:extLst>
          </p:cNvPr>
          <p:cNvCxnSpPr>
            <a:cxnSpLocks/>
            <a:stCxn id="14" idx="6"/>
            <a:endCxn id="4" idx="2"/>
          </p:cNvCxnSpPr>
          <p:nvPr/>
        </p:nvCxnSpPr>
        <p:spPr>
          <a:xfrm flipV="1">
            <a:off x="1181008" y="3852873"/>
            <a:ext cx="1373790" cy="3207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id="{AFFC3D2F-06DA-4D3D-A656-5B677FD7D909}"/>
              </a:ext>
            </a:extLst>
          </p:cNvPr>
          <p:cNvSpPr/>
          <p:nvPr/>
        </p:nvSpPr>
        <p:spPr>
          <a:xfrm>
            <a:off x="2460127" y="3597135"/>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265797" y="5956904"/>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8" name="テキスト ボックス 107">
            <a:extLst>
              <a:ext uri="{FF2B5EF4-FFF2-40B4-BE49-F238E27FC236}">
                <a16:creationId xmlns:a16="http://schemas.microsoft.com/office/drawing/2014/main" id="{193CD51C-074A-420A-B449-AEA3846A8E45}"/>
              </a:ext>
            </a:extLst>
          </p:cNvPr>
          <p:cNvSpPr txBox="1"/>
          <p:nvPr/>
        </p:nvSpPr>
        <p:spPr>
          <a:xfrm>
            <a:off x="7743942" y="2274291"/>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20" name="テキスト ボックス 119">
            <a:extLst>
              <a:ext uri="{FF2B5EF4-FFF2-40B4-BE49-F238E27FC236}">
                <a16:creationId xmlns:a16="http://schemas.microsoft.com/office/drawing/2014/main" id="{4978078D-79C4-4F05-8435-3191041584F4}"/>
              </a:ext>
            </a:extLst>
          </p:cNvPr>
          <p:cNvSpPr txBox="1"/>
          <p:nvPr/>
        </p:nvSpPr>
        <p:spPr>
          <a:xfrm>
            <a:off x="47408" y="557506"/>
            <a:ext cx="7988160"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id="{2B1A05DB-5B47-4629-AD09-854A2C29881D}"/>
              </a:ext>
            </a:extLst>
          </p:cNvPr>
          <p:cNvSpPr txBox="1"/>
          <p:nvPr/>
        </p:nvSpPr>
        <p:spPr>
          <a:xfrm>
            <a:off x="45298" y="859725"/>
            <a:ext cx="7988161"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：現場が適正化活動をできていないことを問題として認識できていない。（現状は適正化活動を定期的にできていない）</a:t>
            </a:r>
            <a:endParaRPr lang="ja-JP" altLang="en-US" sz="1000" dirty="0"/>
          </a:p>
        </p:txBody>
      </p:sp>
      <p:sp>
        <p:nvSpPr>
          <p:cNvPr id="75" name="円/楕円 10">
            <a:extLst>
              <a:ext uri="{FF2B5EF4-FFF2-40B4-BE49-F238E27FC236}">
                <a16:creationId xmlns:a16="http://schemas.microsoft.com/office/drawing/2014/main" id="{FDBD4CA6-2FA4-4057-ACDF-08C4E6CD1AA9}"/>
              </a:ext>
            </a:extLst>
          </p:cNvPr>
          <p:cNvSpPr/>
          <p:nvPr/>
        </p:nvSpPr>
        <p:spPr>
          <a:xfrm>
            <a:off x="5093640" y="4108457"/>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id="{C6527FDF-2633-4DD8-BCB2-B1B3E0585B5C}"/>
              </a:ext>
            </a:extLst>
          </p:cNvPr>
          <p:cNvSpPr/>
          <p:nvPr/>
        </p:nvSpPr>
        <p:spPr>
          <a:xfrm>
            <a:off x="4981317" y="4835582"/>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107" name="吹き出し: 四角形 106">
            <a:extLst>
              <a:ext uri="{FF2B5EF4-FFF2-40B4-BE49-F238E27FC236}">
                <a16:creationId xmlns:a16="http://schemas.microsoft.com/office/drawing/2014/main" id="{92D09EB5-1BC1-4E79-B847-F0A367D29957}"/>
              </a:ext>
            </a:extLst>
          </p:cNvPr>
          <p:cNvSpPr/>
          <p:nvPr/>
        </p:nvSpPr>
        <p:spPr>
          <a:xfrm>
            <a:off x="3922621" y="2619799"/>
            <a:ext cx="3242339" cy="612648"/>
          </a:xfrm>
          <a:prstGeom prst="wedgeRectCallout">
            <a:avLst>
              <a:gd name="adj1" fmla="val -35181"/>
              <a:gd name="adj2" fmla="val 167474"/>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個々の根本的な原因が分からないと、最適な対策ができない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id="{61FD4EB6-01EC-4346-BA11-2CD42C65BAA4}"/>
              </a:ext>
            </a:extLst>
          </p:cNvPr>
          <p:cNvSpPr/>
          <p:nvPr/>
        </p:nvSpPr>
        <p:spPr>
          <a:xfrm>
            <a:off x="3922621" y="1443423"/>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3061" y="1147220"/>
            <a:ext cx="12011131" cy="248336"/>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id="{BB2C0966-61E1-48F3-9140-911E34C577E9}"/>
              </a:ext>
            </a:extLst>
          </p:cNvPr>
          <p:cNvSpPr txBox="1"/>
          <p:nvPr/>
        </p:nvSpPr>
        <p:spPr>
          <a:xfrm>
            <a:off x="10005387" y="76180"/>
            <a:ext cx="2134747"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r>
              <a:rPr lang="en-US" altLang="ja-JP" sz="1000" dirty="0">
                <a:solidFill>
                  <a:schemeClr val="accent1"/>
                </a:solidFill>
              </a:rPr>
              <a:t>DS</a:t>
            </a:r>
            <a:r>
              <a:rPr lang="ja-JP" altLang="en-US" sz="1000" dirty="0">
                <a:solidFill>
                  <a:schemeClr val="accent1"/>
                </a:solidFill>
              </a:rPr>
              <a:t>部の理解）</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id="{C0FA4D80-2D43-4BED-BEF1-B080914B5E1C}"/>
              </a:ext>
            </a:extLst>
          </p:cNvPr>
          <p:cNvSpPr txBox="1"/>
          <p:nvPr/>
        </p:nvSpPr>
        <p:spPr>
          <a:xfrm>
            <a:off x="7720377" y="1930987"/>
            <a:ext cx="4313894" cy="246221"/>
          </a:xfrm>
          <a:prstGeom prst="rect">
            <a:avLst/>
          </a:prstGeom>
          <a:solidFill>
            <a:srgbClr val="FFFF00"/>
          </a:solidFill>
          <a:ln>
            <a:solidFill>
              <a:schemeClr val="tx1"/>
            </a:solidFill>
          </a:ln>
        </p:spPr>
        <p:txBody>
          <a:bodyPr wrap="square" rtlCol="0">
            <a:spAutoFit/>
          </a:bodyPr>
          <a:lstStyle/>
          <a:p>
            <a:r>
              <a:rPr lang="ja-JP" altLang="en-US" sz="1000" dirty="0"/>
              <a:t>関係する因子から、具体的な対策を打つ</a:t>
            </a:r>
            <a:endParaRPr lang="en-US" altLang="ja-JP" sz="1000" dirty="0"/>
          </a:p>
        </p:txBody>
      </p:sp>
      <p:sp>
        <p:nvSpPr>
          <p:cNvPr id="83" name="テキスト ボックス 82">
            <a:extLst>
              <a:ext uri="{FF2B5EF4-FFF2-40B4-BE49-F238E27FC236}">
                <a16:creationId xmlns:a16="http://schemas.microsoft.com/office/drawing/2014/main" id="{6AE44A80-7AB6-4C0B-8659-B677E41C6818}"/>
              </a:ext>
            </a:extLst>
          </p:cNvPr>
          <p:cNvSpPr txBox="1"/>
          <p:nvPr/>
        </p:nvSpPr>
        <p:spPr>
          <a:xfrm>
            <a:off x="7720377" y="3971613"/>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案）個々の根本的原因（異常の種類）に対して、最適な対策を打つ</a:t>
            </a:r>
            <a:endParaRPr lang="en-US" altLang="ja-JP" sz="1000" dirty="0">
              <a:solidFill>
                <a:schemeClr val="tx2"/>
              </a:solidFill>
            </a:endParaRPr>
          </a:p>
        </p:txBody>
      </p:sp>
      <p:cxnSp>
        <p:nvCxnSpPr>
          <p:cNvPr id="96" name="直線矢印コネクタ 95">
            <a:extLst>
              <a:ext uri="{FF2B5EF4-FFF2-40B4-BE49-F238E27FC236}">
                <a16:creationId xmlns:a16="http://schemas.microsoft.com/office/drawing/2014/main" id="{4BC8CB7E-3BBC-400C-8988-7451FE92FAA0}"/>
              </a:ext>
            </a:extLst>
          </p:cNvPr>
          <p:cNvCxnSpPr>
            <a:cxnSpLocks/>
            <a:stCxn id="15" idx="6"/>
            <a:endCxn id="8" idx="2"/>
          </p:cNvCxnSpPr>
          <p:nvPr/>
        </p:nvCxnSpPr>
        <p:spPr>
          <a:xfrm flipV="1">
            <a:off x="1238735" y="4813455"/>
            <a:ext cx="1341462" cy="3992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984A42FF-2FE1-4341-8D41-E6281DC54D77}"/>
              </a:ext>
            </a:extLst>
          </p:cNvPr>
          <p:cNvCxnSpPr>
            <a:cxnSpLocks/>
            <a:stCxn id="14" idx="6"/>
            <a:endCxn id="8" idx="1"/>
          </p:cNvCxnSpPr>
          <p:nvPr/>
        </p:nvCxnSpPr>
        <p:spPr>
          <a:xfrm>
            <a:off x="1181008" y="4173622"/>
            <a:ext cx="1522617" cy="50104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直線矢印コネクタ 102">
            <a:extLst>
              <a:ext uri="{FF2B5EF4-FFF2-40B4-BE49-F238E27FC236}">
                <a16:creationId xmlns:a16="http://schemas.microsoft.com/office/drawing/2014/main" id="{5568079F-1E37-4FD8-98AF-A1FAE5E8AE24}"/>
              </a:ext>
            </a:extLst>
          </p:cNvPr>
          <p:cNvCxnSpPr>
            <a:cxnSpLocks/>
            <a:stCxn id="15" idx="6"/>
            <a:endCxn id="9" idx="2"/>
          </p:cNvCxnSpPr>
          <p:nvPr/>
        </p:nvCxnSpPr>
        <p:spPr>
          <a:xfrm>
            <a:off x="1238735" y="5212713"/>
            <a:ext cx="1341463" cy="6629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id="{7CD99E45-7D7F-47E5-BBC9-6C69BD93C62E}"/>
              </a:ext>
            </a:extLst>
          </p:cNvPr>
          <p:cNvCxnSpPr>
            <a:cxnSpLocks/>
            <a:stCxn id="14" idx="6"/>
            <a:endCxn id="9" idx="1"/>
          </p:cNvCxnSpPr>
          <p:nvPr/>
        </p:nvCxnSpPr>
        <p:spPr>
          <a:xfrm>
            <a:off x="1181008" y="4173622"/>
            <a:ext cx="1522618" cy="15632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id="{B4E44AAB-0B24-4480-9640-D298669A7635}"/>
              </a:ext>
            </a:extLst>
          </p:cNvPr>
          <p:cNvCxnSpPr>
            <a:cxnSpLocks/>
            <a:stCxn id="15" idx="6"/>
            <a:endCxn id="4" idx="3"/>
          </p:cNvCxnSpPr>
          <p:nvPr/>
        </p:nvCxnSpPr>
        <p:spPr>
          <a:xfrm flipV="1">
            <a:off x="1238735" y="3991658"/>
            <a:ext cx="1439491" cy="1221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0" name="二等辺三角形 159">
            <a:extLst>
              <a:ext uri="{FF2B5EF4-FFF2-40B4-BE49-F238E27FC236}">
                <a16:creationId xmlns:a16="http://schemas.microsoft.com/office/drawing/2014/main" id="{644DB694-6B0E-4B45-B401-B35A432DA823}"/>
              </a:ext>
            </a:extLst>
          </p:cNvPr>
          <p:cNvSpPr/>
          <p:nvPr/>
        </p:nvSpPr>
        <p:spPr>
          <a:xfrm rot="5400000">
            <a:off x="3560315" y="1560691"/>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二等辺三角形 160">
            <a:extLst>
              <a:ext uri="{FF2B5EF4-FFF2-40B4-BE49-F238E27FC236}">
                <a16:creationId xmlns:a16="http://schemas.microsoft.com/office/drawing/2014/main" id="{F1D482A9-0EDB-47C0-AE53-BF84BABFD1E9}"/>
              </a:ext>
            </a:extLst>
          </p:cNvPr>
          <p:cNvSpPr/>
          <p:nvPr/>
        </p:nvSpPr>
        <p:spPr>
          <a:xfrm rot="5400000">
            <a:off x="7343462" y="1541112"/>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矢印コネクタ 161">
            <a:extLst>
              <a:ext uri="{FF2B5EF4-FFF2-40B4-BE49-F238E27FC236}">
                <a16:creationId xmlns:a16="http://schemas.microsoft.com/office/drawing/2014/main" id="{37FFFDC0-64C8-432D-A3DC-C8D58B18F9CF}"/>
              </a:ext>
            </a:extLst>
          </p:cNvPr>
          <p:cNvCxnSpPr>
            <a:cxnSpLocks/>
            <a:stCxn id="4" idx="6"/>
            <a:endCxn id="75" idx="1"/>
          </p:cNvCxnSpPr>
          <p:nvPr/>
        </p:nvCxnSpPr>
        <p:spPr>
          <a:xfrm>
            <a:off x="3397617" y="3852873"/>
            <a:ext cx="1860842" cy="33929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5" name="直線矢印コネクタ 164">
            <a:extLst>
              <a:ext uri="{FF2B5EF4-FFF2-40B4-BE49-F238E27FC236}">
                <a16:creationId xmlns:a16="http://schemas.microsoft.com/office/drawing/2014/main" id="{9241DDE9-B821-447D-B655-F6AF47B01E76}"/>
              </a:ext>
            </a:extLst>
          </p:cNvPr>
          <p:cNvCxnSpPr>
            <a:cxnSpLocks/>
            <a:stCxn id="4" idx="6"/>
            <a:endCxn id="76" idx="1"/>
          </p:cNvCxnSpPr>
          <p:nvPr/>
        </p:nvCxnSpPr>
        <p:spPr>
          <a:xfrm>
            <a:off x="3397617" y="3852873"/>
            <a:ext cx="1783918" cy="1103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直線矢印コネクタ 167">
            <a:extLst>
              <a:ext uri="{FF2B5EF4-FFF2-40B4-BE49-F238E27FC236}">
                <a16:creationId xmlns:a16="http://schemas.microsoft.com/office/drawing/2014/main" id="{B30D4983-0370-4DE8-8A8A-592A5F287A8A}"/>
              </a:ext>
            </a:extLst>
          </p:cNvPr>
          <p:cNvCxnSpPr>
            <a:cxnSpLocks/>
            <a:stCxn id="8" idx="6"/>
            <a:endCxn id="75" idx="2"/>
          </p:cNvCxnSpPr>
          <p:nvPr/>
        </p:nvCxnSpPr>
        <p:spPr>
          <a:xfrm flipV="1">
            <a:off x="3423016" y="4394275"/>
            <a:ext cx="1670624" cy="419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3" name="直線矢印コネクタ 172">
            <a:extLst>
              <a:ext uri="{FF2B5EF4-FFF2-40B4-BE49-F238E27FC236}">
                <a16:creationId xmlns:a16="http://schemas.microsoft.com/office/drawing/2014/main" id="{44B08482-E168-41C6-BE14-C717A79FD2FE}"/>
              </a:ext>
            </a:extLst>
          </p:cNvPr>
          <p:cNvCxnSpPr>
            <a:cxnSpLocks/>
            <a:stCxn id="9" idx="6"/>
            <a:endCxn id="75" idx="3"/>
          </p:cNvCxnSpPr>
          <p:nvPr/>
        </p:nvCxnSpPr>
        <p:spPr>
          <a:xfrm flipV="1">
            <a:off x="3423017" y="4596379"/>
            <a:ext cx="1835442" cy="12792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a:extLst>
              <a:ext uri="{FF2B5EF4-FFF2-40B4-BE49-F238E27FC236}">
                <a16:creationId xmlns:a16="http://schemas.microsoft.com/office/drawing/2014/main" id="{010FFECA-7907-4388-AF09-11E265FC715C}"/>
              </a:ext>
            </a:extLst>
          </p:cNvPr>
          <p:cNvCxnSpPr>
            <a:cxnSpLocks/>
            <a:stCxn id="91" idx="3"/>
            <a:endCxn id="76" idx="2"/>
          </p:cNvCxnSpPr>
          <p:nvPr/>
        </p:nvCxnSpPr>
        <p:spPr>
          <a:xfrm>
            <a:off x="3481789" y="4841449"/>
            <a:ext cx="1499528" cy="4062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a:extLst>
              <a:ext uri="{FF2B5EF4-FFF2-40B4-BE49-F238E27FC236}">
                <a16:creationId xmlns:a16="http://schemas.microsoft.com/office/drawing/2014/main" id="{3C388F23-F454-4608-9890-7394AE589508}"/>
              </a:ext>
            </a:extLst>
          </p:cNvPr>
          <p:cNvCxnSpPr>
            <a:cxnSpLocks/>
            <a:stCxn id="9" idx="6"/>
            <a:endCxn id="76" idx="3"/>
          </p:cNvCxnSpPr>
          <p:nvPr/>
        </p:nvCxnSpPr>
        <p:spPr>
          <a:xfrm flipV="1">
            <a:off x="3423017" y="5539091"/>
            <a:ext cx="1758518" cy="3365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08" name="正方形/長方形 207">
            <a:extLst>
              <a:ext uri="{FF2B5EF4-FFF2-40B4-BE49-F238E27FC236}">
                <a16:creationId xmlns:a16="http://schemas.microsoft.com/office/drawing/2014/main" id="{F9CFF521-0954-4F98-A3CD-EA5E008E6263}"/>
              </a:ext>
            </a:extLst>
          </p:cNvPr>
          <p:cNvSpPr/>
          <p:nvPr/>
        </p:nvSpPr>
        <p:spPr>
          <a:xfrm>
            <a:off x="1487976" y="3852873"/>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0" name="コネクタ: カギ線 219">
            <a:extLst>
              <a:ext uri="{FF2B5EF4-FFF2-40B4-BE49-F238E27FC236}">
                <a16:creationId xmlns:a16="http://schemas.microsoft.com/office/drawing/2014/main" id="{087BA399-4DFD-4848-A752-44364C5A0BB5}"/>
              </a:ext>
            </a:extLst>
          </p:cNvPr>
          <p:cNvCxnSpPr>
            <a:cxnSpLocks/>
            <a:endCxn id="82" idx="1"/>
          </p:cNvCxnSpPr>
          <p:nvPr/>
        </p:nvCxnSpPr>
        <p:spPr>
          <a:xfrm flipV="1">
            <a:off x="3610870" y="2054098"/>
            <a:ext cx="4109507" cy="1697952"/>
          </a:xfrm>
          <a:prstGeom prst="bentConnector3">
            <a:avLst>
              <a:gd name="adj1" fmla="val 93223"/>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4" name="正方形/長方形 223">
            <a:extLst>
              <a:ext uri="{FF2B5EF4-FFF2-40B4-BE49-F238E27FC236}">
                <a16:creationId xmlns:a16="http://schemas.microsoft.com/office/drawing/2014/main" id="{B9DD3C34-06BB-4BE2-B692-6CDBBB298BA3}"/>
              </a:ext>
            </a:extLst>
          </p:cNvPr>
          <p:cNvSpPr/>
          <p:nvPr/>
        </p:nvSpPr>
        <p:spPr>
          <a:xfrm>
            <a:off x="4075271" y="3905695"/>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テキスト ボックス 224">
            <a:extLst>
              <a:ext uri="{FF2B5EF4-FFF2-40B4-BE49-F238E27FC236}">
                <a16:creationId xmlns:a16="http://schemas.microsoft.com/office/drawing/2014/main" id="{80843A14-FF1B-410B-BCD6-2621521D5F22}"/>
              </a:ext>
            </a:extLst>
          </p:cNvPr>
          <p:cNvSpPr txBox="1"/>
          <p:nvPr/>
        </p:nvSpPr>
        <p:spPr>
          <a:xfrm>
            <a:off x="7743942" y="3099741"/>
            <a:ext cx="1467068" cy="246221"/>
          </a:xfrm>
          <a:prstGeom prst="rect">
            <a:avLst/>
          </a:prstGeom>
          <a:noFill/>
        </p:spPr>
        <p:txBody>
          <a:bodyPr wrap="none" rtlCol="0">
            <a:spAutoFit/>
          </a:bodyPr>
          <a:lstStyle/>
          <a:p>
            <a:r>
              <a:rPr lang="ja-JP" altLang="en-US" sz="1000" dirty="0">
                <a:solidFill>
                  <a:schemeClr val="accent1"/>
                </a:solidFill>
              </a:rPr>
              <a:t>○○に問題がある場合</a:t>
            </a:r>
            <a:endParaRPr kumimoji="1" lang="ja-JP" altLang="en-US" sz="1000" dirty="0">
              <a:solidFill>
                <a:schemeClr val="accent1"/>
              </a:solidFill>
            </a:endParaRPr>
          </a:p>
        </p:txBody>
      </p:sp>
      <p:sp>
        <p:nvSpPr>
          <p:cNvPr id="226" name="正方形/長方形 225">
            <a:extLst>
              <a:ext uri="{FF2B5EF4-FFF2-40B4-BE49-F238E27FC236}">
                <a16:creationId xmlns:a16="http://schemas.microsoft.com/office/drawing/2014/main" id="{597BA1A3-8CA6-4AAF-9607-4CA7F7266185}"/>
              </a:ext>
            </a:extLst>
          </p:cNvPr>
          <p:cNvSpPr/>
          <p:nvPr/>
        </p:nvSpPr>
        <p:spPr>
          <a:xfrm>
            <a:off x="8148232" y="3388833"/>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○○する</a:t>
            </a:r>
          </a:p>
        </p:txBody>
      </p:sp>
      <p:sp>
        <p:nvSpPr>
          <p:cNvPr id="231" name="正方形/長方形 230">
            <a:extLst>
              <a:ext uri="{FF2B5EF4-FFF2-40B4-BE49-F238E27FC236}">
                <a16:creationId xmlns:a16="http://schemas.microsoft.com/office/drawing/2014/main" id="{0AF79FA0-6290-4481-A64D-9C3A5DCB7E52}"/>
              </a:ext>
            </a:extLst>
          </p:cNvPr>
          <p:cNvSpPr/>
          <p:nvPr/>
        </p:nvSpPr>
        <p:spPr>
          <a:xfrm>
            <a:off x="4596" y="0"/>
            <a:ext cx="4572001" cy="50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振り返り：前回の話を絵で整理したもの</a:t>
            </a:r>
          </a:p>
        </p:txBody>
      </p:sp>
      <p:sp>
        <p:nvSpPr>
          <p:cNvPr id="233" name="テキスト ボックス 232">
            <a:extLst>
              <a:ext uri="{FF2B5EF4-FFF2-40B4-BE49-F238E27FC236}">
                <a16:creationId xmlns:a16="http://schemas.microsoft.com/office/drawing/2014/main" id="{FE835A1E-D1D1-4E1C-8312-EC12BE0A1782}"/>
              </a:ext>
            </a:extLst>
          </p:cNvPr>
          <p:cNvSpPr txBox="1"/>
          <p:nvPr/>
        </p:nvSpPr>
        <p:spPr>
          <a:xfrm>
            <a:off x="4876159" y="3468763"/>
            <a:ext cx="3157300" cy="246221"/>
          </a:xfrm>
          <a:prstGeom prst="rect">
            <a:avLst/>
          </a:prstGeom>
          <a:noFill/>
        </p:spPr>
        <p:txBody>
          <a:bodyPr wrap="square">
            <a:spAutoFit/>
          </a:bodyPr>
          <a:lstStyle/>
          <a:p>
            <a:r>
              <a:rPr lang="ja-JP" altLang="en-US" sz="1000" dirty="0">
                <a:solidFill>
                  <a:srgbClr val="FF0000"/>
                </a:solidFill>
              </a:rPr>
              <a:t>関係する因子をツールにより自動で明確化</a:t>
            </a:r>
            <a:endParaRPr lang="en-US" altLang="ja-JP" sz="1000" dirty="0">
              <a:solidFill>
                <a:srgbClr val="FF0000"/>
              </a:solidFill>
            </a:endParaRPr>
          </a:p>
        </p:txBody>
      </p:sp>
      <p:sp>
        <p:nvSpPr>
          <p:cNvPr id="38" name="テキスト ボックス 37"/>
          <p:cNvSpPr txBox="1"/>
          <p:nvPr/>
        </p:nvSpPr>
        <p:spPr>
          <a:xfrm>
            <a:off x="1323255" y="5798891"/>
            <a:ext cx="1210588" cy="246221"/>
          </a:xfrm>
          <a:prstGeom prst="rect">
            <a:avLst/>
          </a:prstGeom>
          <a:noFill/>
        </p:spPr>
        <p:txBody>
          <a:bodyPr wrap="none" rtlCol="0">
            <a:spAutoFit/>
          </a:bodyPr>
          <a:lstStyle/>
          <a:p>
            <a:r>
              <a:rPr kumimoji="1" lang="ja-JP" altLang="en-US" sz="1000" dirty="0">
                <a:solidFill>
                  <a:srgbClr val="FF0000"/>
                </a:solidFill>
              </a:rPr>
              <a:t>関係する因子は？</a:t>
            </a:r>
          </a:p>
        </p:txBody>
      </p:sp>
      <p:sp>
        <p:nvSpPr>
          <p:cNvPr id="236" name="正方形/長方形 235">
            <a:extLst>
              <a:ext uri="{FF2B5EF4-FFF2-40B4-BE49-F238E27FC236}">
                <a16:creationId xmlns:a16="http://schemas.microsoft.com/office/drawing/2014/main" id="{2FAD4C31-DF19-4D84-A253-ABA5188C0A05}"/>
              </a:ext>
            </a:extLst>
          </p:cNvPr>
          <p:cNvSpPr/>
          <p:nvPr/>
        </p:nvSpPr>
        <p:spPr>
          <a:xfrm>
            <a:off x="8148232" y="4393645"/>
            <a:ext cx="1285819"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ダイヤを修正する</a:t>
            </a:r>
          </a:p>
        </p:txBody>
      </p:sp>
      <p:sp>
        <p:nvSpPr>
          <p:cNvPr id="237" name="正方形/長方形 236">
            <a:extLst>
              <a:ext uri="{FF2B5EF4-FFF2-40B4-BE49-F238E27FC236}">
                <a16:creationId xmlns:a16="http://schemas.microsoft.com/office/drawing/2014/main" id="{5AB19A58-CC5A-4291-B868-6A83A7ACADA6}"/>
              </a:ext>
            </a:extLst>
          </p:cNvPr>
          <p:cNvSpPr/>
          <p:nvPr/>
        </p:nvSpPr>
        <p:spPr>
          <a:xfrm>
            <a:off x="8148232" y="4986405"/>
            <a:ext cx="1285819" cy="4001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a:t>
            </a:r>
            <a:endParaRPr kumimoji="1" lang="ja-JP" altLang="en-US" sz="1000" dirty="0"/>
          </a:p>
        </p:txBody>
      </p:sp>
      <p:cxnSp>
        <p:nvCxnSpPr>
          <p:cNvPr id="238" name="直線矢印コネクタ 237">
            <a:extLst>
              <a:ext uri="{FF2B5EF4-FFF2-40B4-BE49-F238E27FC236}">
                <a16:creationId xmlns:a16="http://schemas.microsoft.com/office/drawing/2014/main" id="{1E80093B-5C3E-4FF5-82B9-B2FA0B6CB4C3}"/>
              </a:ext>
            </a:extLst>
          </p:cNvPr>
          <p:cNvCxnSpPr>
            <a:cxnSpLocks/>
            <a:stCxn id="75" idx="6"/>
            <a:endCxn id="236" idx="1"/>
          </p:cNvCxnSpPr>
          <p:nvPr/>
        </p:nvCxnSpPr>
        <p:spPr>
          <a:xfrm>
            <a:off x="6219092" y="4394275"/>
            <a:ext cx="1929140" cy="18294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1" name="直線矢印コネクタ 240">
            <a:extLst>
              <a:ext uri="{FF2B5EF4-FFF2-40B4-BE49-F238E27FC236}">
                <a16:creationId xmlns:a16="http://schemas.microsoft.com/office/drawing/2014/main" id="{1F2252CE-B59E-4F1F-B3B4-BDD90C5461CF}"/>
              </a:ext>
            </a:extLst>
          </p:cNvPr>
          <p:cNvCxnSpPr>
            <a:cxnSpLocks/>
            <a:stCxn id="76" idx="6"/>
            <a:endCxn id="237" idx="1"/>
          </p:cNvCxnSpPr>
          <p:nvPr/>
        </p:nvCxnSpPr>
        <p:spPr>
          <a:xfrm flipV="1">
            <a:off x="6348492" y="5186460"/>
            <a:ext cx="1799740" cy="612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44" name="吹き出し: 四角形 243">
            <a:extLst>
              <a:ext uri="{FF2B5EF4-FFF2-40B4-BE49-F238E27FC236}">
                <a16:creationId xmlns:a16="http://schemas.microsoft.com/office/drawing/2014/main" id="{B4A48D98-0A93-4BF2-A57F-C4B05B3A17F5}"/>
              </a:ext>
            </a:extLst>
          </p:cNvPr>
          <p:cNvSpPr/>
          <p:nvPr/>
        </p:nvSpPr>
        <p:spPr>
          <a:xfrm>
            <a:off x="233815" y="2516567"/>
            <a:ext cx="3221179" cy="726149"/>
          </a:xfrm>
          <a:prstGeom prst="wedgeRectCallout">
            <a:avLst>
              <a:gd name="adj1" fmla="val -1816"/>
              <a:gd name="adj2" fmla="val 125573"/>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なぜそうなるのか？そうなった原因がわからないと、関係する因子が分からない、対策を打てないと考えているので、要因を細分化したい</a:t>
            </a:r>
          </a:p>
        </p:txBody>
      </p:sp>
      <p:sp>
        <p:nvSpPr>
          <p:cNvPr id="252" name="テキスト ボックス 251">
            <a:extLst>
              <a:ext uri="{FF2B5EF4-FFF2-40B4-BE49-F238E27FC236}">
                <a16:creationId xmlns:a16="http://schemas.microsoft.com/office/drawing/2014/main" id="{7226B9E3-13C9-481D-A132-EFD15918B11F}"/>
              </a:ext>
            </a:extLst>
          </p:cNvPr>
          <p:cNvSpPr txBox="1"/>
          <p:nvPr/>
        </p:nvSpPr>
        <p:spPr>
          <a:xfrm>
            <a:off x="7700456" y="5665661"/>
            <a:ext cx="4353736" cy="400110"/>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t>別案）人間の判定・予測結果を学習させ、人間と同様の判定・予測を自動で行う（別スライド）</a:t>
            </a:r>
            <a:endParaRPr lang="en-US" altLang="ja-JP" sz="1000" dirty="0"/>
          </a:p>
        </p:txBody>
      </p:sp>
      <p:cxnSp>
        <p:nvCxnSpPr>
          <p:cNvPr id="257" name="コネクタ: カギ線 256">
            <a:extLst>
              <a:ext uri="{FF2B5EF4-FFF2-40B4-BE49-F238E27FC236}">
                <a16:creationId xmlns:a16="http://schemas.microsoft.com/office/drawing/2014/main" id="{CE0A63D7-62E2-448C-A255-8FDEEF7CC43C}"/>
              </a:ext>
            </a:extLst>
          </p:cNvPr>
          <p:cNvCxnSpPr>
            <a:cxnSpLocks/>
            <a:endCxn id="252" idx="1"/>
          </p:cNvCxnSpPr>
          <p:nvPr/>
        </p:nvCxnSpPr>
        <p:spPr>
          <a:xfrm flipV="1">
            <a:off x="3577010" y="5865716"/>
            <a:ext cx="4123446" cy="357421"/>
          </a:xfrm>
          <a:prstGeom prst="bentConnector3">
            <a:avLst>
              <a:gd name="adj1" fmla="val 50000"/>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60" name="テキスト ボックス 259">
            <a:extLst>
              <a:ext uri="{FF2B5EF4-FFF2-40B4-BE49-F238E27FC236}">
                <a16:creationId xmlns:a16="http://schemas.microsoft.com/office/drawing/2014/main" id="{FC184949-6D4A-4009-B434-AF1966ECDF34}"/>
              </a:ext>
            </a:extLst>
          </p:cNvPr>
          <p:cNvSpPr txBox="1"/>
          <p:nvPr/>
        </p:nvSpPr>
        <p:spPr>
          <a:xfrm>
            <a:off x="5669712" y="5973974"/>
            <a:ext cx="3157300" cy="246221"/>
          </a:xfrm>
          <a:prstGeom prst="rect">
            <a:avLst/>
          </a:prstGeom>
          <a:noFill/>
        </p:spPr>
        <p:txBody>
          <a:bodyPr wrap="square">
            <a:spAutoFit/>
          </a:bodyPr>
          <a:lstStyle/>
          <a:p>
            <a:r>
              <a:rPr lang="ja-JP" altLang="en-US" sz="1000" dirty="0">
                <a:solidFill>
                  <a:srgbClr val="FF0000"/>
                </a:solidFill>
              </a:rPr>
              <a:t>強引に求めるなら、</a:t>
            </a:r>
            <a:endParaRPr lang="en-US" altLang="ja-JP" sz="1000" dirty="0">
              <a:solidFill>
                <a:srgbClr val="FF0000"/>
              </a:solidFill>
            </a:endParaRPr>
          </a:p>
        </p:txBody>
      </p:sp>
      <p:sp>
        <p:nvSpPr>
          <p:cNvPr id="262" name="正方形/長方形 261">
            <a:extLst>
              <a:ext uri="{FF2B5EF4-FFF2-40B4-BE49-F238E27FC236}">
                <a16:creationId xmlns:a16="http://schemas.microsoft.com/office/drawing/2014/main" id="{7C5C29AF-F624-47DD-8C0A-C7A3AD2B40B9}"/>
              </a:ext>
            </a:extLst>
          </p:cNvPr>
          <p:cNvSpPr/>
          <p:nvPr/>
        </p:nvSpPr>
        <p:spPr>
          <a:xfrm>
            <a:off x="-2452459" y="3752050"/>
            <a:ext cx="2413845" cy="299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t>メモ</a:t>
            </a:r>
            <a:endParaRPr kumimoji="1" lang="en-US" altLang="ja-JP" sz="1000" dirty="0"/>
          </a:p>
          <a:p>
            <a:r>
              <a:rPr kumimoji="1" lang="en-US" altLang="ja-JP" sz="1000" dirty="0"/>
              <a:t>2</a:t>
            </a:r>
            <a:r>
              <a:rPr kumimoji="1" lang="ja-JP" altLang="en-US" sz="1000" dirty="0"/>
              <a:t>列目までのイメージ。品番毎の傾向、どの指標に着目すればいいかまで。整備室が後は考える。分かっても対策打てないと困るので、個々の根本的な原因を見つけという思いがある。</a:t>
            </a:r>
            <a:r>
              <a:rPr kumimoji="1" lang="en-US" altLang="ja-JP" sz="1000" dirty="0"/>
              <a:t>2</a:t>
            </a:r>
            <a:r>
              <a:rPr kumimoji="1" lang="ja-JP" altLang="en-US" sz="1000" dirty="0"/>
              <a:t>列目までやって、在庫数、</a:t>
            </a:r>
            <a:r>
              <a:rPr kumimoji="1" lang="en-US" altLang="ja-JP" sz="1000" dirty="0"/>
              <a:t>LT</a:t>
            </a:r>
            <a:r>
              <a:rPr kumimoji="1" lang="ja-JP" altLang="en-US" sz="1000" dirty="0"/>
              <a:t>から変数を限定する</a:t>
            </a:r>
            <a:endParaRPr kumimoji="1" lang="en-US" altLang="ja-JP" sz="1000" dirty="0"/>
          </a:p>
          <a:p>
            <a:r>
              <a:rPr lang="en-US" altLang="ja-JP" sz="1000" dirty="0"/>
              <a:t>P</a:t>
            </a:r>
            <a:r>
              <a:rPr lang="ja-JP" altLang="en-US" sz="1000" dirty="0"/>
              <a:t>中心になるとなかなか作業が進まない</a:t>
            </a:r>
            <a:endParaRPr kumimoji="1" lang="en-US" altLang="ja-JP" sz="1000" dirty="0"/>
          </a:p>
          <a:p>
            <a:endParaRPr lang="en-US" altLang="ja-JP" sz="1000" dirty="0"/>
          </a:p>
          <a:p>
            <a:endParaRPr lang="en-US" altLang="ja-JP" sz="1000" dirty="0"/>
          </a:p>
          <a:p>
            <a:r>
              <a:rPr lang="ja-JP" altLang="en-US" sz="1000" dirty="0"/>
              <a:t>ベイジアン</a:t>
            </a:r>
            <a:endParaRPr lang="en-US" altLang="ja-JP" sz="1000" dirty="0"/>
          </a:p>
          <a:p>
            <a:r>
              <a:rPr lang="ja-JP" altLang="en-US" sz="1000" dirty="0"/>
              <a:t>それぞれの品番でやるとどうなる？</a:t>
            </a:r>
            <a:endParaRPr lang="en-US" altLang="ja-JP" sz="1000" dirty="0"/>
          </a:p>
          <a:p>
            <a:r>
              <a:rPr kumimoji="1" lang="ja-JP" altLang="en-US" sz="1000" dirty="0"/>
              <a:t>異常のパターンで分ける？</a:t>
            </a:r>
            <a:endParaRPr kumimoji="1" lang="en-US" altLang="ja-JP" sz="1000" dirty="0"/>
          </a:p>
          <a:p>
            <a:r>
              <a:rPr lang="en-US" altLang="ja-JP" sz="1000" dirty="0"/>
              <a:t>2</a:t>
            </a:r>
            <a:r>
              <a:rPr lang="ja-JP" altLang="en-US" sz="1000" dirty="0"/>
              <a:t>列目の変数を増やす</a:t>
            </a:r>
            <a:endParaRPr lang="en-US" altLang="ja-JP" sz="1000" dirty="0"/>
          </a:p>
          <a:p>
            <a:r>
              <a:rPr kumimoji="1" lang="ja-JP" altLang="en-US" sz="1000" dirty="0"/>
              <a:t>在庫数入れる。異常の上昇、減少パワーん分け</a:t>
            </a:r>
            <a:endParaRPr kumimoji="1" lang="en-US" altLang="ja-JP" sz="1000" dirty="0"/>
          </a:p>
          <a:p>
            <a:pPr algn="ctr"/>
            <a:endParaRPr kumimoji="1" lang="ja-JP" altLang="en-US" dirty="0"/>
          </a:p>
        </p:txBody>
      </p:sp>
    </p:spTree>
    <p:extLst>
      <p:ext uri="{BB962C8B-B14F-4D97-AF65-F5344CB8AC3E}">
        <p14:creationId xmlns:p14="http://schemas.microsoft.com/office/powerpoint/2010/main" val="399811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000D9B1-B542-4DBE-9525-6EF0401DE290}"/>
              </a:ext>
            </a:extLst>
          </p:cNvPr>
          <p:cNvSpPr>
            <a:spLocks noGrp="1"/>
          </p:cNvSpPr>
          <p:nvPr>
            <p:ph type="body" sz="quarter" idx="20"/>
          </p:nvPr>
        </p:nvSpPr>
        <p:spPr/>
        <p:txBody>
          <a:bodyPr/>
          <a:lstStyle/>
          <a:p>
            <a:r>
              <a:rPr lang="en-US" altLang="ja-JP" dirty="0"/>
              <a:t>2.</a:t>
            </a:r>
            <a:r>
              <a:rPr lang="ja-JP" altLang="en-US" dirty="0"/>
              <a:t> 生革部の解決策を実現する想定プラン</a:t>
            </a:r>
            <a:endParaRPr lang="en-US" altLang="ja-JP" dirty="0"/>
          </a:p>
          <a:p>
            <a:endParaRPr kumimoji="1" lang="ja-JP" altLang="en-US" b="1" dirty="0"/>
          </a:p>
        </p:txBody>
      </p:sp>
      <p:sp>
        <p:nvSpPr>
          <p:cNvPr id="4" name="日付プレースホルダー 3">
            <a:extLst>
              <a:ext uri="{FF2B5EF4-FFF2-40B4-BE49-F238E27FC236}">
                <a16:creationId xmlns:a16="http://schemas.microsoft.com/office/drawing/2014/main" id="{F867A461-4A8B-43E4-B065-1CCC288F7FAC}"/>
              </a:ext>
            </a:extLst>
          </p:cNvPr>
          <p:cNvSpPr>
            <a:spLocks noGrp="1"/>
          </p:cNvSpPr>
          <p:nvPr>
            <p:ph type="dt" sz="half" idx="19"/>
          </p:nvPr>
        </p:nvSpPr>
        <p:spPr/>
        <p:txBody>
          <a:bodyPr/>
          <a:lstStyle/>
          <a:p>
            <a:fld id="{FCAFAC13-DB77-42F2-BE26-45BA5532FD50}" type="datetime4">
              <a:rPr lang="en-US" altLang="ja-JP" smtClean="0"/>
              <a:pPr/>
              <a:t>November 6, 2023</a:t>
            </a:fld>
            <a:endParaRPr lang="en-US" dirty="0"/>
          </a:p>
        </p:txBody>
      </p:sp>
      <p:sp>
        <p:nvSpPr>
          <p:cNvPr id="8" name="テキスト プレースホルダー 1">
            <a:extLst>
              <a:ext uri="{FF2B5EF4-FFF2-40B4-BE49-F238E27FC236}">
                <a16:creationId xmlns:a16="http://schemas.microsoft.com/office/drawing/2014/main"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kumimoji="1" lang="en-US" altLang="ja-JP" sz="2000" dirty="0"/>
          </a:p>
          <a:p>
            <a:endParaRPr lang="en-US" altLang="ja-JP" sz="2400" dirty="0"/>
          </a:p>
          <a:p>
            <a:pPr marL="0" lvl="2">
              <a:spcBef>
                <a:spcPts val="0"/>
              </a:spcBef>
            </a:pPr>
            <a:r>
              <a:rPr lang="ja-JP" altLang="en-US" sz="1800" u="sng" dirty="0">
                <a:solidFill>
                  <a:srgbClr val="FF0000"/>
                </a:solidFill>
              </a:rPr>
              <a:t>ただ以下のような場合は現状の</a:t>
            </a:r>
            <a:r>
              <a:rPr lang="en-US" altLang="ja-JP" sz="1800" u="sng" dirty="0">
                <a:solidFill>
                  <a:srgbClr val="FF0000"/>
                </a:solidFill>
              </a:rPr>
              <a:t>AI</a:t>
            </a:r>
            <a:r>
              <a:rPr lang="ja-JP" altLang="en-US" sz="1800" u="sng" dirty="0">
                <a:solidFill>
                  <a:srgbClr val="FF0000"/>
                </a:solidFill>
              </a:rPr>
              <a:t>やデータサイエンスでは難しい</a:t>
            </a:r>
            <a:endParaRPr lang="en-US" altLang="ja-JP" sz="1800" dirty="0"/>
          </a:p>
          <a:p>
            <a:pPr marL="0" lvl="2">
              <a:spcBef>
                <a:spcPts val="0"/>
              </a:spcBef>
            </a:pPr>
            <a:r>
              <a:rPr lang="en-US" altLang="ja-JP" sz="1800" u="sng" dirty="0">
                <a:solidFill>
                  <a:srgbClr val="FF0000"/>
                </a:solidFill>
              </a:rPr>
              <a:t>①</a:t>
            </a:r>
            <a:r>
              <a:rPr lang="ja-JP" altLang="en-US" sz="1800" u="sng" dirty="0">
                <a:solidFill>
                  <a:srgbClr val="FF0000"/>
                </a:solidFill>
              </a:rPr>
              <a:t>時間を掛けても（</a:t>
            </a:r>
            <a:r>
              <a:rPr lang="en-US" altLang="ja-JP" sz="1800" u="sng" dirty="0">
                <a:solidFill>
                  <a:srgbClr val="FF0000"/>
                </a:solidFill>
              </a:rPr>
              <a:t>10</a:t>
            </a:r>
            <a:r>
              <a:rPr lang="ja-JP" altLang="en-US" sz="1800" u="sng" dirty="0">
                <a:solidFill>
                  <a:srgbClr val="FF0000"/>
                </a:solidFill>
              </a:rPr>
              <a:t>年、</a:t>
            </a:r>
            <a:r>
              <a:rPr lang="en-US" altLang="ja-JP" sz="1800" u="sng" dirty="0">
                <a:solidFill>
                  <a:srgbClr val="FF0000"/>
                </a:solidFill>
              </a:rPr>
              <a:t>100</a:t>
            </a:r>
            <a:r>
              <a:rPr lang="ja-JP" altLang="en-US" sz="1800" u="sng" dirty="0">
                <a:solidFill>
                  <a:srgbClr val="FF0000"/>
                </a:solidFill>
              </a:rPr>
              <a:t>年とか掛けても）分析できないもの</a:t>
            </a:r>
            <a:endParaRPr lang="en-US" altLang="ja-JP" sz="1800" u="sng" dirty="0">
              <a:solidFill>
                <a:srgbClr val="FF0000"/>
              </a:solidFill>
            </a:endParaRPr>
          </a:p>
          <a:p>
            <a:pPr marL="0" lvl="2">
              <a:spcBef>
                <a:spcPts val="0"/>
              </a:spcBef>
            </a:pPr>
            <a:r>
              <a:rPr lang="en-US" altLang="ja-JP" sz="1800" u="sng" dirty="0">
                <a:solidFill>
                  <a:srgbClr val="FF0000"/>
                </a:solidFill>
              </a:rPr>
              <a:t>②</a:t>
            </a:r>
            <a:r>
              <a:rPr lang="ja-JP" altLang="en-US" sz="1800" u="sng" dirty="0">
                <a:solidFill>
                  <a:srgbClr val="FF0000"/>
                </a:solidFill>
              </a:rPr>
              <a:t>人間の判定・予測結果を学習できないもの</a:t>
            </a:r>
            <a:endParaRPr lang="en-US" altLang="ja-JP" sz="1800" u="sng" dirty="0">
              <a:solidFill>
                <a:srgbClr val="FF0000"/>
              </a:solidFill>
            </a:endParaRPr>
          </a:p>
          <a:p>
            <a:pPr marL="0" lvl="2">
              <a:spcBef>
                <a:spcPts val="0"/>
              </a:spcBef>
            </a:pPr>
            <a:endParaRPr lang="en-US" altLang="ja-JP" sz="2400" dirty="0"/>
          </a:p>
          <a:p>
            <a:r>
              <a:rPr kumimoji="1" lang="ja-JP" altLang="en-US" sz="2000" dirty="0"/>
              <a:t>想定プランが大きく２つあります</a:t>
            </a:r>
            <a:endParaRPr kumimoji="1" lang="en-US" altLang="ja-JP" sz="2000" dirty="0"/>
          </a:p>
          <a:p>
            <a:r>
              <a:rPr lang="en-US" altLang="ja-JP" sz="2000" dirty="0"/>
              <a:t>A. </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1500" dirty="0"/>
          </a:p>
          <a:p>
            <a:pPr lvl="1"/>
            <a:r>
              <a:rPr lang="ja-JP" altLang="en-US" b="0" dirty="0"/>
              <a:t>開発ステップ：</a:t>
            </a:r>
            <a:endParaRPr lang="en-US" altLang="ja-JP" b="0" dirty="0"/>
          </a:p>
          <a:p>
            <a:pPr lvl="1"/>
            <a:r>
              <a:rPr lang="ja-JP" altLang="en-US" b="0" dirty="0"/>
              <a:t>　１、問題に対する相関を分析し因子を洗い出す ⇒ 有用な因子が出れば分析終了。今のデータ</a:t>
            </a:r>
            <a:r>
              <a:rPr lang="en-US" altLang="ja-JP" b="0" dirty="0"/>
              <a:t>/</a:t>
            </a:r>
            <a:r>
              <a:rPr lang="ja-JP" altLang="en-US" b="0" dirty="0"/>
              <a:t>問題設定で</a:t>
            </a:r>
            <a:r>
              <a:rPr lang="en-US" altLang="ja-JP" b="0" dirty="0"/>
              <a:t>OK</a:t>
            </a:r>
          </a:p>
          <a:p>
            <a:pPr lvl="1"/>
            <a:r>
              <a:rPr lang="ja-JP" altLang="en-US" b="0" dirty="0"/>
              <a:t>　２、データを追加する</a:t>
            </a:r>
            <a:r>
              <a:rPr lang="en-US" altLang="ja-JP" b="0" dirty="0"/>
              <a:t>or</a:t>
            </a:r>
            <a:r>
              <a:rPr lang="ja-JP" altLang="en-US" b="0" dirty="0"/>
              <a:t>問題を細分化して因子を洗い出す（ドメイン知識や詳細データ分析が必要）</a:t>
            </a:r>
            <a:endParaRPr lang="en-US" altLang="ja-JP" b="0" dirty="0"/>
          </a:p>
          <a:p>
            <a:pPr lvl="1"/>
            <a:r>
              <a:rPr lang="ja-JP" altLang="en-US" b="0" dirty="0"/>
              <a:t>（３、要因が明確化できたモデルを使って要因判定”できる“モデルを作成する）</a:t>
            </a:r>
            <a:endParaRPr lang="en-US" altLang="ja-JP" b="0" dirty="0"/>
          </a:p>
          <a:p>
            <a:endParaRPr kumimoji="1" lang="en-US" altLang="ja-JP" sz="2000" b="0" dirty="0"/>
          </a:p>
          <a:p>
            <a:r>
              <a:rPr lang="en-US" altLang="en-US" sz="2000" dirty="0"/>
              <a:t>B. </a:t>
            </a:r>
            <a:r>
              <a:rPr lang="ja-JP" altLang="en-US" sz="2000" dirty="0"/>
              <a:t>人間の判定・予測結果を学習させ、人間と同様の判定・予測を自動で行う</a:t>
            </a:r>
            <a:endParaRPr lang="en-US" altLang="ja-JP" sz="2000" dirty="0"/>
          </a:p>
          <a:p>
            <a:pPr lvl="1"/>
            <a:r>
              <a:rPr lang="ja-JP" altLang="en-US" b="0" dirty="0"/>
              <a:t>開発ステップ：</a:t>
            </a:r>
            <a:endParaRPr lang="en-US" altLang="ja-JP" b="0" dirty="0"/>
          </a:p>
          <a:p>
            <a:pPr lvl="1"/>
            <a:r>
              <a:rPr kumimoji="1" lang="ja-JP" altLang="en-US" b="0" dirty="0"/>
              <a:t>　１、人間の判定・予測結果の学習データを作成する</a:t>
            </a:r>
            <a:endParaRPr kumimoji="1" lang="en-US" altLang="ja-JP" b="0" dirty="0"/>
          </a:p>
          <a:p>
            <a:pPr lvl="1"/>
            <a:r>
              <a:rPr lang="ja-JP" altLang="en-US" b="0" dirty="0"/>
              <a:t>　２、学習データにて</a:t>
            </a:r>
            <a:r>
              <a:rPr lang="en-US" altLang="ja-JP" b="0" dirty="0"/>
              <a:t>AI</a:t>
            </a:r>
            <a:r>
              <a:rPr lang="ja-JP" altLang="en-US" b="0" dirty="0"/>
              <a:t>モデルを学習させ、自動で判定・予測するモデルを作成する</a:t>
            </a:r>
            <a:endParaRPr kumimoji="1" lang="ja-JP" altLang="en-US" b="0" dirty="0"/>
          </a:p>
          <a:p>
            <a:pPr marL="457200" indent="-457200">
              <a:buFont typeface="Arial" panose="020B0604020202020204" pitchFamily="34" charset="0"/>
              <a:buAutoNum type="arabicPeriod"/>
            </a:pPr>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2" name="角丸四角形吹き出し 1"/>
          <p:cNvSpPr/>
          <p:nvPr/>
        </p:nvSpPr>
        <p:spPr>
          <a:xfrm>
            <a:off x="8194260" y="1479826"/>
            <a:ext cx="3732696" cy="612648"/>
          </a:xfrm>
          <a:prstGeom prst="wedgeRoundRectCallout">
            <a:avLst>
              <a:gd name="adj1" fmla="val -61069"/>
              <a:gd name="adj2" fmla="val 57092"/>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解ける問題になっていない、データに原因因子がないなど</a:t>
            </a:r>
          </a:p>
        </p:txBody>
      </p:sp>
      <p:sp>
        <p:nvSpPr>
          <p:cNvPr id="6" name="角丸四角形吹き出し 5"/>
          <p:cNvSpPr/>
          <p:nvPr/>
        </p:nvSpPr>
        <p:spPr>
          <a:xfrm>
            <a:off x="8203095" y="2283791"/>
            <a:ext cx="3732696" cy="612648"/>
          </a:xfrm>
          <a:prstGeom prst="wedgeRoundRectCallout">
            <a:avLst>
              <a:gd name="adj1" fmla="val -122903"/>
              <a:gd name="adj2" fmla="val -25827"/>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正解の結果（学習データ）がないなど</a:t>
            </a:r>
          </a:p>
        </p:txBody>
      </p:sp>
    </p:spTree>
    <p:extLst>
      <p:ext uri="{BB962C8B-B14F-4D97-AF65-F5344CB8AC3E}">
        <p14:creationId xmlns:p14="http://schemas.microsoft.com/office/powerpoint/2010/main" val="326154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746151" y="296775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3560370" y="914071"/>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3771550" y="392833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3771551" y="499051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3" name="正方形/長方形 12">
            <a:extLst>
              <a:ext uri="{FF2B5EF4-FFF2-40B4-BE49-F238E27FC236}">
                <a16:creationId xmlns:a16="http://schemas.microsoft.com/office/drawing/2014/main" id="{6D218DD7-53E1-4F8C-A42D-5D2CF7194565}"/>
              </a:ext>
            </a:extLst>
          </p:cNvPr>
          <p:cNvSpPr/>
          <p:nvPr/>
        </p:nvSpPr>
        <p:spPr>
          <a:xfrm>
            <a:off x="43567" y="6910440"/>
            <a:ext cx="12192964" cy="1356183"/>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sz="1000" dirty="0"/>
              <a:t>、現状定期的にできていない。</a:t>
            </a:r>
            <a:endParaRPr lang="en-US" altLang="ja-JP" sz="1000" dirty="0"/>
          </a:p>
          <a:p>
            <a:r>
              <a:rPr kumimoji="1" lang="ja-JP" altLang="en-US" sz="1000"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sz="1000" dirty="0"/>
          </a:p>
          <a:p>
            <a:r>
              <a:rPr lang="ja-JP" altLang="en-US" sz="1000" dirty="0"/>
              <a:t>仮置き場で溢れる、想定する在庫より大きい。それは工場が維持管理できるようにすべき。スタッフに伝える、調達に伝わる、仕入先に指導が入る、今は最初の一歩すら歩めていない。</a:t>
            </a:r>
            <a:endParaRPr lang="en-US" altLang="ja-JP" sz="1000" dirty="0"/>
          </a:p>
          <a:p>
            <a:r>
              <a:rPr kumimoji="1" lang="ja-JP" altLang="en-US" sz="1000" dirty="0"/>
              <a:t>今はトラックの便振れの寄与度も分からない。計画の変更はその先の話</a:t>
            </a:r>
          </a:p>
        </p:txBody>
      </p:sp>
      <p:sp>
        <p:nvSpPr>
          <p:cNvPr id="14" name="円/楕円 13"/>
          <p:cNvSpPr/>
          <p:nvPr/>
        </p:nvSpPr>
        <p:spPr>
          <a:xfrm>
            <a:off x="5667314" y="344573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5725041" y="448482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cxnSp>
        <p:nvCxnSpPr>
          <p:cNvPr id="17" name="直線矢印コネクタ 16"/>
          <p:cNvCxnSpPr>
            <a:stCxn id="4" idx="6"/>
            <a:endCxn id="14" idx="1"/>
          </p:cNvCxnSpPr>
          <p:nvPr/>
        </p:nvCxnSpPr>
        <p:spPr>
          <a:xfrm>
            <a:off x="4588970" y="3164029"/>
            <a:ext cx="1201772" cy="3391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8" idx="6"/>
            <a:endCxn id="14" idx="2"/>
          </p:cNvCxnSpPr>
          <p:nvPr/>
        </p:nvCxnSpPr>
        <p:spPr>
          <a:xfrm flipV="1">
            <a:off x="4614369" y="3642011"/>
            <a:ext cx="1052945" cy="482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4" idx="6"/>
            <a:endCxn id="15" idx="1"/>
          </p:cNvCxnSpPr>
          <p:nvPr/>
        </p:nvCxnSpPr>
        <p:spPr>
          <a:xfrm>
            <a:off x="4588970" y="3164029"/>
            <a:ext cx="1259499" cy="137828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8" idx="6"/>
            <a:endCxn id="15" idx="2"/>
          </p:cNvCxnSpPr>
          <p:nvPr/>
        </p:nvCxnSpPr>
        <p:spPr>
          <a:xfrm>
            <a:off x="4614369" y="4124611"/>
            <a:ext cx="1110672" cy="55649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7"/>
            <a:endCxn id="14" idx="3"/>
          </p:cNvCxnSpPr>
          <p:nvPr/>
        </p:nvCxnSpPr>
        <p:spPr>
          <a:xfrm flipV="1">
            <a:off x="4490942" y="3780796"/>
            <a:ext cx="1299800" cy="126720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6"/>
            <a:endCxn id="15" idx="3"/>
          </p:cNvCxnSpPr>
          <p:nvPr/>
        </p:nvCxnSpPr>
        <p:spPr>
          <a:xfrm flipV="1">
            <a:off x="4614370" y="4819887"/>
            <a:ext cx="1234099" cy="3669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p:cNvSpPr txBox="1"/>
          <p:nvPr/>
        </p:nvSpPr>
        <p:spPr>
          <a:xfrm>
            <a:off x="4854568" y="5164642"/>
            <a:ext cx="569387" cy="246221"/>
          </a:xfrm>
          <a:prstGeom prst="rect">
            <a:avLst/>
          </a:prstGeom>
          <a:noFill/>
        </p:spPr>
        <p:txBody>
          <a:bodyPr wrap="none" rtlCol="0">
            <a:spAutoFit/>
          </a:bodyPr>
          <a:lstStyle/>
          <a:p>
            <a:r>
              <a:rPr kumimoji="1" lang="ja-JP" altLang="en-US" sz="1000" dirty="0">
                <a:solidFill>
                  <a:srgbClr val="FF0000"/>
                </a:solidFill>
              </a:rPr>
              <a:t>影響度</a:t>
            </a:r>
          </a:p>
        </p:txBody>
      </p:sp>
      <p:sp>
        <p:nvSpPr>
          <p:cNvPr id="39" name="右矢印 38"/>
          <p:cNvSpPr/>
          <p:nvPr/>
        </p:nvSpPr>
        <p:spPr>
          <a:xfrm>
            <a:off x="7002568" y="2400252"/>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77056" y="3673014"/>
            <a:ext cx="825867" cy="246221"/>
          </a:xfrm>
          <a:prstGeom prst="rect">
            <a:avLst/>
          </a:prstGeom>
          <a:noFill/>
        </p:spPr>
        <p:txBody>
          <a:bodyPr wrap="none" rtlCol="0">
            <a:spAutoFit/>
          </a:bodyPr>
          <a:lstStyle/>
          <a:p>
            <a:r>
              <a:rPr kumimoji="1" lang="ja-JP" altLang="en-US" sz="1000" dirty="0">
                <a:solidFill>
                  <a:srgbClr val="FF0000"/>
                </a:solidFill>
              </a:rPr>
              <a:t>問題を発見</a:t>
            </a:r>
          </a:p>
        </p:txBody>
      </p:sp>
      <p:sp>
        <p:nvSpPr>
          <p:cNvPr id="42" name="正方形/長方形 41"/>
          <p:cNvSpPr/>
          <p:nvPr/>
        </p:nvSpPr>
        <p:spPr>
          <a:xfrm>
            <a:off x="8250333" y="2899625"/>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883" y="912111"/>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5593424" y="3235611"/>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4766770" y="3076284"/>
            <a:ext cx="711199" cy="232063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5936267" y="5186671"/>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49" name="左カーブ矢印 48"/>
          <p:cNvSpPr/>
          <p:nvPr/>
        </p:nvSpPr>
        <p:spPr>
          <a:xfrm rot="5400000">
            <a:off x="4912173" y="5068959"/>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p:cNvSpPr txBox="1"/>
          <p:nvPr/>
        </p:nvSpPr>
        <p:spPr>
          <a:xfrm>
            <a:off x="4757534" y="6369047"/>
            <a:ext cx="954107" cy="246221"/>
          </a:xfrm>
          <a:prstGeom prst="rect">
            <a:avLst/>
          </a:prstGeom>
          <a:noFill/>
        </p:spPr>
        <p:txBody>
          <a:bodyPr wrap="none" rtlCol="0">
            <a:spAutoFit/>
          </a:bodyPr>
          <a:lstStyle/>
          <a:p>
            <a:r>
              <a:rPr kumimoji="1" lang="ja-JP" altLang="en-US" sz="1000" dirty="0">
                <a:solidFill>
                  <a:schemeClr val="accent1"/>
                </a:solidFill>
              </a:rPr>
              <a:t>その原因は？</a:t>
            </a:r>
          </a:p>
        </p:txBody>
      </p:sp>
      <p:sp>
        <p:nvSpPr>
          <p:cNvPr id="54" name="正方形/長方形 53"/>
          <p:cNvSpPr/>
          <p:nvPr/>
        </p:nvSpPr>
        <p:spPr>
          <a:xfrm>
            <a:off x="10697968" y="2901933"/>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125480" y="3083198"/>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464917" y="3132841"/>
            <a:ext cx="954107" cy="246221"/>
          </a:xfrm>
          <a:prstGeom prst="rect">
            <a:avLst/>
          </a:prstGeom>
          <a:noFill/>
        </p:spPr>
        <p:txBody>
          <a:bodyPr wrap="none" rtlCol="0">
            <a:spAutoFit/>
          </a:bodyPr>
          <a:lstStyle/>
          <a:p>
            <a:r>
              <a:rPr lang="ja-JP" altLang="en-US" sz="1000" dirty="0">
                <a:solidFill>
                  <a:schemeClr val="accent1"/>
                </a:solidFill>
              </a:rPr>
              <a:t>仕入先に指導</a:t>
            </a:r>
            <a:endParaRPr kumimoji="1" lang="ja-JP" altLang="en-US" sz="1000" dirty="0">
              <a:solidFill>
                <a:schemeClr val="accent1"/>
              </a:solidFill>
            </a:endParaRPr>
          </a:p>
        </p:txBody>
      </p:sp>
      <p:sp>
        <p:nvSpPr>
          <p:cNvPr id="62" name="左カーブ矢印 61"/>
          <p:cNvSpPr/>
          <p:nvPr/>
        </p:nvSpPr>
        <p:spPr>
          <a:xfrm rot="5400000">
            <a:off x="2754629" y="5117450"/>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p:cNvSpPr txBox="1"/>
          <p:nvPr/>
        </p:nvSpPr>
        <p:spPr>
          <a:xfrm>
            <a:off x="5916064" y="3921502"/>
            <a:ext cx="1902691"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安全在庫分を確保できていないなどのグレー異常は現場も認識できていない</a:t>
            </a:r>
            <a:endParaRPr lang="en-US" altLang="ja-JP" sz="1000" dirty="0">
              <a:solidFill>
                <a:schemeClr val="accent1"/>
              </a:solidFill>
            </a:endParaRPr>
          </a:p>
        </p:txBody>
      </p:sp>
      <p:sp>
        <p:nvSpPr>
          <p:cNvPr id="72" name="テキスト ボックス 71"/>
          <p:cNvSpPr txBox="1"/>
          <p:nvPr/>
        </p:nvSpPr>
        <p:spPr>
          <a:xfrm>
            <a:off x="3541285" y="1420504"/>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関係する因子がわからないので、最初の１歩すら歩めていない</a:t>
            </a:r>
            <a:endParaRPr lang="en-US" altLang="ja-JP" sz="1000" dirty="0">
              <a:solidFill>
                <a:schemeClr val="accent1"/>
              </a:solidFill>
            </a:endParaRPr>
          </a:p>
        </p:txBody>
      </p:sp>
      <p:sp>
        <p:nvSpPr>
          <p:cNvPr id="74" name="テキスト ボックス 73"/>
          <p:cNvSpPr txBox="1"/>
          <p:nvPr/>
        </p:nvSpPr>
        <p:spPr>
          <a:xfrm>
            <a:off x="157223" y="1401890"/>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id="{A98745E1-0D67-4F61-8D50-E74CD6563D4B}"/>
              </a:ext>
            </a:extLst>
          </p:cNvPr>
          <p:cNvSpPr txBox="1"/>
          <p:nvPr/>
        </p:nvSpPr>
        <p:spPr>
          <a:xfrm>
            <a:off x="10943364" y="292096"/>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id="{AF38F637-6B18-461D-B9F3-C77298E091DC}"/>
              </a:ext>
            </a:extLst>
          </p:cNvPr>
          <p:cNvSpPr txBox="1"/>
          <p:nvPr/>
        </p:nvSpPr>
        <p:spPr>
          <a:xfrm>
            <a:off x="10943871" y="629530"/>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id="{D9EA0D46-4B69-4B0F-8D9B-45803C7066BD}"/>
              </a:ext>
            </a:extLst>
          </p:cNvPr>
          <p:cNvSpPr txBox="1"/>
          <p:nvPr/>
        </p:nvSpPr>
        <p:spPr>
          <a:xfrm>
            <a:off x="2726629" y="6427482"/>
            <a:ext cx="954107" cy="246221"/>
          </a:xfrm>
          <a:prstGeom prst="rect">
            <a:avLst/>
          </a:prstGeom>
          <a:noFill/>
        </p:spPr>
        <p:txBody>
          <a:bodyPr wrap="none" rtlCol="0">
            <a:spAutoFit/>
          </a:bodyPr>
          <a:lstStyle/>
          <a:p>
            <a:r>
              <a:rPr kumimoji="1" lang="ja-JP" altLang="en-US" sz="1000" dirty="0">
                <a:solidFill>
                  <a:schemeClr val="accent1"/>
                </a:solidFill>
              </a:rPr>
              <a:t>その原因は？</a:t>
            </a:r>
          </a:p>
        </p:txBody>
      </p:sp>
      <p:cxnSp>
        <p:nvCxnSpPr>
          <p:cNvPr id="57" name="直線矢印コネクタ 56">
            <a:extLst>
              <a:ext uri="{FF2B5EF4-FFF2-40B4-BE49-F238E27FC236}">
                <a16:creationId xmlns:a16="http://schemas.microsoft.com/office/drawing/2014/main" id="{FA3EC5BD-F3A8-4916-9514-B020FA2DAE57}"/>
              </a:ext>
            </a:extLst>
          </p:cNvPr>
          <p:cNvCxnSpPr>
            <a:cxnSpLocks/>
            <a:endCxn id="4" idx="3"/>
          </p:cNvCxnSpPr>
          <p:nvPr/>
        </p:nvCxnSpPr>
        <p:spPr>
          <a:xfrm flipV="1">
            <a:off x="2499261" y="3302814"/>
            <a:ext cx="1370318" cy="187984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8" name="直線矢印コネクタ 57">
            <a:extLst>
              <a:ext uri="{FF2B5EF4-FFF2-40B4-BE49-F238E27FC236}">
                <a16:creationId xmlns:a16="http://schemas.microsoft.com/office/drawing/2014/main" id="{E67E29B6-D3A1-4E31-864F-42769467FB95}"/>
              </a:ext>
            </a:extLst>
          </p:cNvPr>
          <p:cNvCxnSpPr>
            <a:cxnSpLocks/>
            <a:endCxn id="8" idx="1"/>
          </p:cNvCxnSpPr>
          <p:nvPr/>
        </p:nvCxnSpPr>
        <p:spPr>
          <a:xfrm>
            <a:off x="2406897" y="3173749"/>
            <a:ext cx="1488081" cy="81207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1" name="直線矢印コネクタ 60">
            <a:extLst>
              <a:ext uri="{FF2B5EF4-FFF2-40B4-BE49-F238E27FC236}">
                <a16:creationId xmlns:a16="http://schemas.microsoft.com/office/drawing/2014/main" id="{E18622DB-DF1B-4BBE-BBEC-10DC259FEB06}"/>
              </a:ext>
            </a:extLst>
          </p:cNvPr>
          <p:cNvCxnSpPr>
            <a:cxnSpLocks/>
            <a:endCxn id="8" idx="2"/>
          </p:cNvCxnSpPr>
          <p:nvPr/>
        </p:nvCxnSpPr>
        <p:spPr>
          <a:xfrm flipV="1">
            <a:off x="2453079" y="4124611"/>
            <a:ext cx="1318471" cy="189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id="{5ECF10CA-B1B2-4504-8A0F-BC7FCEA3C85D}"/>
              </a:ext>
            </a:extLst>
          </p:cNvPr>
          <p:cNvCxnSpPr>
            <a:cxnSpLocks/>
            <a:endCxn id="4" idx="1"/>
          </p:cNvCxnSpPr>
          <p:nvPr/>
        </p:nvCxnSpPr>
        <p:spPr>
          <a:xfrm flipV="1">
            <a:off x="2406897" y="3025243"/>
            <a:ext cx="1462682" cy="1485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4" name="直線矢印コネクタ 63">
            <a:extLst>
              <a:ext uri="{FF2B5EF4-FFF2-40B4-BE49-F238E27FC236}">
                <a16:creationId xmlns:a16="http://schemas.microsoft.com/office/drawing/2014/main" id="{A5923F71-F101-4C1A-8720-1E1B4D26A35C}"/>
              </a:ext>
            </a:extLst>
          </p:cNvPr>
          <p:cNvCxnSpPr>
            <a:cxnSpLocks/>
            <a:endCxn id="9" idx="0"/>
          </p:cNvCxnSpPr>
          <p:nvPr/>
        </p:nvCxnSpPr>
        <p:spPr>
          <a:xfrm>
            <a:off x="2406897" y="3173749"/>
            <a:ext cx="1786064" cy="18167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直線矢印コネクタ 64">
            <a:extLst>
              <a:ext uri="{FF2B5EF4-FFF2-40B4-BE49-F238E27FC236}">
                <a16:creationId xmlns:a16="http://schemas.microsoft.com/office/drawing/2014/main" id="{ED4480E1-4546-43DC-8638-7457892B7585}"/>
              </a:ext>
            </a:extLst>
          </p:cNvPr>
          <p:cNvCxnSpPr>
            <a:cxnSpLocks/>
            <a:endCxn id="4" idx="2"/>
          </p:cNvCxnSpPr>
          <p:nvPr/>
        </p:nvCxnSpPr>
        <p:spPr>
          <a:xfrm flipV="1">
            <a:off x="2453079" y="3164029"/>
            <a:ext cx="1293072" cy="97953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66">
            <a:extLst>
              <a:ext uri="{FF2B5EF4-FFF2-40B4-BE49-F238E27FC236}">
                <a16:creationId xmlns:a16="http://schemas.microsoft.com/office/drawing/2014/main" id="{00B6EE44-C704-4853-86B8-DE76AB0E3C9B}"/>
              </a:ext>
            </a:extLst>
          </p:cNvPr>
          <p:cNvCxnSpPr>
            <a:cxnSpLocks/>
            <a:endCxn id="9" idx="1"/>
          </p:cNvCxnSpPr>
          <p:nvPr/>
        </p:nvCxnSpPr>
        <p:spPr>
          <a:xfrm>
            <a:off x="2453079" y="4143566"/>
            <a:ext cx="1441900" cy="9044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1" name="直線矢印コネクタ 70">
            <a:extLst>
              <a:ext uri="{FF2B5EF4-FFF2-40B4-BE49-F238E27FC236}">
                <a16:creationId xmlns:a16="http://schemas.microsoft.com/office/drawing/2014/main" id="{D9BF33FE-674A-4DA2-A2BB-503C7D418A64}"/>
              </a:ext>
            </a:extLst>
          </p:cNvPr>
          <p:cNvCxnSpPr>
            <a:cxnSpLocks/>
            <a:endCxn id="8" idx="3"/>
          </p:cNvCxnSpPr>
          <p:nvPr/>
        </p:nvCxnSpPr>
        <p:spPr>
          <a:xfrm flipV="1">
            <a:off x="2499261" y="4263396"/>
            <a:ext cx="1395717" cy="91926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7" name="直線矢印コネクタ 76">
            <a:extLst>
              <a:ext uri="{FF2B5EF4-FFF2-40B4-BE49-F238E27FC236}">
                <a16:creationId xmlns:a16="http://schemas.microsoft.com/office/drawing/2014/main" id="{C0EDA131-6EF2-4C16-ADCB-1BF48E8A5EF3}"/>
              </a:ext>
            </a:extLst>
          </p:cNvPr>
          <p:cNvCxnSpPr>
            <a:cxnSpLocks/>
            <a:endCxn id="9" idx="2"/>
          </p:cNvCxnSpPr>
          <p:nvPr/>
        </p:nvCxnSpPr>
        <p:spPr>
          <a:xfrm>
            <a:off x="2499261" y="5182659"/>
            <a:ext cx="1272290" cy="413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id="{AFFC3D2F-06DA-4D3D-A656-5B677FD7D909}"/>
              </a:ext>
            </a:extLst>
          </p:cNvPr>
          <p:cNvSpPr/>
          <p:nvPr/>
        </p:nvSpPr>
        <p:spPr>
          <a:xfrm>
            <a:off x="3651480" y="2908291"/>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吹き出し: 四角形 91">
            <a:extLst>
              <a:ext uri="{FF2B5EF4-FFF2-40B4-BE49-F238E27FC236}">
                <a16:creationId xmlns:a16="http://schemas.microsoft.com/office/drawing/2014/main" id="{D3289BB4-5C0F-46F7-B089-9CEA185259AB}"/>
              </a:ext>
            </a:extLst>
          </p:cNvPr>
          <p:cNvSpPr/>
          <p:nvPr/>
        </p:nvSpPr>
        <p:spPr>
          <a:xfrm>
            <a:off x="3568839" y="2047472"/>
            <a:ext cx="3221179" cy="612648"/>
          </a:xfrm>
          <a:prstGeom prst="wedgeRectCallout">
            <a:avLst>
              <a:gd name="adj1" fmla="val -33387"/>
              <a:gd name="adj2" fmla="val 94885"/>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ここが分かっても、具体的な対策に繋がらないことを懸念</a:t>
            </a:r>
          </a:p>
        </p:txBody>
      </p:sp>
      <p:sp>
        <p:nvSpPr>
          <p:cNvPr id="95" name="吹き出し: 四角形 94">
            <a:extLst>
              <a:ext uri="{FF2B5EF4-FFF2-40B4-BE49-F238E27FC236}">
                <a16:creationId xmlns:a16="http://schemas.microsoft.com/office/drawing/2014/main" id="{18D6D8E5-F32C-48F3-97A4-9824C5CB6809}"/>
              </a:ext>
            </a:extLst>
          </p:cNvPr>
          <p:cNvSpPr/>
          <p:nvPr/>
        </p:nvSpPr>
        <p:spPr>
          <a:xfrm>
            <a:off x="5667315" y="6091766"/>
            <a:ext cx="1987029" cy="612648"/>
          </a:xfrm>
          <a:prstGeom prst="wedgeRectCallout">
            <a:avLst>
              <a:gd name="adj1" fmla="val -65201"/>
              <a:gd name="adj2" fmla="val -167864"/>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2"/>
                </a:solidFill>
              </a:rPr>
              <a:t>今はここの影響度も分からない</a:t>
            </a:r>
            <a:endParaRPr kumimoji="1" lang="en-US" altLang="ja-JP" sz="1000" dirty="0">
              <a:solidFill>
                <a:schemeClr val="tx2"/>
              </a:solidFill>
            </a:endParaRPr>
          </a:p>
          <a:p>
            <a:r>
              <a:rPr lang="ja-JP" altLang="en-US" sz="1000" dirty="0">
                <a:solidFill>
                  <a:schemeClr val="tx2"/>
                </a:solidFill>
              </a:rPr>
              <a:t>現場は問題を問題として認識できていない</a:t>
            </a:r>
            <a:endParaRPr kumimoji="1" lang="ja-JP" altLang="en-US" sz="1000" dirty="0">
              <a:solidFill>
                <a:schemeClr val="tx2"/>
              </a:solidFill>
            </a:endParaRPr>
          </a:p>
        </p:txBody>
      </p:sp>
      <p:sp>
        <p:nvSpPr>
          <p:cNvPr id="48" name="テキスト ボックス 47"/>
          <p:cNvSpPr txBox="1"/>
          <p:nvPr/>
        </p:nvSpPr>
        <p:spPr>
          <a:xfrm>
            <a:off x="5594922" y="5425293"/>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4" name="正方形/長方形 103">
            <a:extLst>
              <a:ext uri="{FF2B5EF4-FFF2-40B4-BE49-F238E27FC236}">
                <a16:creationId xmlns:a16="http://schemas.microsoft.com/office/drawing/2014/main" id="{A8C68BD0-9CD5-4064-895F-8141B639DE5E}"/>
              </a:ext>
            </a:extLst>
          </p:cNvPr>
          <p:cNvSpPr/>
          <p:nvPr/>
        </p:nvSpPr>
        <p:spPr>
          <a:xfrm>
            <a:off x="2652388" y="3060071"/>
            <a:ext cx="711199" cy="232063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テキスト ボックス 104">
            <a:extLst>
              <a:ext uri="{FF2B5EF4-FFF2-40B4-BE49-F238E27FC236}">
                <a16:creationId xmlns:a16="http://schemas.microsoft.com/office/drawing/2014/main" id="{52C4FDEE-D39A-4613-866F-93F43DDD6300}"/>
              </a:ext>
            </a:extLst>
          </p:cNvPr>
          <p:cNvSpPr txBox="1"/>
          <p:nvPr/>
        </p:nvSpPr>
        <p:spPr>
          <a:xfrm>
            <a:off x="2711457" y="5192138"/>
            <a:ext cx="569387" cy="246221"/>
          </a:xfrm>
          <a:prstGeom prst="rect">
            <a:avLst/>
          </a:prstGeom>
          <a:noFill/>
        </p:spPr>
        <p:txBody>
          <a:bodyPr wrap="none" rtlCol="0">
            <a:spAutoFit/>
          </a:bodyPr>
          <a:lstStyle/>
          <a:p>
            <a:r>
              <a:rPr kumimoji="1" lang="ja-JP" altLang="en-US" sz="1000" dirty="0">
                <a:solidFill>
                  <a:srgbClr val="FF0000"/>
                </a:solidFill>
              </a:rPr>
              <a:t>影響度</a:t>
            </a:r>
          </a:p>
        </p:txBody>
      </p:sp>
      <p:sp>
        <p:nvSpPr>
          <p:cNvPr id="108" name="テキスト ボックス 107">
            <a:extLst>
              <a:ext uri="{FF2B5EF4-FFF2-40B4-BE49-F238E27FC236}">
                <a16:creationId xmlns:a16="http://schemas.microsoft.com/office/drawing/2014/main" id="{193CD51C-074A-420A-B449-AEA3846A8E45}"/>
              </a:ext>
            </a:extLst>
          </p:cNvPr>
          <p:cNvSpPr txBox="1"/>
          <p:nvPr/>
        </p:nvSpPr>
        <p:spPr>
          <a:xfrm>
            <a:off x="7910416" y="2652711"/>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14" name="右矢印 38">
            <a:extLst>
              <a:ext uri="{FF2B5EF4-FFF2-40B4-BE49-F238E27FC236}">
                <a16:creationId xmlns:a16="http://schemas.microsoft.com/office/drawing/2014/main" id="{34493863-9FB2-4778-B25F-1335122883C7}"/>
              </a:ext>
            </a:extLst>
          </p:cNvPr>
          <p:cNvSpPr/>
          <p:nvPr/>
        </p:nvSpPr>
        <p:spPr>
          <a:xfrm rot="10800000">
            <a:off x="7042831" y="5067465"/>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6AD38FC7-FD55-417C-B3C3-CCDC8C430C0F}"/>
              </a:ext>
            </a:extLst>
          </p:cNvPr>
          <p:cNvSpPr txBox="1"/>
          <p:nvPr/>
        </p:nvSpPr>
        <p:spPr>
          <a:xfrm>
            <a:off x="6855792" y="5593052"/>
            <a:ext cx="1082348" cy="246221"/>
          </a:xfrm>
          <a:prstGeom prst="rect">
            <a:avLst/>
          </a:prstGeom>
          <a:noFill/>
        </p:spPr>
        <p:txBody>
          <a:bodyPr wrap="none" rtlCol="0">
            <a:spAutoFit/>
          </a:bodyPr>
          <a:lstStyle/>
          <a:p>
            <a:r>
              <a:rPr lang="ja-JP" altLang="en-US" sz="1000" dirty="0">
                <a:solidFill>
                  <a:srgbClr val="FF0000"/>
                </a:solidFill>
              </a:rPr>
              <a:t>現状を知りたい</a:t>
            </a:r>
            <a:endParaRPr kumimoji="1" lang="ja-JP" altLang="en-US" sz="1000" dirty="0">
              <a:solidFill>
                <a:srgbClr val="FF0000"/>
              </a:solidFill>
            </a:endParaRPr>
          </a:p>
        </p:txBody>
      </p:sp>
      <p:sp>
        <p:nvSpPr>
          <p:cNvPr id="116" name="加算記号 115">
            <a:extLst>
              <a:ext uri="{FF2B5EF4-FFF2-40B4-BE49-F238E27FC236}">
                <a16:creationId xmlns:a16="http://schemas.microsoft.com/office/drawing/2014/main" id="{661FAFC5-4E9F-442D-A394-4C56F5CFEB09}"/>
              </a:ext>
            </a:extLst>
          </p:cNvPr>
          <p:cNvSpPr/>
          <p:nvPr/>
        </p:nvSpPr>
        <p:spPr>
          <a:xfrm rot="18947551">
            <a:off x="6767088" y="5133506"/>
            <a:ext cx="337371" cy="367266"/>
          </a:xfrm>
          <a:prstGeom prst="mathPlus">
            <a:avLst>
              <a:gd name="adj1" fmla="val 68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吹き出し: 四角形 116">
            <a:extLst>
              <a:ext uri="{FF2B5EF4-FFF2-40B4-BE49-F238E27FC236}">
                <a16:creationId xmlns:a16="http://schemas.microsoft.com/office/drawing/2014/main" id="{9EF62AE0-D400-457B-861B-7D3357C5F363}"/>
              </a:ext>
            </a:extLst>
          </p:cNvPr>
          <p:cNvSpPr/>
          <p:nvPr/>
        </p:nvSpPr>
        <p:spPr>
          <a:xfrm>
            <a:off x="6747899" y="4676788"/>
            <a:ext cx="1226175" cy="256501"/>
          </a:xfrm>
          <a:prstGeom prst="wedgeRectCallout">
            <a:avLst>
              <a:gd name="adj1" fmla="val -35960"/>
              <a:gd name="adj2" fmla="val 140218"/>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現状が分からない</a:t>
            </a:r>
          </a:p>
        </p:txBody>
      </p:sp>
      <p:sp>
        <p:nvSpPr>
          <p:cNvPr id="120" name="テキスト ボックス 119">
            <a:extLst>
              <a:ext uri="{FF2B5EF4-FFF2-40B4-BE49-F238E27FC236}">
                <a16:creationId xmlns:a16="http://schemas.microsoft.com/office/drawing/2014/main" id="{4978078D-79C4-4F05-8435-3191041584F4}"/>
              </a:ext>
            </a:extLst>
          </p:cNvPr>
          <p:cNvSpPr txBox="1"/>
          <p:nvPr/>
        </p:nvSpPr>
        <p:spPr>
          <a:xfrm>
            <a:off x="47913" y="11823"/>
            <a:ext cx="10752083"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id="{2B1A05DB-5B47-4629-AD09-854A2C29881D}"/>
              </a:ext>
            </a:extLst>
          </p:cNvPr>
          <p:cNvSpPr txBox="1"/>
          <p:nvPr/>
        </p:nvSpPr>
        <p:spPr>
          <a:xfrm>
            <a:off x="45805" y="301407"/>
            <a:ext cx="10752083"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：現場が適正化活動をできていないことを問題として認識できていない。（現状は適正化活動を定期的にできていなく、将来のあるべき姿を検討している状況）</a:t>
            </a:r>
            <a:endParaRPr lang="ja-JP" altLang="en-US" sz="1000" dirty="0"/>
          </a:p>
        </p:txBody>
      </p:sp>
      <p:sp>
        <p:nvSpPr>
          <p:cNvPr id="73" name="正方形/長方形 72">
            <a:extLst>
              <a:ext uri="{FF2B5EF4-FFF2-40B4-BE49-F238E27FC236}">
                <a16:creationId xmlns:a16="http://schemas.microsoft.com/office/drawing/2014/main" id="{C1C4FC53-BB6B-40A2-BF9E-4C2735957451}"/>
              </a:ext>
            </a:extLst>
          </p:cNvPr>
          <p:cNvSpPr/>
          <p:nvPr/>
        </p:nvSpPr>
        <p:spPr>
          <a:xfrm>
            <a:off x="8145732" y="5557678"/>
            <a:ext cx="5896111" cy="947828"/>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安田さんメモ）</a:t>
            </a:r>
            <a:endParaRPr kumimoji="1" lang="en-US" altLang="ja-JP" sz="1000" dirty="0"/>
          </a:p>
          <a:p>
            <a:r>
              <a:rPr kumimoji="1" lang="ja-JP" altLang="en-US" sz="1000" dirty="0"/>
              <a:t>まずは問題として認識してくださいになる。ほんとうに問題なの？</a:t>
            </a:r>
            <a:endParaRPr kumimoji="1" lang="en-US" altLang="ja-JP" sz="1000" dirty="0"/>
          </a:p>
          <a:p>
            <a:r>
              <a:rPr lang="ja-JP" altLang="en-US" sz="1000" dirty="0"/>
              <a:t>基準を下回って対処するフローがあるなら、問題無い？</a:t>
            </a:r>
            <a:endParaRPr lang="en-US" altLang="ja-JP" sz="1000" dirty="0"/>
          </a:p>
          <a:p>
            <a:r>
              <a:rPr kumimoji="1" lang="ja-JP" altLang="en-US" sz="1000" dirty="0"/>
              <a:t>グレー異常は問題ではない？実害がないなら問題ではない？</a:t>
            </a:r>
            <a:endParaRPr kumimoji="1" lang="en-US" altLang="ja-JP" sz="1000" dirty="0"/>
          </a:p>
          <a:p>
            <a:r>
              <a:rPr lang="ja-JP" altLang="en-US" sz="1000" dirty="0"/>
              <a:t>今おこっている問題はなにか？（仮置き場で溢れる）</a:t>
            </a:r>
            <a:endParaRPr lang="en-US" altLang="ja-JP" sz="1000" dirty="0"/>
          </a:p>
          <a:p>
            <a:r>
              <a:rPr kumimoji="1" lang="ja-JP" altLang="en-US" sz="1000" dirty="0"/>
              <a:t>分析と対策を繰り返し回す必要はない？</a:t>
            </a:r>
            <a:endParaRPr kumimoji="1" lang="en-US" altLang="ja-JP" sz="1000" dirty="0"/>
          </a:p>
        </p:txBody>
      </p:sp>
      <p:sp>
        <p:nvSpPr>
          <p:cNvPr id="75" name="円/楕円 10">
            <a:extLst>
              <a:ext uri="{FF2B5EF4-FFF2-40B4-BE49-F238E27FC236}">
                <a16:creationId xmlns:a16="http://schemas.microsoft.com/office/drawing/2014/main" id="{FDBD4CA6-2FA4-4057-ACDF-08C4E6CD1AA9}"/>
              </a:ext>
            </a:extLst>
          </p:cNvPr>
          <p:cNvSpPr/>
          <p:nvPr/>
        </p:nvSpPr>
        <p:spPr>
          <a:xfrm>
            <a:off x="1274871" y="2890153"/>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id="{C6527FDF-2633-4DD8-BCB2-B1B3E0585B5C}"/>
              </a:ext>
            </a:extLst>
          </p:cNvPr>
          <p:cNvSpPr/>
          <p:nvPr/>
        </p:nvSpPr>
        <p:spPr>
          <a:xfrm>
            <a:off x="1062813" y="3758752"/>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78" name="円/楕円 10">
            <a:extLst>
              <a:ext uri="{FF2B5EF4-FFF2-40B4-BE49-F238E27FC236}">
                <a16:creationId xmlns:a16="http://schemas.microsoft.com/office/drawing/2014/main" id="{915F6E94-D95B-4E93-8E0E-BADA24A7E3C9}"/>
              </a:ext>
            </a:extLst>
          </p:cNvPr>
          <p:cNvSpPr/>
          <p:nvPr/>
        </p:nvSpPr>
        <p:spPr>
          <a:xfrm>
            <a:off x="1958913" y="4984255"/>
            <a:ext cx="531164" cy="37220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a:t>
            </a:r>
            <a:endParaRPr kumimoji="1" lang="ja-JP" altLang="en-US" sz="1000" dirty="0"/>
          </a:p>
        </p:txBody>
      </p:sp>
      <p:sp>
        <p:nvSpPr>
          <p:cNvPr id="107" name="吹き出し: 四角形 106">
            <a:extLst>
              <a:ext uri="{FF2B5EF4-FFF2-40B4-BE49-F238E27FC236}">
                <a16:creationId xmlns:a16="http://schemas.microsoft.com/office/drawing/2014/main" id="{92D09EB5-1BC1-4E79-B847-F0A367D29957}"/>
              </a:ext>
            </a:extLst>
          </p:cNvPr>
          <p:cNvSpPr/>
          <p:nvPr/>
        </p:nvSpPr>
        <p:spPr>
          <a:xfrm>
            <a:off x="144531" y="2047472"/>
            <a:ext cx="3242339" cy="612648"/>
          </a:xfrm>
          <a:prstGeom prst="wedgeRectCallout">
            <a:avLst>
              <a:gd name="adj1" fmla="val -10221"/>
              <a:gd name="adj2" fmla="val 131448"/>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id="{61FD4EB6-01EC-4346-BA11-2CD42C65BAA4}"/>
              </a:ext>
            </a:extLst>
          </p:cNvPr>
          <p:cNvSpPr/>
          <p:nvPr/>
        </p:nvSpPr>
        <p:spPr>
          <a:xfrm>
            <a:off x="157223" y="910209"/>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7913" y="613735"/>
            <a:ext cx="12192964"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id="{BB2C0966-61E1-48F3-9140-911E34C577E9}"/>
              </a:ext>
            </a:extLst>
          </p:cNvPr>
          <p:cNvSpPr txBox="1"/>
          <p:nvPr/>
        </p:nvSpPr>
        <p:spPr>
          <a:xfrm>
            <a:off x="10943365" y="11823"/>
            <a:ext cx="1248635"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id="{C0FA4D80-2D43-4BED-BEF1-B080914B5E1C}"/>
              </a:ext>
            </a:extLst>
          </p:cNvPr>
          <p:cNvSpPr txBox="1"/>
          <p:nvPr/>
        </p:nvSpPr>
        <p:spPr>
          <a:xfrm>
            <a:off x="7720883" y="1385304"/>
            <a:ext cx="4313894" cy="246221"/>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関係する因子をツールにより自動で明確化</a:t>
            </a:r>
            <a:endParaRPr lang="en-US" altLang="ja-JP" sz="1000" dirty="0">
              <a:solidFill>
                <a:schemeClr val="accent1"/>
              </a:solidFill>
            </a:endParaRPr>
          </a:p>
        </p:txBody>
      </p:sp>
      <p:sp>
        <p:nvSpPr>
          <p:cNvPr id="83" name="テキスト ボックス 82">
            <a:extLst>
              <a:ext uri="{FF2B5EF4-FFF2-40B4-BE49-F238E27FC236}">
                <a16:creationId xmlns:a16="http://schemas.microsoft.com/office/drawing/2014/main" id="{6AE44A80-7AB6-4C0B-8659-B677E41C6818}"/>
              </a:ext>
            </a:extLst>
          </p:cNvPr>
          <p:cNvSpPr txBox="1"/>
          <p:nvPr/>
        </p:nvSpPr>
        <p:spPr>
          <a:xfrm>
            <a:off x="7713654" y="1755243"/>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個々の根本的原因に対して、最適な対策を打つ</a:t>
            </a:r>
            <a:endParaRPr lang="en-US" altLang="ja-JP" sz="1000" dirty="0">
              <a:solidFill>
                <a:schemeClr val="tx2"/>
              </a:solidFill>
            </a:endParaRPr>
          </a:p>
        </p:txBody>
      </p:sp>
      <p:sp>
        <p:nvSpPr>
          <p:cNvPr id="84" name="吹き出し: 四角形 83">
            <a:extLst>
              <a:ext uri="{FF2B5EF4-FFF2-40B4-BE49-F238E27FC236}">
                <a16:creationId xmlns:a16="http://schemas.microsoft.com/office/drawing/2014/main" id="{B6E9BADE-F742-4910-A7F3-A3169A9360EA}"/>
              </a:ext>
            </a:extLst>
          </p:cNvPr>
          <p:cNvSpPr/>
          <p:nvPr/>
        </p:nvSpPr>
        <p:spPr>
          <a:xfrm>
            <a:off x="7990116" y="3810142"/>
            <a:ext cx="2173387" cy="623830"/>
          </a:xfrm>
          <a:prstGeom prst="wedgeRectCallout">
            <a:avLst>
              <a:gd name="adj1" fmla="val -59490"/>
              <a:gd name="adj2" fmla="val 17685"/>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実害がないのであれば、問題ではない？今起こっている問題から優先的にやるべき？</a:t>
            </a:r>
          </a:p>
        </p:txBody>
      </p:sp>
    </p:spTree>
    <p:extLst>
      <p:ext uri="{BB962C8B-B14F-4D97-AF65-F5344CB8AC3E}">
        <p14:creationId xmlns:p14="http://schemas.microsoft.com/office/powerpoint/2010/main" val="3688116469"/>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9089</TotalTime>
  <Words>3509</Words>
  <Application>Microsoft Office PowerPoint</Application>
  <PresentationFormat>ワイド画面</PresentationFormat>
  <Paragraphs>344</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16</vt:i4>
      </vt:variant>
    </vt:vector>
  </HeadingPairs>
  <TitlesOfParts>
    <vt:vector size="24"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327</cp:revision>
  <dcterms:created xsi:type="dcterms:W3CDTF">2022-01-19T01:36:44Z</dcterms:created>
  <dcterms:modified xsi:type="dcterms:W3CDTF">2023-11-06T08:29:55Z</dcterms:modified>
</cp:coreProperties>
</file>