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7"/>
  </p:notesMasterIdLst>
  <p:sldIdLst>
    <p:sldId id="283" r:id="rId5"/>
    <p:sldId id="284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8BF1"/>
    <a:srgbClr val="99FF99"/>
    <a:srgbClr val="0596AE"/>
    <a:srgbClr val="064885"/>
    <a:srgbClr val="0595AE"/>
    <a:srgbClr val="E6E6E6"/>
    <a:srgbClr val="001A72"/>
    <a:srgbClr val="057CA1"/>
    <a:srgbClr val="05568F"/>
    <a:srgbClr val="064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2024/3/21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2024/3/21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March 21,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2024/3/21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2024/3/21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2024/3/21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2024/3/21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March 21,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March 21,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March 21,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2024/3/21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March 21, 2024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oco-st.com/12494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テキスト プレースホルダー 1">
            <a:extLst>
              <a:ext uri="{FF2B5EF4-FFF2-40B4-BE49-F238E27FC236}">
                <a16:creationId xmlns:a16="http://schemas.microsoft.com/office/drawing/2014/main" id="{E76CE6DE-A3E2-47E1-ABB9-8F68A7A1BB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3077" y="767396"/>
            <a:ext cx="11341555" cy="563760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4AF135-FB47-48A2-8188-631844E2FA3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F41472-6601-4A29-81FB-6ADE2A8EABB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March 21, 2024</a:t>
            </a:fld>
            <a:endParaRPr lang="en-US" dirty="0"/>
          </a:p>
        </p:txBody>
      </p:sp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F2957068-B9C5-4EB9-B4FC-AE672B0D2A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24615" y="2613209"/>
            <a:ext cx="783358" cy="422629"/>
          </a:xfrm>
          <a:prstGeom prst="rect">
            <a:avLst/>
          </a:prstGeom>
        </p:spPr>
      </p:pic>
      <p:pic>
        <p:nvPicPr>
          <p:cNvPr id="6" name="図 5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C552E1AF-4399-42A2-8F9D-8734B86B76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42" y="2488669"/>
            <a:ext cx="1148694" cy="559256"/>
          </a:xfrm>
          <a:prstGeom prst="rect">
            <a:avLst/>
          </a:prstGeom>
        </p:spPr>
      </p:pic>
      <p:pic>
        <p:nvPicPr>
          <p:cNvPr id="7" name="図 6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9AE0A2FF-14D9-4F86-B6CE-11F8918899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91" y="2488669"/>
            <a:ext cx="856326" cy="572506"/>
          </a:xfrm>
          <a:prstGeom prst="rect">
            <a:avLst/>
          </a:prstGeom>
        </p:spPr>
      </p:pic>
      <p:pic>
        <p:nvPicPr>
          <p:cNvPr id="8" name="図 7" descr="テキスト&#10;&#10;自動的に生成された説明">
            <a:extLst>
              <a:ext uri="{FF2B5EF4-FFF2-40B4-BE49-F238E27FC236}">
                <a16:creationId xmlns:a16="http://schemas.microsoft.com/office/drawing/2014/main" id="{B397339C-756C-45D5-BFE7-B50A1D9203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22935" y="2613209"/>
            <a:ext cx="783358" cy="422629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1F44FBE-FE51-41A5-AA08-672F6238B236}"/>
              </a:ext>
            </a:extLst>
          </p:cNvPr>
          <p:cNvSpPr/>
          <p:nvPr/>
        </p:nvSpPr>
        <p:spPr>
          <a:xfrm>
            <a:off x="6902370" y="2378552"/>
            <a:ext cx="4846093" cy="1050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 descr="建物, ウィンドウ, 挿絵 が含まれている画像&#10;&#10;自動的に生成された説明">
            <a:extLst>
              <a:ext uri="{FF2B5EF4-FFF2-40B4-BE49-F238E27FC236}">
                <a16:creationId xmlns:a16="http://schemas.microsoft.com/office/drawing/2014/main" id="{5C7669D6-198B-4339-A16E-6FB7436949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336" y="2594416"/>
            <a:ext cx="303180" cy="441422"/>
          </a:xfrm>
          <a:prstGeom prst="rect">
            <a:avLst/>
          </a:prstGeom>
        </p:spPr>
      </p:pic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A88AE2F6-4C21-4B19-9BE7-2D2650F8225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167" y="2550135"/>
            <a:ext cx="472805" cy="48539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D5789B-9B66-4EFB-A41B-1667552CBFF3}"/>
              </a:ext>
            </a:extLst>
          </p:cNvPr>
          <p:cNvSpPr txBox="1"/>
          <p:nvPr/>
        </p:nvSpPr>
        <p:spPr>
          <a:xfrm>
            <a:off x="8064872" y="313742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自動ラック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97C0872-E019-48F8-AEB2-9814FE7993B0}"/>
              </a:ext>
            </a:extLst>
          </p:cNvPr>
          <p:cNvSpPr txBox="1"/>
          <p:nvPr/>
        </p:nvSpPr>
        <p:spPr>
          <a:xfrm>
            <a:off x="9626348" y="313742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組立工程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159EE93-8607-44F1-BE1E-AE2623FE1378}"/>
              </a:ext>
            </a:extLst>
          </p:cNvPr>
          <p:cNvSpPr txBox="1"/>
          <p:nvPr/>
        </p:nvSpPr>
        <p:spPr>
          <a:xfrm>
            <a:off x="1056060" y="315200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仕入先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4CA0DB2-E29D-486C-822A-91B5429AAC2D}"/>
              </a:ext>
            </a:extLst>
          </p:cNvPr>
          <p:cNvSpPr txBox="1"/>
          <p:nvPr/>
        </p:nvSpPr>
        <p:spPr>
          <a:xfrm>
            <a:off x="2470625" y="314311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仕入先便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8180016-8494-448C-A5E6-FC8B24530F0C}"/>
              </a:ext>
            </a:extLst>
          </p:cNvPr>
          <p:cNvSpPr txBox="1"/>
          <p:nvPr/>
        </p:nvSpPr>
        <p:spPr>
          <a:xfrm>
            <a:off x="3987291" y="3155202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西尾東</a:t>
            </a:r>
            <a:r>
              <a:rPr lang="en-US" altLang="ja-JP" sz="1200" b="1" dirty="0"/>
              <a:t>DC</a:t>
            </a:r>
            <a:endParaRPr kumimoji="1" lang="ja-JP" altLang="en-US" sz="12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B6FE468-8D5B-4983-8000-3D0E46742A29}"/>
              </a:ext>
            </a:extLst>
          </p:cNvPr>
          <p:cNvSpPr txBox="1"/>
          <p:nvPr/>
        </p:nvSpPr>
        <p:spPr>
          <a:xfrm>
            <a:off x="5591448" y="313826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定期便</a:t>
            </a:r>
            <a:endParaRPr kumimoji="1" lang="ja-JP" altLang="en-US" sz="1200" b="1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7FCBE31E-9738-402B-9F0C-0EAE5A50F589}"/>
              </a:ext>
            </a:extLst>
          </p:cNvPr>
          <p:cNvSpPr/>
          <p:nvPr/>
        </p:nvSpPr>
        <p:spPr>
          <a:xfrm>
            <a:off x="2051788" y="2710989"/>
            <a:ext cx="311121" cy="22706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48EAB3B4-1E53-4784-80C0-C5EB8FFBBC31}"/>
              </a:ext>
            </a:extLst>
          </p:cNvPr>
          <p:cNvSpPr/>
          <p:nvPr/>
        </p:nvSpPr>
        <p:spPr>
          <a:xfrm>
            <a:off x="3492071" y="2701593"/>
            <a:ext cx="311121" cy="22706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E57C3FEF-7553-46F4-BF8E-E91F9B4312B3}"/>
              </a:ext>
            </a:extLst>
          </p:cNvPr>
          <p:cNvSpPr/>
          <p:nvPr/>
        </p:nvSpPr>
        <p:spPr>
          <a:xfrm>
            <a:off x="5050541" y="2710988"/>
            <a:ext cx="311121" cy="22706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9D2BACFD-80C7-4EB5-88A7-5E75A9BEBE89}"/>
              </a:ext>
            </a:extLst>
          </p:cNvPr>
          <p:cNvSpPr/>
          <p:nvPr/>
        </p:nvSpPr>
        <p:spPr>
          <a:xfrm>
            <a:off x="6467566" y="2701593"/>
            <a:ext cx="311121" cy="22706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11B29BC-8E8D-4B79-A058-93D7D6DAF354}"/>
              </a:ext>
            </a:extLst>
          </p:cNvPr>
          <p:cNvCxnSpPr>
            <a:cxnSpLocks/>
          </p:cNvCxnSpPr>
          <p:nvPr/>
        </p:nvCxnSpPr>
        <p:spPr>
          <a:xfrm flipV="1">
            <a:off x="675053" y="3559512"/>
            <a:ext cx="0" cy="646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2C4778A8-474F-4072-9FE0-F31FA2DF95EA}"/>
              </a:ext>
            </a:extLst>
          </p:cNvPr>
          <p:cNvCxnSpPr>
            <a:cxnSpLocks/>
          </p:cNvCxnSpPr>
          <p:nvPr/>
        </p:nvCxnSpPr>
        <p:spPr>
          <a:xfrm flipV="1">
            <a:off x="674106" y="4187646"/>
            <a:ext cx="11074357" cy="17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79B8374-9EFC-48C8-AB6E-CA51A33BDD99}"/>
              </a:ext>
            </a:extLst>
          </p:cNvPr>
          <p:cNvSpPr/>
          <p:nvPr/>
        </p:nvSpPr>
        <p:spPr>
          <a:xfrm>
            <a:off x="1107492" y="3999418"/>
            <a:ext cx="545064" cy="188228"/>
          </a:xfrm>
          <a:prstGeom prst="rect">
            <a:avLst/>
          </a:prstGeom>
          <a:solidFill>
            <a:srgbClr val="798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92A90C5-57B6-46D5-8830-2C5483F9BE4D}"/>
              </a:ext>
            </a:extLst>
          </p:cNvPr>
          <p:cNvSpPr/>
          <p:nvPr/>
        </p:nvSpPr>
        <p:spPr>
          <a:xfrm>
            <a:off x="2624037" y="4108437"/>
            <a:ext cx="545064" cy="69482"/>
          </a:xfrm>
          <a:prstGeom prst="rect">
            <a:avLst/>
          </a:prstGeom>
          <a:solidFill>
            <a:srgbClr val="798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8248D8C-CF43-4951-83B1-B8354D9C9EB8}"/>
              </a:ext>
            </a:extLst>
          </p:cNvPr>
          <p:cNvSpPr/>
          <p:nvPr/>
        </p:nvSpPr>
        <p:spPr>
          <a:xfrm>
            <a:off x="4188800" y="3981470"/>
            <a:ext cx="545064" cy="188227"/>
          </a:xfrm>
          <a:prstGeom prst="rect">
            <a:avLst/>
          </a:prstGeom>
          <a:solidFill>
            <a:srgbClr val="798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8B88C9C-4302-4A1F-81DA-4D8C61484A71}"/>
              </a:ext>
            </a:extLst>
          </p:cNvPr>
          <p:cNvSpPr/>
          <p:nvPr/>
        </p:nvSpPr>
        <p:spPr>
          <a:xfrm>
            <a:off x="5578787" y="4126146"/>
            <a:ext cx="545064" cy="45719"/>
          </a:xfrm>
          <a:prstGeom prst="rect">
            <a:avLst/>
          </a:prstGeom>
          <a:solidFill>
            <a:srgbClr val="798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F03A81D-F6B3-49FB-8A6C-D79D38E65A48}"/>
              </a:ext>
            </a:extLst>
          </p:cNvPr>
          <p:cNvSpPr/>
          <p:nvPr/>
        </p:nvSpPr>
        <p:spPr>
          <a:xfrm>
            <a:off x="8321427" y="3822886"/>
            <a:ext cx="545064" cy="335643"/>
          </a:xfrm>
          <a:prstGeom prst="rect">
            <a:avLst/>
          </a:prstGeom>
          <a:solidFill>
            <a:srgbClr val="798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95A1D64-0723-4625-B8A7-1A3FC4905E5E}"/>
              </a:ext>
            </a:extLst>
          </p:cNvPr>
          <p:cNvSpPr/>
          <p:nvPr/>
        </p:nvSpPr>
        <p:spPr>
          <a:xfrm>
            <a:off x="9758071" y="4101922"/>
            <a:ext cx="545064" cy="48128"/>
          </a:xfrm>
          <a:prstGeom prst="rect">
            <a:avLst/>
          </a:prstGeom>
          <a:solidFill>
            <a:srgbClr val="798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EC30302-7C85-4DA0-AE49-235F1888914B}"/>
              </a:ext>
            </a:extLst>
          </p:cNvPr>
          <p:cNvCxnSpPr>
            <a:cxnSpLocks/>
          </p:cNvCxnSpPr>
          <p:nvPr/>
        </p:nvCxnSpPr>
        <p:spPr>
          <a:xfrm flipV="1">
            <a:off x="8612442" y="3624509"/>
            <a:ext cx="0" cy="396753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449F9F4-202E-49BB-96DE-F6800D8B7712}"/>
              </a:ext>
            </a:extLst>
          </p:cNvPr>
          <p:cNvSpPr txBox="1"/>
          <p:nvPr/>
        </p:nvSpPr>
        <p:spPr>
          <a:xfrm>
            <a:off x="748283" y="4313717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chemeClr val="accent6"/>
                </a:solidFill>
              </a:rPr>
              <a:t>➀発注かんばん数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4B4CD09-A090-4EA0-9A88-C10734B9EFAA}"/>
              </a:ext>
            </a:extLst>
          </p:cNvPr>
          <p:cNvSpPr txBox="1"/>
          <p:nvPr/>
        </p:nvSpPr>
        <p:spPr>
          <a:xfrm>
            <a:off x="748284" y="458080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>
                <a:solidFill>
                  <a:schemeClr val="accent6"/>
                </a:solidFill>
              </a:rPr>
              <a:t>➁発送</a:t>
            </a:r>
            <a:r>
              <a:rPr kumimoji="1" lang="ja-JP" altLang="en-US" sz="1200" b="1" dirty="0">
                <a:solidFill>
                  <a:schemeClr val="accent6"/>
                </a:solidFill>
              </a:rPr>
              <a:t>処理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8F8F294-35B5-4A5C-9E0C-2282F791BEEC}"/>
              </a:ext>
            </a:extLst>
          </p:cNvPr>
          <p:cNvSpPr txBox="1"/>
          <p:nvPr/>
        </p:nvSpPr>
        <p:spPr>
          <a:xfrm>
            <a:off x="2362909" y="429786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chemeClr val="accent6"/>
                </a:solidFill>
              </a:rPr>
              <a:t>➂仕入先便ダイヤ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1512297-6C52-485D-9F22-4C5AB3093390}"/>
              </a:ext>
            </a:extLst>
          </p:cNvPr>
          <p:cNvSpPr txBox="1"/>
          <p:nvPr/>
        </p:nvSpPr>
        <p:spPr>
          <a:xfrm>
            <a:off x="5432217" y="4541520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chemeClr val="accent6"/>
                </a:solidFill>
              </a:rPr>
              <a:t>⑥定期便早着遅れ</a:t>
            </a:r>
          </a:p>
        </p:txBody>
      </p:sp>
      <p:pic>
        <p:nvPicPr>
          <p:cNvPr id="35" name="Picture 4" descr="ロボットアームのイラスト">
            <a:extLst>
              <a:ext uri="{FF2B5EF4-FFF2-40B4-BE49-F238E27FC236}">
                <a16:creationId xmlns:a16="http://schemas.microsoft.com/office/drawing/2014/main" id="{1C0BB190-7B01-43CB-B6D7-6C00C04F4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108" y="2567409"/>
            <a:ext cx="502006" cy="55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FFF9B68-7D90-4CE0-9F6F-A396DC661BA0}"/>
              </a:ext>
            </a:extLst>
          </p:cNvPr>
          <p:cNvSpPr txBox="1"/>
          <p:nvPr/>
        </p:nvSpPr>
        <p:spPr>
          <a:xfrm>
            <a:off x="7741706" y="455956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>
                <a:solidFill>
                  <a:schemeClr val="accent6"/>
                </a:solidFill>
              </a:rPr>
              <a:t>⑧ロボット可動率</a:t>
            </a:r>
            <a:endParaRPr kumimoji="1" lang="ja-JP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06755BB-7344-4168-AE79-037D388085C7}"/>
              </a:ext>
            </a:extLst>
          </p:cNvPr>
          <p:cNvSpPr txBox="1"/>
          <p:nvPr/>
        </p:nvSpPr>
        <p:spPr>
          <a:xfrm>
            <a:off x="8248114" y="430691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>
                <a:solidFill>
                  <a:schemeClr val="accent6"/>
                </a:solidFill>
              </a:rPr>
              <a:t>⑨間口別</a:t>
            </a:r>
            <a:r>
              <a:rPr kumimoji="1" lang="ja-JP" altLang="en-US" sz="1200" b="1" dirty="0">
                <a:solidFill>
                  <a:schemeClr val="accent6"/>
                </a:solidFill>
              </a:rPr>
              <a:t>充足率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BB210E6-9B58-46D7-904B-845532ABED28}"/>
              </a:ext>
            </a:extLst>
          </p:cNvPr>
          <p:cNvSpPr txBox="1"/>
          <p:nvPr/>
        </p:nvSpPr>
        <p:spPr>
          <a:xfrm>
            <a:off x="9606664" y="430105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>
                <a:solidFill>
                  <a:schemeClr val="accent6"/>
                </a:solidFill>
              </a:rPr>
              <a:t>⑩組立可動率</a:t>
            </a:r>
            <a:endParaRPr kumimoji="1" lang="ja-JP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EA40FFA-F699-42CC-8C68-E13C82F6C260}"/>
              </a:ext>
            </a:extLst>
          </p:cNvPr>
          <p:cNvSpPr txBox="1"/>
          <p:nvPr/>
        </p:nvSpPr>
        <p:spPr>
          <a:xfrm>
            <a:off x="9598896" y="4529272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chemeClr val="accent6"/>
                </a:solidFill>
              </a:rPr>
              <a:t>⑪組立生産台数（流動機種割合）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2B96FE4-E906-451A-B645-229C87D7F49D}"/>
              </a:ext>
            </a:extLst>
          </p:cNvPr>
          <p:cNvSpPr txBox="1"/>
          <p:nvPr/>
        </p:nvSpPr>
        <p:spPr>
          <a:xfrm>
            <a:off x="2369646" y="4541520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>
                <a:solidFill>
                  <a:schemeClr val="accent6"/>
                </a:solidFill>
              </a:rPr>
              <a:t>➃定期便早着遅れ</a:t>
            </a:r>
            <a:endParaRPr kumimoji="1" lang="ja-JP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02A5012-3D32-43A1-B5CA-5F1FE7D3595F}"/>
              </a:ext>
            </a:extLst>
          </p:cNvPr>
          <p:cNvSpPr txBox="1"/>
          <p:nvPr/>
        </p:nvSpPr>
        <p:spPr>
          <a:xfrm>
            <a:off x="5424492" y="430105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chemeClr val="accent6"/>
                </a:solidFill>
              </a:rPr>
              <a:t>⑤定期便ダイヤ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BE22740-02C4-463C-8D38-2FFF67C39153}"/>
              </a:ext>
            </a:extLst>
          </p:cNvPr>
          <p:cNvSpPr txBox="1"/>
          <p:nvPr/>
        </p:nvSpPr>
        <p:spPr>
          <a:xfrm>
            <a:off x="10214972" y="1993307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chemeClr val="accent6"/>
                </a:solidFill>
              </a:rPr>
              <a:t>赤：在庫変動の要因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C4141C8-4CB1-45A4-ABDA-BD0D054C9FBD}"/>
              </a:ext>
            </a:extLst>
          </p:cNvPr>
          <p:cNvSpPr txBox="1"/>
          <p:nvPr/>
        </p:nvSpPr>
        <p:spPr>
          <a:xfrm>
            <a:off x="6936887" y="431962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>
                <a:solidFill>
                  <a:schemeClr val="accent6"/>
                </a:solidFill>
              </a:rPr>
              <a:t>⑦入庫作業</a:t>
            </a:r>
            <a:endParaRPr kumimoji="1" lang="ja-JP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F844DC8-0AA4-429F-ABA6-F1329D5F9260}"/>
              </a:ext>
            </a:extLst>
          </p:cNvPr>
          <p:cNvSpPr txBox="1"/>
          <p:nvPr/>
        </p:nvSpPr>
        <p:spPr>
          <a:xfrm>
            <a:off x="540299" y="4932435"/>
            <a:ext cx="1829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発注かんばん数</a:t>
            </a:r>
            <a:endParaRPr kumimoji="1" lang="en-US" altLang="ja-JP" sz="1200" b="1" dirty="0"/>
          </a:p>
          <a:p>
            <a:r>
              <a:rPr lang="ja-JP" altLang="en-US" sz="1200" b="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├ 回収かんばん数</a:t>
            </a:r>
            <a:endParaRPr lang="en-US" altLang="ja-JP" sz="1200" b="0" i="0" dirty="0"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 b="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├ 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かんばん増減枚数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 b="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└ </a:t>
            </a:r>
            <a:r>
              <a:rPr lang="ja-JP" altLang="en-US" sz="1200" b="0" i="0" dirty="0">
                <a:solidFill>
                  <a:srgbClr val="212529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臨時かんばん発行数</a:t>
            </a:r>
            <a:endParaRPr kumimoji="1" lang="ja-JP" altLang="en-US" sz="1200" b="1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32AF9C9-4AC0-4510-B5AE-11EE843301EA}"/>
              </a:ext>
            </a:extLst>
          </p:cNvPr>
          <p:cNvSpPr txBox="1"/>
          <p:nvPr/>
        </p:nvSpPr>
        <p:spPr>
          <a:xfrm>
            <a:off x="540905" y="5812887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発送処理</a:t>
            </a:r>
            <a:endParaRPr lang="en-US" altLang="ja-JP" sz="1200" b="1" i="0" dirty="0"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 b="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├ 未納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 b="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└ </a:t>
            </a:r>
            <a:r>
              <a:rPr lang="ja-JP" altLang="en-US" sz="1200" b="0" i="0" dirty="0">
                <a:solidFill>
                  <a:srgbClr val="212529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挽回</a:t>
            </a:r>
            <a:endParaRPr kumimoji="1" lang="ja-JP" altLang="en-US" sz="1200" b="1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BB7DF70-C78F-4823-AC46-4F3AAD840116}"/>
              </a:ext>
            </a:extLst>
          </p:cNvPr>
          <p:cNvSpPr txBox="1"/>
          <p:nvPr/>
        </p:nvSpPr>
        <p:spPr>
          <a:xfrm>
            <a:off x="10259421" y="477908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>
                <a:solidFill>
                  <a:schemeClr val="accent6"/>
                </a:solidFill>
              </a:rPr>
              <a:t>⑫不良廃却数</a:t>
            </a:r>
            <a:endParaRPr kumimoji="1" lang="ja-JP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A02DE0D-A5FB-4C59-8F0D-BD1EE20D14EB}"/>
              </a:ext>
            </a:extLst>
          </p:cNvPr>
          <p:cNvSpPr txBox="1"/>
          <p:nvPr/>
        </p:nvSpPr>
        <p:spPr>
          <a:xfrm>
            <a:off x="10259421" y="499952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chemeClr val="accent6"/>
                </a:solidFill>
              </a:rPr>
              <a:t>⑬紛失滞留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B2C1C4E-3AFF-4829-85D4-07B247945312}"/>
              </a:ext>
            </a:extLst>
          </p:cNvPr>
          <p:cNvSpPr txBox="1"/>
          <p:nvPr/>
        </p:nvSpPr>
        <p:spPr>
          <a:xfrm>
            <a:off x="10259420" y="5221974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>
                <a:solidFill>
                  <a:schemeClr val="accent6"/>
                </a:solidFill>
              </a:rPr>
              <a:t>⑭選択品使用率</a:t>
            </a:r>
            <a:endParaRPr kumimoji="1" lang="ja-JP" altLang="en-US" sz="1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42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426AAE1-8D55-4914-9AA2-08144BBCA6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#798BF1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C84FE2-A662-40F7-8B62-CDAD614FA72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>
                <a:hlinkClick r:id="rId2"/>
              </a:rPr>
              <a:t>トラックのイラスト｜商用可・フリーイラスト素材｜ソコスト </a:t>
            </a:r>
            <a:r>
              <a:rPr lang="en-US" altLang="ja-JP" dirty="0">
                <a:hlinkClick r:id="rId2"/>
              </a:rPr>
              <a:t>(soco-st.com)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C8051A-98CD-43AE-BFB7-EFF0A92495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March 21,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89877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112</Words>
  <Application>Microsoft Office PowerPoint</Application>
  <PresentationFormat>ワイド画面</PresentationFormat>
  <Paragraphs>32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メイリオ</vt:lpstr>
      <vt:lpstr>游ゴシック</vt:lpstr>
      <vt:lpstr>Arial</vt:lpstr>
      <vt:lpstr>Segoe UI</vt:lpstr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Sasaoka Yuki／笹岡　優樹／AI</cp:lastModifiedBy>
  <cp:revision>127</cp:revision>
  <dcterms:created xsi:type="dcterms:W3CDTF">2022-01-19T01:36:44Z</dcterms:created>
  <dcterms:modified xsi:type="dcterms:W3CDTF">2024-03-21T11:28:04Z</dcterms:modified>
</cp:coreProperties>
</file>