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1"/>
  </p:notesMasterIdLst>
  <p:sldIdLst>
    <p:sldId id="291" r:id="rId5"/>
    <p:sldId id="293" r:id="rId6"/>
    <p:sldId id="287" r:id="rId7"/>
    <p:sldId id="283" r:id="rId8"/>
    <p:sldId id="290" r:id="rId9"/>
    <p:sldId id="28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20,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20,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20,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20,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February 20,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E00E507-DE09-4994-94C6-814C41EC59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・背景</a:t>
            </a:r>
            <a:endParaRPr lang="en-US" altLang="ja-JP" dirty="0"/>
          </a:p>
          <a:p>
            <a:r>
              <a:rPr lang="ja-JP" altLang="en-US" dirty="0"/>
              <a:t>・現在の状況やこれまでの経緯</a:t>
            </a:r>
            <a:endParaRPr lang="en-US" altLang="ja-JP" dirty="0"/>
          </a:p>
          <a:p>
            <a:r>
              <a:rPr lang="ja-JP" altLang="en-US" dirty="0"/>
              <a:t>・在庫見える化ツール（イメージ）</a:t>
            </a:r>
            <a:endParaRPr lang="en-US" altLang="ja-JP" dirty="0"/>
          </a:p>
          <a:p>
            <a:r>
              <a:rPr lang="ja-JP" altLang="en-US" dirty="0"/>
              <a:t>・デモ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B957B3-8082-4E51-A1CA-C9F9D2220B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047F6-13A5-4396-8A50-AD8D9A68DE8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20,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9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 背景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48653" y="773965"/>
            <a:ext cx="532542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ja-JP" b="1" dirty="0">
                <a:solidFill>
                  <a:srgbClr val="FFFFFF"/>
                </a:solidFill>
              </a:rPr>
              <a:t>B</a:t>
            </a:r>
            <a:r>
              <a:rPr lang="en-US" altLang="ja-JP" b="1" dirty="0" err="1">
                <a:solidFill>
                  <a:srgbClr val="FFFFFF"/>
                </a:solidFill>
              </a:rPr>
              <a:t>efore</a:t>
            </a:r>
            <a:r>
              <a:rPr lang="ja-JP" altLang="en-US" b="1" dirty="0">
                <a:solidFill>
                  <a:srgbClr val="FFFFFF"/>
                </a:solidFill>
              </a:rPr>
              <a:t>（現状）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479170" y="774778"/>
            <a:ext cx="5315443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ja-JP" altLang="ja-JP" b="1" dirty="0">
                <a:solidFill>
                  <a:srgbClr val="FFFFFF"/>
                </a:solidFill>
              </a:rPr>
              <a:t>A</a:t>
            </a:r>
            <a:r>
              <a:rPr lang="en-US" altLang="ja-JP" b="1" dirty="0" err="1">
                <a:solidFill>
                  <a:srgbClr val="FFFFFF"/>
                </a:solidFill>
              </a:rPr>
              <a:t>fter</a:t>
            </a:r>
            <a:r>
              <a:rPr lang="ja-JP" altLang="en-US" b="1" dirty="0">
                <a:solidFill>
                  <a:srgbClr val="FFFFFF"/>
                </a:solidFill>
              </a:rPr>
              <a:t>（将来）</a:t>
            </a:r>
          </a:p>
        </p:txBody>
      </p:sp>
      <p:sp>
        <p:nvSpPr>
          <p:cNvPr id="9" name="二等辺三角形 8"/>
          <p:cNvSpPr/>
          <p:nvPr/>
        </p:nvSpPr>
        <p:spPr>
          <a:xfrm rot="5400000">
            <a:off x="5761843" y="3569312"/>
            <a:ext cx="764331" cy="22342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29108" y="2221366"/>
            <a:ext cx="4798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在庫異常（過多欠品）の原因特定は多大な時間と工数がかかる</a:t>
            </a:r>
            <a:endParaRPr lang="en-US" altLang="ja-JP" dirty="0"/>
          </a:p>
        </p:txBody>
      </p:sp>
      <p:sp>
        <p:nvSpPr>
          <p:cNvPr id="11" name="正方形/長方形 10"/>
          <p:cNvSpPr/>
          <p:nvPr/>
        </p:nvSpPr>
        <p:spPr>
          <a:xfrm>
            <a:off x="729109" y="4219812"/>
            <a:ext cx="4798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在庫異常の基準が存在しない</a:t>
            </a:r>
            <a:endParaRPr lang="en-US" altLang="ja-JP" dirty="0"/>
          </a:p>
          <a:p>
            <a:r>
              <a:rPr lang="ja-JP" altLang="ja-JP" dirty="0"/>
              <a:t>　</a:t>
            </a:r>
            <a:r>
              <a:rPr lang="ja-JP" altLang="en-US" dirty="0"/>
              <a:t>（適正な在庫量が分からない）</a:t>
            </a:r>
            <a:endParaRPr lang="en-US" altLang="ja-JP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69" y="2963078"/>
            <a:ext cx="1003674" cy="1025907"/>
          </a:xfrm>
          <a:prstGeom prst="rect">
            <a:avLst/>
          </a:prstGeom>
        </p:spPr>
      </p:pic>
      <p:sp>
        <p:nvSpPr>
          <p:cNvPr id="13" name="雲形吹き出し 12"/>
          <p:cNvSpPr/>
          <p:nvPr/>
        </p:nvSpPr>
        <p:spPr>
          <a:xfrm>
            <a:off x="2210847" y="3068904"/>
            <a:ext cx="2493084" cy="670220"/>
          </a:xfrm>
          <a:prstGeom prst="cloudCallout">
            <a:avLst>
              <a:gd name="adj1" fmla="val -58611"/>
              <a:gd name="adj2" fmla="val 30921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rgbClr val="333333"/>
                </a:solidFill>
              </a:rPr>
              <a:t>要因候補</a:t>
            </a:r>
            <a:r>
              <a:rPr kumimoji="1" lang="ja-JP" altLang="en-US" sz="1400" dirty="0">
                <a:solidFill>
                  <a:srgbClr val="333333"/>
                </a:solidFill>
              </a:rPr>
              <a:t>が多い</a:t>
            </a:r>
            <a:r>
              <a:rPr kumimoji="1" lang="mr-IN" altLang="ja-JP" sz="1400" dirty="0">
                <a:solidFill>
                  <a:srgbClr val="333333"/>
                </a:solidFill>
              </a:rPr>
              <a:t>…</a:t>
            </a:r>
            <a:r>
              <a:rPr kumimoji="1" lang="en-US" altLang="ja-JP" sz="1400" dirty="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19556" y="1344698"/>
            <a:ext cx="4795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通常業務の中に在庫を適正化</a:t>
            </a:r>
            <a:r>
              <a:rPr lang="ja-JP" altLang="en-US" sz="1400" b="1" dirty="0"/>
              <a:t>（在庫異常の原因を調べて調整など）</a:t>
            </a:r>
            <a:r>
              <a:rPr lang="ja-JP" altLang="en-US" b="1" dirty="0"/>
              <a:t>する活動は含まれない</a:t>
            </a:r>
            <a:endParaRPr lang="en-US" altLang="ja-JP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6822412" y="1341318"/>
            <a:ext cx="4643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通常業務の中で在庫を適正化している</a:t>
            </a:r>
            <a:endParaRPr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844200" y="2227478"/>
            <a:ext cx="4480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在庫管理基準を明確化し、</a:t>
            </a:r>
            <a:r>
              <a:rPr lang="en-US" altLang="ja-JP" dirty="0"/>
              <a:t>AI</a:t>
            </a:r>
            <a:r>
              <a:rPr lang="ja-JP" altLang="en-US" dirty="0"/>
              <a:t>が分析を行うことで、原因</a:t>
            </a:r>
            <a:r>
              <a:rPr lang="ja-JP" altLang="en-US" sz="1400" dirty="0"/>
              <a:t>（の改善条件）</a:t>
            </a:r>
            <a:r>
              <a:rPr lang="ja-JP" altLang="en-US" dirty="0"/>
              <a:t>を提示</a:t>
            </a:r>
            <a:endParaRPr lang="en-US" altLang="ja-JP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214" y="3016695"/>
            <a:ext cx="983814" cy="983814"/>
          </a:xfrm>
          <a:prstGeom prst="rect">
            <a:avLst/>
          </a:prstGeom>
        </p:spPr>
      </p:pic>
      <p:sp>
        <p:nvSpPr>
          <p:cNvPr id="23" name="角丸四角形吹き出し 22"/>
          <p:cNvSpPr/>
          <p:nvPr/>
        </p:nvSpPr>
        <p:spPr>
          <a:xfrm>
            <a:off x="8278900" y="3110746"/>
            <a:ext cx="3104595" cy="1140552"/>
          </a:xfrm>
          <a:prstGeom prst="wedgeRoundRectCallout">
            <a:avLst>
              <a:gd name="adj1" fmla="val -64185"/>
              <a:gd name="adj2" fmla="val -23791"/>
              <a:gd name="adj3" fmla="val 16667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rgbClr val="333333"/>
                </a:solidFill>
              </a:rPr>
              <a:t>現在庫</a:t>
            </a:r>
            <a:r>
              <a:rPr kumimoji="1" lang="en-US" altLang="ja-JP" sz="1400" dirty="0">
                <a:solidFill>
                  <a:srgbClr val="333333"/>
                </a:solidFill>
              </a:rPr>
              <a:t>=10</a:t>
            </a:r>
            <a:r>
              <a:rPr kumimoji="1" lang="ja-JP" altLang="en-US" sz="1400" dirty="0">
                <a:solidFill>
                  <a:srgbClr val="333333"/>
                </a:solidFill>
              </a:rPr>
              <a:t> かつ</a:t>
            </a:r>
            <a:r>
              <a:rPr kumimoji="1" lang="en-US" altLang="ja-JP" sz="1400" dirty="0">
                <a:solidFill>
                  <a:srgbClr val="333333"/>
                </a:solidFill>
              </a:rPr>
              <a:t> </a:t>
            </a:r>
            <a:r>
              <a:rPr kumimoji="1" lang="ja-JP" altLang="en-US" sz="1400" dirty="0">
                <a:solidFill>
                  <a:srgbClr val="333333"/>
                </a:solidFill>
              </a:rPr>
              <a:t>日量数</a:t>
            </a:r>
            <a:r>
              <a:rPr kumimoji="1" lang="en-US" altLang="ja-JP" sz="1400" dirty="0">
                <a:solidFill>
                  <a:srgbClr val="333333"/>
                </a:solidFill>
              </a:rPr>
              <a:t> = 50</a:t>
            </a:r>
            <a:r>
              <a:rPr kumimoji="1" lang="ja-JP" altLang="en-US" sz="1400" dirty="0">
                <a:solidFill>
                  <a:srgbClr val="333333"/>
                </a:solidFill>
              </a:rPr>
              <a:t>のとき</a:t>
            </a:r>
            <a:endParaRPr kumimoji="1" lang="en-US" altLang="ja-JP" sz="1400" dirty="0">
              <a:solidFill>
                <a:srgbClr val="333333"/>
              </a:solidFill>
            </a:endParaRPr>
          </a:p>
          <a:p>
            <a:r>
              <a:rPr lang="en-US" altLang="ja-JP" sz="1400" dirty="0">
                <a:solidFill>
                  <a:srgbClr val="333333"/>
                </a:solidFill>
              </a:rPr>
              <a:t>→</a:t>
            </a:r>
            <a:r>
              <a:rPr lang="ja-JP" altLang="en-US" sz="1400" dirty="0">
                <a:solidFill>
                  <a:srgbClr val="333333"/>
                </a:solidFill>
              </a:rPr>
              <a:t> 異常発生</a:t>
            </a:r>
            <a:endParaRPr lang="en-US" altLang="ja-JP" sz="1400" dirty="0">
              <a:solidFill>
                <a:srgbClr val="333333"/>
              </a:solidFill>
            </a:endParaRPr>
          </a:p>
          <a:p>
            <a:endParaRPr kumimoji="1" lang="en-US" altLang="ja-JP" sz="1000" dirty="0">
              <a:solidFill>
                <a:srgbClr val="333333"/>
              </a:solidFill>
            </a:endParaRPr>
          </a:p>
          <a:p>
            <a:r>
              <a:rPr kumimoji="1" lang="ja-JP" altLang="en-US" sz="1400" dirty="0">
                <a:solidFill>
                  <a:srgbClr val="333333"/>
                </a:solidFill>
              </a:rPr>
              <a:t>現在庫</a:t>
            </a:r>
            <a:r>
              <a:rPr lang="en-US" altLang="ja-JP" sz="1400" dirty="0">
                <a:solidFill>
                  <a:srgbClr val="333333"/>
                </a:solidFill>
              </a:rPr>
              <a:t>=10 </a:t>
            </a:r>
            <a:r>
              <a:rPr lang="ja-JP" altLang="en-US" sz="1400" dirty="0">
                <a:solidFill>
                  <a:srgbClr val="333333"/>
                </a:solidFill>
              </a:rPr>
              <a:t>かつ</a:t>
            </a:r>
            <a:r>
              <a:rPr lang="en-US" altLang="ja-JP" sz="1400" dirty="0">
                <a:solidFill>
                  <a:srgbClr val="333333"/>
                </a:solidFill>
              </a:rPr>
              <a:t> </a:t>
            </a:r>
            <a:r>
              <a:rPr lang="ja-JP" altLang="en-US" sz="1400" dirty="0">
                <a:solidFill>
                  <a:srgbClr val="333333"/>
                </a:solidFill>
              </a:rPr>
              <a:t>日量数</a:t>
            </a:r>
            <a:r>
              <a:rPr lang="en-US" altLang="ja-JP" sz="1400" dirty="0">
                <a:solidFill>
                  <a:srgbClr val="333333"/>
                </a:solidFill>
              </a:rPr>
              <a:t> = 40</a:t>
            </a:r>
            <a:r>
              <a:rPr lang="ja-JP" altLang="en-US" sz="1400" dirty="0">
                <a:solidFill>
                  <a:srgbClr val="333333"/>
                </a:solidFill>
              </a:rPr>
              <a:t>のとき</a:t>
            </a:r>
            <a:endParaRPr lang="en-US" altLang="ja-JP" sz="1400" dirty="0">
              <a:solidFill>
                <a:srgbClr val="333333"/>
              </a:solidFill>
            </a:endParaRPr>
          </a:p>
          <a:p>
            <a:r>
              <a:rPr kumimoji="1" lang="en-US" altLang="ja-JP" sz="1400" dirty="0">
                <a:solidFill>
                  <a:srgbClr val="333333"/>
                </a:solidFill>
              </a:rPr>
              <a:t>→</a:t>
            </a:r>
            <a:r>
              <a:rPr kumimoji="1" lang="ja-JP" altLang="en-US" sz="1400" dirty="0">
                <a:solidFill>
                  <a:srgbClr val="333333"/>
                </a:solidFill>
              </a:rPr>
              <a:t> 正常</a:t>
            </a: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673" y="4956793"/>
            <a:ext cx="1202293" cy="1202293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57" y="5084359"/>
            <a:ext cx="1171032" cy="1171032"/>
          </a:xfrm>
          <a:prstGeom prst="rect">
            <a:avLst/>
          </a:prstGeom>
        </p:spPr>
      </p:pic>
      <p:sp>
        <p:nvSpPr>
          <p:cNvPr id="16" name="雲形吹き出し 15"/>
          <p:cNvSpPr/>
          <p:nvPr/>
        </p:nvSpPr>
        <p:spPr>
          <a:xfrm>
            <a:off x="2210370" y="4985042"/>
            <a:ext cx="2493084" cy="670220"/>
          </a:xfrm>
          <a:prstGeom prst="cloudCallout">
            <a:avLst>
              <a:gd name="adj1" fmla="val -58611"/>
              <a:gd name="adj2" fmla="val 30921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在庫が十分か</a:t>
            </a:r>
            <a:endParaRPr kumimoji="1" lang="en-US" altLang="ja-JP" sz="1400" dirty="0">
              <a:solidFill>
                <a:srgbClr val="333333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分からない</a:t>
            </a:r>
            <a:r>
              <a:rPr kumimoji="1" lang="mr-IN" altLang="ja-JP" sz="1400" dirty="0">
                <a:solidFill>
                  <a:srgbClr val="333333"/>
                </a:solidFill>
              </a:rPr>
              <a:t>…</a:t>
            </a:r>
            <a:endParaRPr kumimoji="1" lang="ja-JP" altLang="en-US" sz="1400" dirty="0">
              <a:solidFill>
                <a:srgbClr val="333333"/>
              </a:solidFill>
            </a:endParaRPr>
          </a:p>
        </p:txBody>
      </p:sp>
      <p:sp>
        <p:nvSpPr>
          <p:cNvPr id="19" name="雲形吹き出し 18"/>
          <p:cNvSpPr/>
          <p:nvPr/>
        </p:nvSpPr>
        <p:spPr>
          <a:xfrm>
            <a:off x="2233412" y="5738027"/>
            <a:ext cx="2493084" cy="481174"/>
          </a:xfrm>
          <a:prstGeom prst="cloudCallout">
            <a:avLst>
              <a:gd name="adj1" fmla="val -57196"/>
              <a:gd name="adj2" fmla="val -32614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減らしてもいいか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85920" y="6833131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20, 2024</a:t>
            </a:fld>
            <a:endParaRPr 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58634" y="776044"/>
            <a:ext cx="5315442" cy="5643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479171" y="773965"/>
            <a:ext cx="5315442" cy="565260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雲形吹き出し 31"/>
          <p:cNvSpPr/>
          <p:nvPr/>
        </p:nvSpPr>
        <p:spPr>
          <a:xfrm>
            <a:off x="8618981" y="5049945"/>
            <a:ext cx="2893872" cy="670220"/>
          </a:xfrm>
          <a:prstGeom prst="cloudCallout">
            <a:avLst>
              <a:gd name="adj1" fmla="val -58611"/>
              <a:gd name="adj2" fmla="val 30921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発注数</a:t>
            </a:r>
            <a:r>
              <a:rPr kumimoji="1" lang="en-US" altLang="ja-JP" sz="1400" dirty="0">
                <a:solidFill>
                  <a:srgbClr val="333333"/>
                </a:solidFill>
              </a:rPr>
              <a:t>45</a:t>
            </a:r>
            <a:r>
              <a:rPr kumimoji="1" lang="ja-JP" altLang="en-US" sz="1400" dirty="0">
                <a:solidFill>
                  <a:srgbClr val="333333"/>
                </a:solidFill>
              </a:rPr>
              <a:t>個ぐらい</a:t>
            </a:r>
            <a:endParaRPr kumimoji="1" lang="en-US" altLang="ja-JP" sz="1400" dirty="0">
              <a:solidFill>
                <a:srgbClr val="333333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にしとくか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8483757" y="5931785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※</a:t>
            </a:r>
            <a:r>
              <a:rPr lang="ja-JP" altLang="en-US" sz="1000" dirty="0"/>
              <a:t>ユーザーや利用シーンが明確に決まっていないので</a:t>
            </a:r>
            <a:endParaRPr lang="en-US" altLang="ja-JP" sz="1000" dirty="0"/>
          </a:p>
          <a:p>
            <a:r>
              <a:rPr lang="ja-JP" altLang="en-US" sz="1000" dirty="0"/>
              <a:t>あくまでイメージです</a:t>
            </a: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7373394" y="4227782"/>
            <a:ext cx="0" cy="5526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8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C324245-0B48-418E-A7ED-E07B2C0C1F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1800" dirty="0">
                <a:solidFill>
                  <a:schemeClr val="tx1"/>
                </a:solidFill>
                <a:latin typeface="+mn-lt"/>
              </a:rPr>
              <a:t>「在庫異常（過多や欠品）が発生した際に、その異常の原因を見える化するツール」を開発</a:t>
            </a:r>
            <a:endParaRPr lang="en-US" altLang="ja-JP" sz="1800" dirty="0">
              <a:solidFill>
                <a:schemeClr val="tx1"/>
              </a:solidFill>
              <a:latin typeface="+mn-lt"/>
            </a:endParaRPr>
          </a:p>
          <a:p>
            <a:r>
              <a:rPr lang="ja-JP" altLang="en-US" sz="1800" dirty="0">
                <a:solidFill>
                  <a:schemeClr val="tx1"/>
                </a:solidFill>
              </a:rPr>
              <a:t>▶要件を明確にするために、工務</a:t>
            </a:r>
            <a:r>
              <a:rPr lang="en-US" altLang="ja-JP" sz="1800" dirty="0">
                <a:solidFill>
                  <a:schemeClr val="tx1"/>
                </a:solidFill>
              </a:rPr>
              <a:t>/</a:t>
            </a:r>
            <a:r>
              <a:rPr lang="ja-JP" altLang="en-US" sz="1800" dirty="0">
                <a:solidFill>
                  <a:schemeClr val="tx1"/>
                </a:solidFill>
              </a:rPr>
              <a:t>整備室と会話（</a:t>
            </a:r>
            <a:r>
              <a:rPr lang="en-US" altLang="ja-JP" sz="1800" dirty="0">
                <a:solidFill>
                  <a:schemeClr val="tx1"/>
                </a:solidFill>
              </a:rPr>
              <a:t>2</a:t>
            </a:r>
            <a:r>
              <a:rPr lang="ja-JP" altLang="en-US" sz="1800" dirty="0">
                <a:solidFill>
                  <a:schemeClr val="tx1"/>
                </a:solidFill>
              </a:rPr>
              <a:t>月</a:t>
            </a:r>
            <a:r>
              <a:rPr lang="en-US" altLang="ja-JP" sz="1800" dirty="0">
                <a:solidFill>
                  <a:schemeClr val="tx1"/>
                </a:solidFill>
              </a:rPr>
              <a:t>27</a:t>
            </a:r>
            <a:r>
              <a:rPr lang="ja-JP" altLang="en-US" sz="1800" dirty="0">
                <a:solidFill>
                  <a:schemeClr val="tx1"/>
                </a:solidFill>
              </a:rPr>
              <a:t>日予定）</a:t>
            </a:r>
            <a:endParaRPr lang="en-US" altLang="ja-JP" sz="1800" dirty="0">
              <a:solidFill>
                <a:schemeClr val="tx1"/>
              </a:solidFill>
              <a:latin typeface="+mn-lt"/>
            </a:endParaRPr>
          </a:p>
          <a:p>
            <a:endParaRPr lang="en-US" altLang="ja-JP" sz="1800" dirty="0">
              <a:solidFill>
                <a:srgbClr val="323130"/>
              </a:solidFill>
              <a:latin typeface="+mn-lt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330057-4CDE-4BC1-8C5E-9E9F26C45E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 現在の状況やこれまでの経緯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BBB82-15E7-4945-B3BE-48D1753E1D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20, 2024</a:t>
            </a:fld>
            <a:endParaRPr lang="en-US" dirty="0"/>
          </a:p>
        </p:txBody>
      </p:sp>
      <p:graphicFrame>
        <p:nvGraphicFramePr>
          <p:cNvPr id="27" name="表 6">
            <a:extLst>
              <a:ext uri="{FF2B5EF4-FFF2-40B4-BE49-F238E27FC236}">
                <a16:creationId xmlns:a16="http://schemas.microsoft.com/office/drawing/2014/main" id="{6E0CC476-926E-4130-9CCF-E5D67DABE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00010"/>
              </p:ext>
            </p:extLst>
          </p:nvPr>
        </p:nvGraphicFramePr>
        <p:xfrm>
          <a:off x="572066" y="1805650"/>
          <a:ext cx="11341555" cy="4484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19">
                  <a:extLst>
                    <a:ext uri="{9D8B030D-6E8A-4147-A177-3AD203B41FA5}">
                      <a16:colId xmlns:a16="http://schemas.microsoft.com/office/drawing/2014/main" val="3563586837"/>
                    </a:ext>
                  </a:extLst>
                </a:gridCol>
                <a:gridCol w="9538136">
                  <a:extLst>
                    <a:ext uri="{9D8B030D-6E8A-4147-A177-3AD203B41FA5}">
                      <a16:colId xmlns:a16="http://schemas.microsoft.com/office/drawing/2014/main" val="2755163576"/>
                    </a:ext>
                  </a:extLst>
                </a:gridCol>
              </a:tblGrid>
              <a:tr h="146242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+mn-lt"/>
                        </a:rPr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+mn-lt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447576"/>
                  </a:ext>
                </a:extLst>
              </a:tr>
              <a:tr h="829347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latin typeface="+mn-lt"/>
                        </a:rPr>
                        <a:t>23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7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dirty="0">
                          <a:latin typeface="+mn-lt"/>
                        </a:rPr>
                        <a:t>ものづくり革新部より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DS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部に在庫に関する相談があった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latin typeface="+mn-lt"/>
                        </a:rPr>
                        <a:t>※</a:t>
                      </a:r>
                      <a:r>
                        <a:rPr kumimoji="1" lang="ja-JP" altLang="en-US" sz="1400" b="0" dirty="0">
                          <a:latin typeface="+mn-lt"/>
                        </a:rPr>
                        <a:t>在庫過多欠品の原因が分からない、順立装置の仮置き場でモノが溢れているなど</a:t>
                      </a:r>
                      <a:endParaRPr kumimoji="1" lang="en-US" altLang="ja-JP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670840"/>
                  </a:ext>
                </a:extLst>
              </a:tr>
              <a:tr h="829347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latin typeface="+mn-lt"/>
                        </a:rPr>
                        <a:t>23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8-9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dirty="0">
                          <a:latin typeface="+mn-lt"/>
                        </a:rPr>
                        <a:t>在庫に関するデータ確認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/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分析</a:t>
                      </a:r>
                      <a:endParaRPr kumimoji="1" lang="en-US" altLang="ja-JP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19618"/>
                  </a:ext>
                </a:extLst>
              </a:tr>
              <a:tr h="829347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latin typeface="+mn-lt"/>
                        </a:rPr>
                        <a:t>23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10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dirty="0">
                          <a:latin typeface="+mn-lt"/>
                        </a:rPr>
                        <a:t>ものづくり革新部より、在庫見える化ツールのアイデア共有</a:t>
                      </a:r>
                      <a:endParaRPr kumimoji="1" lang="en-US" altLang="ja-JP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98022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latin typeface="+mn-lt"/>
                        </a:rPr>
                        <a:t>23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11-12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>
                          <a:latin typeface="+mn-lt"/>
                        </a:rPr>
                        <a:t>機械学習（</a:t>
                      </a:r>
                      <a:r>
                        <a:rPr lang="en-US" altLang="ja-JP" sz="1600" b="0" dirty="0">
                          <a:latin typeface="+mn-lt"/>
                        </a:rPr>
                        <a:t>AI</a:t>
                      </a:r>
                      <a:r>
                        <a:rPr lang="ja-JP" altLang="en-US" sz="1600" b="0" dirty="0">
                          <a:latin typeface="+mn-lt"/>
                        </a:rPr>
                        <a:t>）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を用いた在庫見える化ツール（要因調査モデル）の開発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70223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latin typeface="+mn-lt"/>
                        </a:rPr>
                        <a:t>24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1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>
                          <a:latin typeface="+mn-lt"/>
                        </a:rPr>
                        <a:t>今後の進め方検討（モデル改修、現場への持っていき方検討）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046845"/>
                  </a:ext>
                </a:extLst>
              </a:tr>
              <a:tr h="423725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latin typeface="+mn-lt"/>
                        </a:rPr>
                        <a:t>24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2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>
                          <a:latin typeface="+mn-lt"/>
                        </a:rPr>
                        <a:t>現場と顔合わせ＆ツール紹介（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2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月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27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日予定）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50161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2818211" y="33746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150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角形 54"/>
          <p:cNvSpPr/>
          <p:nvPr/>
        </p:nvSpPr>
        <p:spPr>
          <a:xfrm>
            <a:off x="5269793" y="2329330"/>
            <a:ext cx="1715544" cy="1502665"/>
          </a:xfrm>
          <a:prstGeom prst="hexagon">
            <a:avLst>
              <a:gd name="adj" fmla="val 16667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rgbClr val="3333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1A72"/>
                </a:solidFill>
              </a:rPr>
              <a:t>AI</a:t>
            </a:r>
            <a:endParaRPr kumimoji="1" lang="ja-JP" altLang="en-US" dirty="0">
              <a:solidFill>
                <a:srgbClr val="001A72"/>
              </a:solidFill>
            </a:endParaRPr>
          </a:p>
        </p:txBody>
      </p:sp>
      <p:sp>
        <p:nvSpPr>
          <p:cNvPr id="57" name="角丸四角形吹き出し 56"/>
          <p:cNvSpPr/>
          <p:nvPr/>
        </p:nvSpPr>
        <p:spPr>
          <a:xfrm>
            <a:off x="4397696" y="4056138"/>
            <a:ext cx="3492669" cy="2092970"/>
          </a:xfrm>
          <a:prstGeom prst="wedgeRoundRectCallout">
            <a:avLst>
              <a:gd name="adj1" fmla="val -13762"/>
              <a:gd name="adj2" fmla="val -71208"/>
              <a:gd name="adj3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4762729" y="4480847"/>
            <a:ext cx="1851" cy="586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/>
          <p:cNvSpPr/>
          <p:nvPr/>
        </p:nvSpPr>
        <p:spPr>
          <a:xfrm>
            <a:off x="4903846" y="4573960"/>
            <a:ext cx="2540122" cy="411539"/>
          </a:xfrm>
          <a:custGeom>
            <a:avLst/>
            <a:gdLst>
              <a:gd name="connsiteX0" fmla="*/ 0 w 2540122"/>
              <a:gd name="connsiteY0" fmla="*/ 423297 h 623188"/>
              <a:gd name="connsiteX1" fmla="*/ 141118 w 2540122"/>
              <a:gd name="connsiteY1" fmla="*/ 258682 h 623188"/>
              <a:gd name="connsiteX2" fmla="*/ 293995 w 2540122"/>
              <a:gd name="connsiteY2" fmla="*/ 623188 h 623188"/>
              <a:gd name="connsiteX3" fmla="*/ 423353 w 2540122"/>
              <a:gd name="connsiteY3" fmla="*/ 270440 h 623188"/>
              <a:gd name="connsiteX4" fmla="*/ 529192 w 2540122"/>
              <a:gd name="connsiteY4" fmla="*/ 540880 h 623188"/>
              <a:gd name="connsiteX5" fmla="*/ 623270 w 2540122"/>
              <a:gd name="connsiteY5" fmla="*/ 411539 h 623188"/>
              <a:gd name="connsiteX6" fmla="*/ 729109 w 2540122"/>
              <a:gd name="connsiteY6" fmla="*/ 623188 h 623188"/>
              <a:gd name="connsiteX7" fmla="*/ 881987 w 2540122"/>
              <a:gd name="connsiteY7" fmla="*/ 376264 h 623188"/>
              <a:gd name="connsiteX8" fmla="*/ 964305 w 2540122"/>
              <a:gd name="connsiteY8" fmla="*/ 540880 h 623188"/>
              <a:gd name="connsiteX9" fmla="*/ 1152463 w 2540122"/>
              <a:gd name="connsiteY9" fmla="*/ 223407 h 623188"/>
              <a:gd name="connsiteX10" fmla="*/ 1152463 w 2540122"/>
              <a:gd name="connsiteY10" fmla="*/ 223407 h 623188"/>
              <a:gd name="connsiteX11" fmla="*/ 1364140 w 2540122"/>
              <a:gd name="connsiteY11" fmla="*/ 117583 h 623188"/>
              <a:gd name="connsiteX12" fmla="*/ 1446458 w 2540122"/>
              <a:gd name="connsiteY12" fmla="*/ 0 h 623188"/>
              <a:gd name="connsiteX13" fmla="*/ 1552297 w 2540122"/>
              <a:gd name="connsiteY13" fmla="*/ 223407 h 623188"/>
              <a:gd name="connsiteX14" fmla="*/ 1669895 w 2540122"/>
              <a:gd name="connsiteY14" fmla="*/ 258682 h 623188"/>
              <a:gd name="connsiteX15" fmla="*/ 1905092 w 2540122"/>
              <a:gd name="connsiteY15" fmla="*/ 235165 h 623188"/>
              <a:gd name="connsiteX16" fmla="*/ 1905092 w 2540122"/>
              <a:gd name="connsiteY16" fmla="*/ 235165 h 623188"/>
              <a:gd name="connsiteX17" fmla="*/ 2022690 w 2540122"/>
              <a:gd name="connsiteY17" fmla="*/ 235165 h 623188"/>
              <a:gd name="connsiteX18" fmla="*/ 2140288 w 2540122"/>
              <a:gd name="connsiteY18" fmla="*/ 458572 h 623188"/>
              <a:gd name="connsiteX19" fmla="*/ 2293166 w 2540122"/>
              <a:gd name="connsiteY19" fmla="*/ 505605 h 623188"/>
              <a:gd name="connsiteX20" fmla="*/ 2422524 w 2540122"/>
              <a:gd name="connsiteY20" fmla="*/ 293957 h 623188"/>
              <a:gd name="connsiteX21" fmla="*/ 2540122 w 2540122"/>
              <a:gd name="connsiteY21" fmla="*/ 470330 h 62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40122" h="623188">
                <a:moveTo>
                  <a:pt x="0" y="423297"/>
                </a:moveTo>
                <a:lnTo>
                  <a:pt x="141118" y="258682"/>
                </a:lnTo>
                <a:lnTo>
                  <a:pt x="293995" y="623188"/>
                </a:lnTo>
                <a:lnTo>
                  <a:pt x="423353" y="270440"/>
                </a:lnTo>
                <a:lnTo>
                  <a:pt x="529192" y="540880"/>
                </a:lnTo>
                <a:lnTo>
                  <a:pt x="623270" y="411539"/>
                </a:lnTo>
                <a:lnTo>
                  <a:pt x="729109" y="623188"/>
                </a:lnTo>
                <a:lnTo>
                  <a:pt x="881987" y="376264"/>
                </a:lnTo>
                <a:lnTo>
                  <a:pt x="964305" y="540880"/>
                </a:lnTo>
                <a:lnTo>
                  <a:pt x="1152463" y="223407"/>
                </a:lnTo>
                <a:lnTo>
                  <a:pt x="1152463" y="223407"/>
                </a:lnTo>
                <a:lnTo>
                  <a:pt x="1364140" y="117583"/>
                </a:lnTo>
                <a:lnTo>
                  <a:pt x="1446458" y="0"/>
                </a:lnTo>
                <a:lnTo>
                  <a:pt x="1552297" y="223407"/>
                </a:lnTo>
                <a:lnTo>
                  <a:pt x="1669895" y="258682"/>
                </a:lnTo>
                <a:lnTo>
                  <a:pt x="1905092" y="235165"/>
                </a:lnTo>
                <a:lnTo>
                  <a:pt x="1905092" y="235165"/>
                </a:lnTo>
                <a:lnTo>
                  <a:pt x="2022690" y="235165"/>
                </a:lnTo>
                <a:lnTo>
                  <a:pt x="2140288" y="458572"/>
                </a:lnTo>
                <a:lnTo>
                  <a:pt x="2293166" y="505605"/>
                </a:lnTo>
                <a:lnTo>
                  <a:pt x="2422524" y="293957"/>
                </a:lnTo>
                <a:lnTo>
                  <a:pt x="2540122" y="470330"/>
                </a:lnTo>
              </a:path>
            </a:pathLst>
          </a:custGeom>
          <a:ln>
            <a:solidFill>
              <a:srgbClr val="3333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33333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220948" y="4491652"/>
            <a:ext cx="223436" cy="293957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 w="28575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4750967" y="5079565"/>
            <a:ext cx="284588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4504954" y="4161477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在庫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504476" y="513695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寄与度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F9BFCF7-FB03-43FD-8BDB-4B0CC9C11BA8}"/>
              </a:ext>
            </a:extLst>
          </p:cNvPr>
          <p:cNvSpPr/>
          <p:nvPr/>
        </p:nvSpPr>
        <p:spPr>
          <a:xfrm>
            <a:off x="5020478" y="5538136"/>
            <a:ext cx="247924" cy="411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107891" y="421927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なぜ？</a:t>
            </a:r>
          </a:p>
        </p:txBody>
      </p:sp>
      <p:cxnSp>
        <p:nvCxnSpPr>
          <p:cNvPr id="51" name="直線矢印コネクタ 50"/>
          <p:cNvCxnSpPr/>
          <p:nvPr/>
        </p:nvCxnSpPr>
        <p:spPr>
          <a:xfrm flipV="1">
            <a:off x="4774011" y="5409291"/>
            <a:ext cx="1851" cy="586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4774009" y="5961433"/>
            <a:ext cx="2822839" cy="23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F9BFCF7-FB03-43FD-8BDB-4B0CC9C11BA8}"/>
              </a:ext>
            </a:extLst>
          </p:cNvPr>
          <p:cNvSpPr/>
          <p:nvPr/>
        </p:nvSpPr>
        <p:spPr>
          <a:xfrm>
            <a:off x="5372794" y="5702753"/>
            <a:ext cx="260161" cy="2464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F9BFCF7-FB03-43FD-8BDB-4B0CC9C11BA8}"/>
              </a:ext>
            </a:extLst>
          </p:cNvPr>
          <p:cNvSpPr/>
          <p:nvPr/>
        </p:nvSpPr>
        <p:spPr>
          <a:xfrm>
            <a:off x="5725111" y="5773302"/>
            <a:ext cx="237121" cy="175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円柱 1"/>
          <p:cNvSpPr/>
          <p:nvPr/>
        </p:nvSpPr>
        <p:spPr>
          <a:xfrm>
            <a:off x="922035" y="2292155"/>
            <a:ext cx="2076719" cy="152927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rgbClr val="333333"/>
                </a:solidFill>
              </a:rPr>
              <a:t>①LINKS</a:t>
            </a:r>
            <a:r>
              <a:rPr kumimoji="1" lang="ja-JP" altLang="en-US" sz="1400" dirty="0">
                <a:solidFill>
                  <a:srgbClr val="333333"/>
                </a:solidFill>
              </a:rPr>
              <a:t>のデータ</a:t>
            </a:r>
            <a:endParaRPr kumimoji="1" lang="en-US" altLang="ja-JP" sz="1400" dirty="0">
              <a:solidFill>
                <a:srgbClr val="333333"/>
              </a:solidFill>
            </a:endParaRPr>
          </a:p>
          <a:p>
            <a:pPr algn="ctr"/>
            <a:r>
              <a:rPr lang="en-US" altLang="ja-JP" sz="1400" dirty="0">
                <a:solidFill>
                  <a:srgbClr val="333333"/>
                </a:solidFill>
              </a:rPr>
              <a:t>②</a:t>
            </a:r>
            <a:r>
              <a:rPr lang="ja-JP" altLang="ja-JP" sz="1400" dirty="0">
                <a:solidFill>
                  <a:srgbClr val="333333"/>
                </a:solidFill>
              </a:rPr>
              <a:t>A</a:t>
            </a:r>
            <a:r>
              <a:rPr lang="en-US" altLang="ja-JP" sz="1400" dirty="0" err="1">
                <a:solidFill>
                  <a:srgbClr val="333333"/>
                </a:solidFill>
              </a:rPr>
              <a:t>ctive</a:t>
            </a:r>
            <a:r>
              <a:rPr lang="ja-JP" altLang="en-US" sz="1400" dirty="0">
                <a:solidFill>
                  <a:srgbClr val="333333"/>
                </a:solidFill>
              </a:rPr>
              <a:t>のデータ</a:t>
            </a:r>
            <a:endParaRPr kumimoji="1" lang="ja-JP" altLang="en-US" sz="1400" dirty="0">
              <a:solidFill>
                <a:srgbClr val="333333"/>
              </a:solidFill>
            </a:endParaRPr>
          </a:p>
        </p:txBody>
      </p:sp>
      <p:sp>
        <p:nvSpPr>
          <p:cNvPr id="56" name="角丸四角形吹き出し 55"/>
          <p:cNvSpPr/>
          <p:nvPr/>
        </p:nvSpPr>
        <p:spPr>
          <a:xfrm>
            <a:off x="423353" y="4068354"/>
            <a:ext cx="3492669" cy="2092970"/>
          </a:xfrm>
          <a:prstGeom prst="wedgeRoundRectCallout">
            <a:avLst>
              <a:gd name="adj1" fmla="val -13762"/>
              <a:gd name="adj2" fmla="val -71208"/>
              <a:gd name="adj3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66997BE-4FBC-4C12-BCB3-08A2761F6E5E}"/>
              </a:ext>
            </a:extLst>
          </p:cNvPr>
          <p:cNvSpPr txBox="1"/>
          <p:nvPr/>
        </p:nvSpPr>
        <p:spPr>
          <a:xfrm>
            <a:off x="536679" y="4176775"/>
            <a:ext cx="3082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b="1" dirty="0"/>
              <a:t>在庫変動要因（特徴量化）</a:t>
            </a:r>
          </a:p>
        </p:txBody>
      </p:sp>
      <p:sp>
        <p:nvSpPr>
          <p:cNvPr id="47" name="角丸四角形 46"/>
          <p:cNvSpPr/>
          <p:nvPr/>
        </p:nvSpPr>
        <p:spPr>
          <a:xfrm>
            <a:off x="635031" y="4550443"/>
            <a:ext cx="3069314" cy="4115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ja-JP" altLang="en-US" sz="1400" b="1" dirty="0">
                <a:solidFill>
                  <a:srgbClr val="001A72"/>
                </a:solidFill>
              </a:rPr>
              <a:t>トラックの便数</a:t>
            </a:r>
          </a:p>
        </p:txBody>
      </p:sp>
      <p:sp>
        <p:nvSpPr>
          <p:cNvPr id="48" name="角丸四角形 47"/>
          <p:cNvSpPr/>
          <p:nvPr/>
        </p:nvSpPr>
        <p:spPr>
          <a:xfrm>
            <a:off x="634552" y="5043832"/>
            <a:ext cx="3069793" cy="4115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400" b="1" dirty="0">
                <a:solidFill>
                  <a:srgbClr val="001A72"/>
                </a:solidFill>
              </a:rPr>
              <a:t>2</a:t>
            </a:r>
            <a:r>
              <a:rPr lang="en-US" altLang="ja-JP" sz="1400" b="1" dirty="0">
                <a:solidFill>
                  <a:srgbClr val="001A72"/>
                </a:solidFill>
              </a:rPr>
              <a:t>.</a:t>
            </a:r>
            <a:r>
              <a:rPr lang="ja-JP" altLang="en-US" sz="1400" b="1" dirty="0">
                <a:solidFill>
                  <a:srgbClr val="001A72"/>
                </a:solidFill>
              </a:rPr>
              <a:t> 納入数と日量数の差分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634074" y="5548980"/>
            <a:ext cx="3070271" cy="4115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>
                <a:solidFill>
                  <a:srgbClr val="001A72"/>
                </a:solidFill>
                <a:latin typeface="+mn-ea"/>
              </a:rPr>
              <a:t>3.</a:t>
            </a:r>
            <a:r>
              <a:rPr lang="ja-JP" altLang="en-US" sz="1400" b="1" dirty="0">
                <a:solidFill>
                  <a:srgbClr val="001A72"/>
                </a:solidFill>
                <a:latin typeface="+mn-ea"/>
              </a:rPr>
              <a:t> </a:t>
            </a:r>
            <a:r>
              <a:rPr lang="en-US" altLang="en-US" sz="1400" b="1" dirty="0">
                <a:solidFill>
                  <a:srgbClr val="001A72"/>
                </a:solidFill>
                <a:latin typeface="+mn-ea"/>
              </a:rPr>
              <a:t>----</a:t>
            </a:r>
            <a:endParaRPr lang="ja-JP" altLang="en-US" sz="1400" b="1" dirty="0">
              <a:solidFill>
                <a:srgbClr val="001A72"/>
              </a:solidFill>
              <a:latin typeface="+mn-ea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1C6DD-87FE-47EB-B983-9128B777CFA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在庫見える化ツー</a:t>
            </a:r>
            <a:r>
              <a:rPr lang="ja-JP" altLang="en-US" dirty="0"/>
              <a:t>ル（イメージ）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B967D7-3F99-4CC7-8A4D-B1F4392AB4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20, 2024</a:t>
            </a:fld>
            <a:endParaRPr 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9BFCF7-FB03-43FD-8BDB-4B0CC9C11BA8}"/>
              </a:ext>
            </a:extLst>
          </p:cNvPr>
          <p:cNvSpPr/>
          <p:nvPr/>
        </p:nvSpPr>
        <p:spPr>
          <a:xfrm>
            <a:off x="8325468" y="960549"/>
            <a:ext cx="3459164" cy="556265"/>
          </a:xfrm>
          <a:prstGeom prst="rect">
            <a:avLst/>
          </a:prstGeom>
          <a:solidFill>
            <a:srgbClr val="001A7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OUTPUT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6997BE-4FBC-4C12-BCB3-08A2761F6E5E}"/>
              </a:ext>
            </a:extLst>
          </p:cNvPr>
          <p:cNvSpPr txBox="1"/>
          <p:nvPr/>
        </p:nvSpPr>
        <p:spPr>
          <a:xfrm>
            <a:off x="443078" y="1590417"/>
            <a:ext cx="3082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b="1" dirty="0"/>
              <a:t>在庫に関係するデータを使用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8BD7A8-6DA5-4312-9617-70A73A3A4A1A}"/>
              </a:ext>
            </a:extLst>
          </p:cNvPr>
          <p:cNvSpPr txBox="1"/>
          <p:nvPr/>
        </p:nvSpPr>
        <p:spPr>
          <a:xfrm>
            <a:off x="4317247" y="1590417"/>
            <a:ext cx="3082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b="1" dirty="0"/>
              <a:t>要因調査モデルでデータ分析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66997BE-4FBC-4C12-BCB3-08A2761F6E5E}"/>
              </a:ext>
            </a:extLst>
          </p:cNvPr>
          <p:cNvSpPr txBox="1"/>
          <p:nvPr/>
        </p:nvSpPr>
        <p:spPr>
          <a:xfrm>
            <a:off x="8344727" y="1624775"/>
            <a:ext cx="3426859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/>
              <a:t>ユーザー</a:t>
            </a:r>
            <a:r>
              <a:rPr kumimoji="1" lang="ja-JP" altLang="en-US" sz="1600" b="1" dirty="0"/>
              <a:t>の課題に合わせた見える化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8902189" y="2339891"/>
            <a:ext cx="2246127" cy="1516816"/>
          </a:xfrm>
          <a:prstGeom prst="rect">
            <a:avLst/>
          </a:prstGeom>
          <a:solidFill>
            <a:srgbClr val="D9D9D9"/>
          </a:solidFill>
          <a:ln>
            <a:solidFill>
              <a:srgbClr val="3333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1A72"/>
                </a:solidFill>
              </a:rPr>
              <a:t>見える化画面</a:t>
            </a:r>
          </a:p>
        </p:txBody>
      </p:sp>
      <p:sp>
        <p:nvSpPr>
          <p:cNvPr id="58" name="角丸四角形吹き出し 57"/>
          <p:cNvSpPr/>
          <p:nvPr/>
        </p:nvSpPr>
        <p:spPr>
          <a:xfrm>
            <a:off x="8322229" y="4068354"/>
            <a:ext cx="3492669" cy="2092970"/>
          </a:xfrm>
          <a:prstGeom prst="wedgeRoundRectCallout">
            <a:avLst>
              <a:gd name="adj1" fmla="val -13762"/>
              <a:gd name="adj2" fmla="val -71208"/>
              <a:gd name="adj3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7E4186A-98F9-42A0-B02E-5BBD8E5D0F6F}"/>
              </a:ext>
            </a:extLst>
          </p:cNvPr>
          <p:cNvSpPr/>
          <p:nvPr/>
        </p:nvSpPr>
        <p:spPr>
          <a:xfrm>
            <a:off x="4317247" y="964146"/>
            <a:ext cx="3459164" cy="556265"/>
          </a:xfrm>
          <a:prstGeom prst="rect">
            <a:avLst/>
          </a:prstGeom>
          <a:solidFill>
            <a:srgbClr val="001A7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要因調査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808A9D6-01CE-4C75-826D-A5C9CF2D15BE}"/>
              </a:ext>
            </a:extLst>
          </p:cNvPr>
          <p:cNvSpPr/>
          <p:nvPr/>
        </p:nvSpPr>
        <p:spPr>
          <a:xfrm>
            <a:off x="439627" y="954368"/>
            <a:ext cx="3459164" cy="556265"/>
          </a:xfrm>
          <a:prstGeom prst="rect">
            <a:avLst/>
          </a:prstGeom>
          <a:solidFill>
            <a:srgbClr val="001A7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INPUT</a:t>
            </a:r>
            <a:endParaRPr kumimoji="1"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2697FA1E-A5BB-46D8-A453-24EE0361BD5E}"/>
              </a:ext>
            </a:extLst>
          </p:cNvPr>
          <p:cNvSpPr/>
          <p:nvPr/>
        </p:nvSpPr>
        <p:spPr>
          <a:xfrm>
            <a:off x="3916022" y="2929022"/>
            <a:ext cx="533400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2BEE8A39-14F9-4F03-88C4-948DA5DF1BBE}"/>
              </a:ext>
            </a:extLst>
          </p:cNvPr>
          <p:cNvSpPr/>
          <p:nvPr/>
        </p:nvSpPr>
        <p:spPr>
          <a:xfrm>
            <a:off x="7776411" y="2911385"/>
            <a:ext cx="533400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3A644DE-280D-4E76-9B49-395E4AA6F9E0}"/>
              </a:ext>
            </a:extLst>
          </p:cNvPr>
          <p:cNvSpPr/>
          <p:nvPr/>
        </p:nvSpPr>
        <p:spPr>
          <a:xfrm>
            <a:off x="5207726" y="5375019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ここが怪しい！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F2FF107-EFB6-49A3-85F4-17D895C8268C}"/>
              </a:ext>
            </a:extLst>
          </p:cNvPr>
          <p:cNvSpPr/>
          <p:nvPr/>
        </p:nvSpPr>
        <p:spPr>
          <a:xfrm>
            <a:off x="8495592" y="4223983"/>
            <a:ext cx="2877711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アウトプットイメージは検討中。</a:t>
            </a:r>
            <a:endParaRPr lang="en-US" altLang="ja-JP" sz="1400" dirty="0"/>
          </a:p>
          <a:p>
            <a:r>
              <a:rPr lang="ja-JP" altLang="en-US" sz="1400" dirty="0"/>
              <a:t>ユーザーや利用シーンに応じて、</a:t>
            </a:r>
            <a:endParaRPr lang="en-US" altLang="ja-JP" sz="1400" dirty="0"/>
          </a:p>
          <a:p>
            <a:r>
              <a:rPr lang="ja-JP" altLang="en-US" sz="1400" dirty="0"/>
              <a:t>見せる情報が変わってくるため。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現状のイメージは後で紹介</a:t>
            </a:r>
          </a:p>
        </p:txBody>
      </p:sp>
    </p:spTree>
    <p:extLst>
      <p:ext uri="{BB962C8B-B14F-4D97-AF65-F5344CB8AC3E}">
        <p14:creationId xmlns:p14="http://schemas.microsoft.com/office/powerpoint/2010/main" val="109252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CB531B3-50E4-419B-9EFB-5D0088A5081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1DE76F-6FA0-4060-8FC0-1E5811E9F8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デモ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F7197C-7C98-48DA-A9C9-94C58ED6466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20, 2024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52C41C6-B3A2-415D-B07A-40F836B75772}"/>
              </a:ext>
            </a:extLst>
          </p:cNvPr>
          <p:cNvSpPr/>
          <p:nvPr/>
        </p:nvSpPr>
        <p:spPr>
          <a:xfrm>
            <a:off x="443077" y="767395"/>
            <a:ext cx="11341554" cy="5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472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5971</TotalTime>
  <Words>459</Words>
  <Application>Microsoft Office PowerPoint</Application>
  <PresentationFormat>ワイド画面</PresentationFormat>
  <Paragraphs>75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158</cp:revision>
  <dcterms:created xsi:type="dcterms:W3CDTF">2022-01-19T01:36:44Z</dcterms:created>
  <dcterms:modified xsi:type="dcterms:W3CDTF">2024-02-20T04:44:25Z</dcterms:modified>
</cp:coreProperties>
</file>