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Titillium Web"/>
      <p:regular r:id="rId36"/>
      <p:bold r:id="rId37"/>
      <p:italic r:id="rId38"/>
      <p:boldItalic r:id="rId39"/>
    </p:embeddedFont>
    <p:embeddedFont>
      <p:font typeface="Fjalla One"/>
      <p:regular r:id="rId40"/>
    </p:embeddedFont>
    <p:embeddedFont>
      <p:font typeface="Lora"/>
      <p:regular r:id="rId41"/>
      <p:bold r:id="rId42"/>
      <p:italic r:id="rId43"/>
      <p:boldItalic r:id="rId44"/>
    </p:embeddedFont>
    <p:embeddedFont>
      <p:font typeface="Quattrocento Sans"/>
      <p:regular r:id="rId45"/>
      <p:bold r:id="rId46"/>
      <p:italic r:id="rId47"/>
      <p:boldItalic r:id="rId48"/>
    </p:embeddedFont>
    <p:embeddedFont>
      <p:font typeface="Barlow"/>
      <p:regular r:id="rId49"/>
      <p:bold r:id="rId50"/>
      <p:italic r:id="rId51"/>
      <p:boldItalic r:id="rId52"/>
    </p:embeddedFont>
    <p:embeddedFont>
      <p:font typeface="Source Sans Pr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42" Type="http://schemas.openxmlformats.org/officeDocument/2006/relationships/font" Target="fonts/Lora-bold.fntdata"/><Relationship Id="rId41" Type="http://schemas.openxmlformats.org/officeDocument/2006/relationships/font" Target="fonts/Lora-regular.fntdata"/><Relationship Id="rId44" Type="http://schemas.openxmlformats.org/officeDocument/2006/relationships/font" Target="fonts/Lora-boldItalic.fntdata"/><Relationship Id="rId43" Type="http://schemas.openxmlformats.org/officeDocument/2006/relationships/font" Target="fonts/Lora-italic.fntdata"/><Relationship Id="rId46" Type="http://schemas.openxmlformats.org/officeDocument/2006/relationships/font" Target="fonts/QuattrocentoSans-bold.fntdata"/><Relationship Id="rId45"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QuattrocentoSans-boldItalic.fntdata"/><Relationship Id="rId47" Type="http://schemas.openxmlformats.org/officeDocument/2006/relationships/font" Target="fonts/QuattrocentoSans-italic.fntdata"/><Relationship Id="rId49" Type="http://schemas.openxmlformats.org/officeDocument/2006/relationships/font" Target="fonts/Barlow-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Slab-bold.fntdata"/><Relationship Id="rId34" Type="http://schemas.openxmlformats.org/officeDocument/2006/relationships/font" Target="fonts/RobotoSlab-regular.fntdata"/><Relationship Id="rId37" Type="http://schemas.openxmlformats.org/officeDocument/2006/relationships/font" Target="fonts/TitilliumWeb-bold.fntdata"/><Relationship Id="rId36" Type="http://schemas.openxmlformats.org/officeDocument/2006/relationships/font" Target="fonts/TitilliumWeb-regular.fntdata"/><Relationship Id="rId39" Type="http://schemas.openxmlformats.org/officeDocument/2006/relationships/font" Target="fonts/TitilliumWeb-boldItalic.fntdata"/><Relationship Id="rId38" Type="http://schemas.openxmlformats.org/officeDocument/2006/relationships/font" Target="fonts/TitilliumWeb-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italic.fntdata"/><Relationship Id="rId50" Type="http://schemas.openxmlformats.org/officeDocument/2006/relationships/font" Target="fonts/Barlow-bold.fntdata"/><Relationship Id="rId53" Type="http://schemas.openxmlformats.org/officeDocument/2006/relationships/font" Target="fonts/SourceSansPro-regular.fntdata"/><Relationship Id="rId52" Type="http://schemas.openxmlformats.org/officeDocument/2006/relationships/font" Target="fonts/Barlow-boldItalic.fntdata"/><Relationship Id="rId11" Type="http://schemas.openxmlformats.org/officeDocument/2006/relationships/slide" Target="slides/slide5.xml"/><Relationship Id="rId55" Type="http://schemas.openxmlformats.org/officeDocument/2006/relationships/font" Target="fonts/SourceSansPro-italic.fntdata"/><Relationship Id="rId10" Type="http://schemas.openxmlformats.org/officeDocument/2006/relationships/slide" Target="slides/slide4.xml"/><Relationship Id="rId54" Type="http://schemas.openxmlformats.org/officeDocument/2006/relationships/font" Target="fonts/SourceSansPr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SourceSans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b241bd2d3_2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0b241bd2d3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1400"/>
              <a:buNone/>
            </a:pPr>
            <a:r>
              <a:rPr lang="fr">
                <a:solidFill>
                  <a:schemeClr val="dk1"/>
                </a:solidFill>
                <a:latin typeface="Calibri"/>
                <a:ea typeface="Calibri"/>
                <a:cs typeface="Calibri"/>
                <a:sym typeface="Calibri"/>
              </a:rPr>
              <a:t>Mesdames les membres du jury,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SzPts val="1400"/>
              <a:buNone/>
            </a:pPr>
            <a:r>
              <a:rPr lang="fr">
                <a:solidFill>
                  <a:schemeClr val="dk1"/>
                </a:solidFill>
                <a:latin typeface="Calibri"/>
                <a:ea typeface="Calibri"/>
                <a:cs typeface="Calibri"/>
                <a:sym typeface="Calibri"/>
              </a:rPr>
              <a:t>Nous tenons tout d’abord à vous remercier pour l’attention que vous voudrez bien accorder à notre soutenance.</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SzPts val="1400"/>
              <a:buNone/>
            </a:pPr>
            <a:r>
              <a:rPr lang="fr">
                <a:solidFill>
                  <a:schemeClr val="dk1"/>
                </a:solidFill>
                <a:latin typeface="Calibri"/>
                <a:ea typeface="Calibri"/>
                <a:cs typeface="Calibri"/>
                <a:sym typeface="Calibri"/>
              </a:rPr>
              <a:t>Nous avons l'honneur de vous présenter notre projet de fin d'études intitulé 《Création d’une plateforme pour Tela.tn》réalisé au sein de Société Tela.tn encadré professionnellement par Mlle Chaima Chaouachi et académiquement par Mme Wided Abidi, elaboré par moi-même Aymen Mohsni ey mon binôme Eya Hannechi.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0b241bd2d3_2_10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g10b241bd2d3_2_10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rPr>
              <a:t>Donc c’est quoi la solution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0b241bd2d3_2_1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g10b241bd2d3_2_1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C’est pour cette raison qu’on a choisi de réaliser un pipeline de données composé de technologies qui sont faites spécialement pour gérer des données volumineuses en streaming.</a:t>
            </a:r>
            <a:endParaRPr>
              <a:solidFill>
                <a:srgbClr val="263238"/>
              </a:solidFill>
            </a:endParaRPr>
          </a:p>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0b241bd2d3_2_1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g10b241bd2d3_2_1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263238"/>
              </a:buClr>
              <a:buSzPts val="1100"/>
              <a:buFont typeface="Arial"/>
              <a:buNone/>
            </a:pPr>
            <a:r>
              <a:rPr lang="fr">
                <a:solidFill>
                  <a:srgbClr val="263238"/>
                </a:solidFill>
                <a:highlight>
                  <a:schemeClr val="lt1"/>
                </a:highlight>
              </a:rPr>
              <a:t>Pour assurer que le travail sera organisé  nous avons choisi la meilleur technologies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0b241bd2d3_2_2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5" name="Google Shape;1515;g10b241bd2d3_2_2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fr">
                <a:solidFill>
                  <a:schemeClr val="dk1"/>
                </a:solidFill>
              </a:rPr>
              <a:t>-</a:t>
            </a:r>
            <a:r>
              <a:rPr lang="fr">
                <a:solidFill>
                  <a:schemeClr val="dk1"/>
                </a:solidFill>
              </a:rPr>
              <a:t>Pour le développement, nous avons utilisé l'éditeur ‘visual studio code’ qui nous offre un bon environnement d'exécution, Il prend en charge des opérations telles que le débogage, l'exécution de tâches et le contrôle de version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-et nous avons utilisé Github pour faciliter le travail en groupe lorsqu’on travaille en ligne.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-Git : un système de contrôle qui vous permet de gérer et de suivre l'historique de votre code source.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-ces deux derniers vous permettent, à vous et à d'autres, de travailler ensemble sur des projets où que vous soyez.</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10b09628d0f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1" name="Google Shape;1531;g10b09628d0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fr">
                <a:solidFill>
                  <a:schemeClr val="dk1"/>
                </a:solidFill>
              </a:rPr>
              <a:t>-</a:t>
            </a:r>
            <a:r>
              <a:rPr lang="fr">
                <a:solidFill>
                  <a:schemeClr val="dk1"/>
                </a:solidFill>
              </a:rPr>
              <a:t>Java version 11(compatible avec Thingsboard)</a:t>
            </a:r>
            <a:endParaRPr>
              <a:solidFill>
                <a:schemeClr val="dk1"/>
              </a:solidFill>
            </a:endParaRPr>
          </a:p>
          <a:p>
            <a:pPr indent="0" lvl="0" marL="0" rtl="0" algn="l">
              <a:lnSpc>
                <a:spcPct val="115000"/>
              </a:lnSpc>
              <a:spcBef>
                <a:spcPts val="0"/>
              </a:spcBef>
              <a:spcAft>
                <a:spcPts val="0"/>
              </a:spcAft>
              <a:buSzPts val="1400"/>
              <a:buNone/>
            </a:pPr>
            <a:r>
              <a:rPr lang="fr">
                <a:solidFill>
                  <a:schemeClr val="dk1"/>
                </a:solidFill>
              </a:rPr>
              <a:t>-Il existe plusieurs langages que nous pouvons utiliser dans notre projet. les plus connus sont Java et Python, nous avons préféré Java pour plusieurs raisons.</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0b241bd2d3_2_16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2" name="Google Shape;1542;g10b241bd2d3_2_16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fr"/>
              <a:t>-Nous avons comparé ces deux langages sur plusieurs caractéristiques. Les plus importants sont : Vitesse d’éxécution, outils fournis, évolutivité, cross-platform cad capacité de fonctionner sur plusieurs plateformes informatiques. </a:t>
            </a:r>
            <a:endParaRPr sz="1050">
              <a:solidFill>
                <a:srgbClr val="BDC1C6"/>
              </a:solidFill>
              <a:highlight>
                <a:srgbClr val="202124"/>
              </a:highlight>
            </a:endParaRPr>
          </a:p>
          <a:p>
            <a:pPr indent="0" lvl="0" marL="0" rtl="0" algn="l">
              <a:lnSpc>
                <a:spcPct val="115000"/>
              </a:lnSpc>
              <a:spcBef>
                <a:spcPts val="0"/>
              </a:spcBef>
              <a:spcAft>
                <a:spcPts val="0"/>
              </a:spcAft>
              <a:buSzPts val="1400"/>
              <a:buNone/>
            </a:pPr>
            <a:r>
              <a:rPr lang="fr"/>
              <a:t>-Java domine Python dans plusieurs caractéristiques parmi lesquelles : vitesse ce qui nous intéresse beaucoup puisque nous travaillons en temps réel.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10b09628d0f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1" name="Google Shape;1611;g10b09628d0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fr">
                <a:solidFill>
                  <a:schemeClr val="dk1"/>
                </a:solidFill>
              </a:rPr>
              <a:t>-Nous avons choisi TB car il est open source, facile à comprendre et possède une documentation riche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0b09628d0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2" name="Google Shape;1622;g10b09628d0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fr">
                <a:solidFill>
                  <a:schemeClr val="dk1"/>
                </a:solidFill>
              </a:rPr>
              <a:t>-kafka </a:t>
            </a:r>
            <a:r>
              <a:rPr lang="fr">
                <a:solidFill>
                  <a:schemeClr val="dk1"/>
                </a:solidFill>
              </a:rPr>
              <a:t>permet de lire et d'écrire des flux de données comme un système de messagerie. Il </a:t>
            </a:r>
            <a:r>
              <a:rPr lang="fr">
                <a:solidFill>
                  <a:schemeClr val="dk1"/>
                </a:solidFill>
              </a:rPr>
              <a:t>est souvent utilisé dans les architectures de données de streaming en temps réel pour fournir des analyses en temps réel.en plus car il a une faible latence,</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fr">
                <a:solidFill>
                  <a:schemeClr val="dk1"/>
                </a:solidFill>
              </a:rPr>
              <a:t>-SS pour traiter des données en temps réel provenant de diverses sources. permet un traitement évolutif, à haut débit et tolérant aux pannes des flux de données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0ee8f9fe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0ee8f9fe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10b241bd2d3_2_19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0" name="Google Shape;1640;g10b241bd2d3_2_19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
              <a:t>Nous passons maintenant à la phase de réalisation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b241bd2d3_2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0b241bd2d3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rgbClr val="263238"/>
              </a:buClr>
              <a:buSzPts val="1100"/>
              <a:buFont typeface="Arial"/>
              <a:buNone/>
            </a:pPr>
            <a:r>
              <a:rPr lang="fr">
                <a:solidFill>
                  <a:schemeClr val="dk1"/>
                </a:solidFill>
                <a:highlight>
                  <a:schemeClr val="lt1"/>
                </a:highlight>
              </a:rPr>
              <a:t>Pour ce faire, nous avons choisi le chemin  suivant :</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chemeClr val="dk1"/>
                </a:solidFill>
                <a:highlight>
                  <a:schemeClr val="lt1"/>
                </a:highlight>
              </a:rPr>
              <a:t>Nous allons commencer par le contexte de projet en passant par l’organisme d’accueil, la mission et les domaines d’activités</a:t>
            </a:r>
            <a:endParaRPr>
              <a:solidFill>
                <a:schemeClr val="dk1"/>
              </a:solidFill>
              <a:highlight>
                <a:schemeClr val="lt1"/>
              </a:highlight>
            </a:endParaRPr>
          </a:p>
          <a:p>
            <a:pPr indent="0" lvl="0" marL="0" rtl="0" algn="l">
              <a:lnSpc>
                <a:spcPct val="107916"/>
              </a:lnSpc>
              <a:spcBef>
                <a:spcPts val="800"/>
              </a:spcBef>
              <a:spcAft>
                <a:spcPts val="0"/>
              </a:spcAft>
              <a:buSzPts val="1400"/>
              <a:buNone/>
            </a:pPr>
            <a:r>
              <a:rPr lang="fr">
                <a:solidFill>
                  <a:schemeClr val="dk1"/>
                </a:solidFill>
                <a:highlight>
                  <a:schemeClr val="lt1"/>
                </a:highlight>
              </a:rPr>
              <a:t>Ensuite, nous allons expliquer la problématique,</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chemeClr val="dk1"/>
                </a:solidFill>
                <a:highlight>
                  <a:schemeClr val="lt1"/>
                </a:highlight>
              </a:rPr>
              <a:t>En avançant, nous  présentons notre solution </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rgbClr val="263238"/>
                </a:solidFill>
                <a:highlight>
                  <a:schemeClr val="lt1"/>
                </a:highlight>
              </a:rPr>
              <a:t>Puis Les choix technologiques</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chemeClr val="dk1"/>
                </a:solidFill>
                <a:highlight>
                  <a:schemeClr val="lt1"/>
                </a:highlight>
              </a:rPr>
              <a:t>Par la suite nous présentons la conception en montrant une analyse des besoins de l’entreprise</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chemeClr val="dk1"/>
                </a:solidFill>
                <a:highlight>
                  <a:schemeClr val="lt1"/>
                </a:highlight>
              </a:rPr>
              <a:t>La dernière partie sera consacrée à la réalisation.</a:t>
            </a:r>
            <a:endParaRPr>
              <a:solidFill>
                <a:schemeClr val="dk1"/>
              </a:solidFill>
              <a:highlight>
                <a:schemeClr val="lt1"/>
              </a:highlight>
            </a:endParaRPr>
          </a:p>
          <a:p>
            <a:pPr indent="0" lvl="0" marL="0" rtl="0" algn="l">
              <a:lnSpc>
                <a:spcPct val="107916"/>
              </a:lnSpc>
              <a:spcBef>
                <a:spcPts val="800"/>
              </a:spcBef>
              <a:spcAft>
                <a:spcPts val="0"/>
              </a:spcAft>
              <a:buClr>
                <a:srgbClr val="263238"/>
              </a:buClr>
              <a:buSzPts val="1100"/>
              <a:buFont typeface="Arial"/>
              <a:buNone/>
            </a:pPr>
            <a:r>
              <a:rPr lang="fr">
                <a:solidFill>
                  <a:schemeClr val="dk1"/>
                </a:solidFill>
                <a:highlight>
                  <a:schemeClr val="lt1"/>
                </a:highlight>
              </a:rPr>
              <a:t>Et nous terminons notre présentation par une conclusion et perspectives</a:t>
            </a:r>
            <a:endParaRPr>
              <a:solidFill>
                <a:schemeClr val="dk1"/>
              </a:solidFill>
              <a:highlight>
                <a:schemeClr val="lt1"/>
              </a:highlight>
            </a:endParaRPr>
          </a:p>
          <a:p>
            <a:pPr indent="0" lvl="0" marL="0" rtl="0" algn="l">
              <a:lnSpc>
                <a:spcPct val="100000"/>
              </a:lnSpc>
              <a:spcBef>
                <a:spcPts val="800"/>
              </a:spcBef>
              <a:spcAft>
                <a:spcPts val="0"/>
              </a:spcAft>
              <a:buSzPts val="1400"/>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g10b09628d0f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9" name="Google Shape;1779;g10b09628d0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rPr>
              <a:t>+Pour notre projet, nous avons travaillé avec 2 capteurs, Ces capteurs appartiennent à un même élément qui s'appelle "Asset" et qui </a:t>
            </a:r>
            <a:r>
              <a:rPr lang="fr">
                <a:solidFill>
                  <a:schemeClr val="dk1"/>
                </a:solidFill>
              </a:rPr>
              <a:t>dans notre exemple </a:t>
            </a:r>
            <a:r>
              <a:rPr lang="fr">
                <a:solidFill>
                  <a:schemeClr val="dk1"/>
                </a:solidFill>
              </a:rPr>
              <a:t>porte le nom "Vehicule". Aussi nous avons utilisé “Plugins” </a:t>
            </a:r>
            <a:r>
              <a:rPr lang="fr">
                <a:solidFill>
                  <a:schemeClr val="dk1"/>
                </a:solidFill>
              </a:rPr>
              <a:t>pour transmettre les données à Kafka.</a:t>
            </a:r>
            <a:r>
              <a:rPr lang="fr">
                <a:solidFill>
                  <a:schemeClr val="dk1"/>
                </a:solidFill>
              </a:rPr>
              <a:t> et “Forwarding rules” pour appliquer des filtres sur les données.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-Assets : entités IoT abstraites qui peuvent être liées à d'autres appareils et actifs. Dans notre exemple : véhicule.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-Plugins : Configuration utilisée pour transmettre les données de télémétrie à Kafka.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-Forwarding rules : Règles utilisées pour pousser les données du véhicule du TB vers Kafka. Y compris les filtres, les actions de plug-in, etc.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+Kafka est basé sur le principe Producteur, Consommateur. Dans notre cas producer = TB, consumer = 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+"Broker" permet aux consommateurs de récupérer les messages par Topic, partition. dans notre cas chaque Topic représente les données d’un capteur.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-Producer : processus qui publie des messages sur un ou plusieurs sujets Kafka. (inclus dans TB).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-Consumer : processus qui consomme des messages d'un ou plusieurs sujets Kafka.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-Broker : Un serveur Kafka, dans notre cas un seul serveur sur le port 9092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-Topics : consistent en une ou plusieurs partitions, séquences ordonnées et immuables de messages auxquelles Kafka ajoute de nouveaux messages.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+SS permet d'appliquer des transformations à des données regroupées en des unités qui s’appellent RDD (Distributed Collection of Objects) sous forme de fenêtres de données par des fonctions bien définies dans le package “</a:t>
            </a:r>
            <a:r>
              <a:rPr b="1" lang="fr" sz="900">
                <a:solidFill>
                  <a:srgbClr val="0E84B5"/>
                </a:solidFill>
                <a:highlight>
                  <a:srgbClr val="F5F5F5"/>
                </a:highlight>
                <a:latin typeface="Courier New"/>
                <a:ea typeface="Courier New"/>
                <a:cs typeface="Courier New"/>
                <a:sym typeface="Courier New"/>
              </a:rPr>
              <a:t>org.apache.spark.streaming.api.java.* </a:t>
            </a:r>
            <a:r>
              <a:rPr lang="fr">
                <a:solidFill>
                  <a:schemeClr val="dk1"/>
                </a:solidFill>
              </a:rPr>
              <a:t>”ou par des requêtes SQL.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-DStreams : DStream est représenté par une série continue de RDD(immuable Collection distribuée d'objets de tout type)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-Window and SQL operations : transformations de données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+Postgresql est une base de données relationnelle qui nous permet de stocker nos données sous forme de tables.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a:solidFill>
                  <a:schemeClr val="dk1"/>
                </a:solidFill>
              </a:rPr>
              <a:t>-Tables : les tableaux SQL des capteurs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10b241bd2d3_2_2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7" name="Google Shape;1827;g10b241bd2d3_2_2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
              <a:t>Ce projet nous a permis de participer à un projet innovant, acquérir des connaissances dans le domaine du Big Data, découvrir et utiliser de nouveaux outils, travailler en binôme et échanger des idées. Il présente une bonne expérience qui aura un impact sur nos carrières.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10b241bd2d3_2_24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0" name="Google Shape;1940;g10b241bd2d3_2_2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rPr>
              <a:t>Merci pour votre attention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0b241bd2d3_2_24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8" name="Google Shape;1948;g10b241bd2d3_2_2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10eb89c968c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4" name="Google Shape;1954;g10eb89c968c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
              <a:t>Ce projet nous a permis de participer à un projet innovant, acquérir des connaissances dans le domaine du Big Data, découvrir et utiliser de nouveaux outils, travailler en binôme et échanger des idées. Il présente une bonne expérience qui aura un impact sur nos carrières.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10eb89c96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0" name="Google Shape;1960;g10eb89c96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10eb89c968c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6" name="Google Shape;1966;g10eb89c968c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0e9c5978bf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2" name="Google Shape;1972;g10e9c5978b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b241bd2d3_2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0b241bd2d3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rgbClr val="263238"/>
                </a:solidFill>
              </a:rPr>
              <a:t>En Commençant par présenter le contexte de projet  </a:t>
            </a:r>
            <a:endParaRPr sz="1200">
              <a:solidFill>
                <a:srgbClr val="263238"/>
              </a:solidFill>
            </a:endParaRPr>
          </a:p>
          <a:p>
            <a:pPr indent="0" lvl="0" marL="0" rtl="0" algn="l">
              <a:lnSpc>
                <a:spcPct val="115000"/>
              </a:lnSpc>
              <a:spcBef>
                <a:spcPts val="0"/>
              </a:spcBef>
              <a:spcAft>
                <a:spcPts val="0"/>
              </a:spcAft>
              <a:buClr>
                <a:schemeClr val="dk1"/>
              </a:buClr>
              <a:buSzPts val="1100"/>
              <a:buFont typeface="Arial"/>
              <a:buNone/>
            </a:pPr>
            <a:r>
              <a:rPr lang="fr" sz="1200">
                <a:solidFill>
                  <a:srgbClr val="263238"/>
                </a:solidFill>
              </a:rPr>
              <a:t>Aujourd'hui </a:t>
            </a:r>
            <a:r>
              <a:rPr lang="fr" sz="1200">
                <a:solidFill>
                  <a:schemeClr val="dk1"/>
                </a:solidFill>
                <a:highlight>
                  <a:srgbClr val="FFFFFF"/>
                </a:highlight>
              </a:rPr>
              <a:t>, avec la digitalisation , l’homme cherche toujours le moyen le plus facile et  fiable d'obtenir ses services et ses produits.</a:t>
            </a:r>
            <a:endParaRPr sz="1200">
              <a:solidFill>
                <a:srgbClr val="263238"/>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b241bd2d3_2_3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0b241bd2d3_2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Le projet proposé consiste à réaliser un </a:t>
            </a:r>
            <a:r>
              <a:rPr lang="fr">
                <a:solidFill>
                  <a:srgbClr val="741B47"/>
                </a:solidFill>
              </a:rPr>
              <a:t>système assurance auto</a:t>
            </a:r>
            <a:r>
              <a:rPr lang="fr">
                <a:solidFill>
                  <a:schemeClr val="dk1"/>
                </a:solidFill>
              </a:rPr>
              <a:t> </a:t>
            </a:r>
            <a:r>
              <a:rPr lang="fr">
                <a:solidFill>
                  <a:srgbClr val="CC0000"/>
                </a:solidFill>
              </a:rPr>
              <a:t>qui permet d’aider au calcul de tarification des assurances et décompensation des bons conducteur</a:t>
            </a:r>
            <a:endParaRPr>
              <a:solidFill>
                <a:srgbClr val="CC0000"/>
              </a:solidFill>
            </a:endParaRPr>
          </a:p>
          <a:p>
            <a:pPr indent="0" lvl="0" marL="0" rtl="0" algn="l">
              <a:spcBef>
                <a:spcPts val="0"/>
              </a:spcBef>
              <a:spcAft>
                <a:spcPts val="0"/>
              </a:spcAft>
              <a:buClr>
                <a:schemeClr val="dk1"/>
              </a:buClr>
              <a:buSzPts val="1100"/>
              <a:buFont typeface="Arial"/>
              <a:buNone/>
            </a:pPr>
            <a:r>
              <a:t/>
            </a:r>
            <a:endParaRPr>
              <a:solidFill>
                <a:srgbClr val="CC0000"/>
              </a:solidFill>
            </a:endParaRPr>
          </a:p>
          <a:p>
            <a:pPr indent="0" lvl="0" marL="0" rtl="0" algn="l">
              <a:spcBef>
                <a:spcPts val="0"/>
              </a:spcBef>
              <a:spcAft>
                <a:spcPts val="0"/>
              </a:spcAft>
              <a:buClr>
                <a:schemeClr val="dk1"/>
              </a:buClr>
              <a:buSzPts val="1100"/>
              <a:buFont typeface="Arial"/>
              <a:buNone/>
            </a:pPr>
            <a:r>
              <a:rPr lang="fr">
                <a:solidFill>
                  <a:schemeClr val="dk1"/>
                </a:solidFill>
              </a:rPr>
              <a:t>Le principe du système assurance auto ( pay how you drive ) est simple.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L’assureur fait installer un boîtier électronique ( un ensemble de capteurs ) dans la voiture de l’assuré,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Ce boîtier analyse un certain nombre de paramètres comme le nombre de kilomètres, la fréquence d’utilisation, les périodes d’utilisation, la force appliquée aux freinages et accélérations, enfin la manière de prendre les virages.</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Puis , ces données mesurées sont compilées pour attribuer un score à l’utilisateur à l’aide des modèles de machine learning.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rgbClr val="263238"/>
              </a:buClr>
              <a:buSzPts val="1100"/>
              <a:buFont typeface="Arial"/>
              <a:buNone/>
            </a:pPr>
            <a:r>
              <a:t/>
            </a:r>
            <a:endParaRPr sz="1400">
              <a:solidFill>
                <a:srgbClr val="263238"/>
              </a:solidFill>
              <a:highlight>
                <a:schemeClr val="lt1"/>
              </a:highlight>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b241bd2d3_2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10b241bd2d3_2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Le principe du système assurance auto ( pay how you drive ) est simple.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L’assureur fait installer un boîtier électronique ( un ensemble de capteurs ) dans la voiture de l’assuré,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Ce boîtier analyse un certain nombre de paramètres comme le nombre de kilomètres, la fréquence d’utilisation, les périodes d’utilisation, la force appliquée aux freinages et accélérations, enfin la manière de prendre les virages.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Puis , ces données mesurées sont compilées pour attribuer un score à l’utilisateur à l’aide des modèles de machine learning.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e4b900a94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0e4b900a9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0b241bd2d3_2_6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7" name="Google Shape;797;g10b241bd2d3_2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Hydatis est une startup tunisienne fondée en ……….. et d</a:t>
            </a:r>
            <a:r>
              <a:rPr lang="fr" sz="1200">
                <a:solidFill>
                  <a:schemeClr val="dk1"/>
                </a:solidFill>
                <a:latin typeface="Calibri"/>
                <a:ea typeface="Calibri"/>
                <a:cs typeface="Calibri"/>
                <a:sym typeface="Calibri"/>
              </a:rPr>
              <a:t>ont le domaine d'activités est la science des données et le développement des solutions pour les comptes des banques et des assurances.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0b241bd2d3_2_6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3" name="Google Shape;813;g10b241bd2d3_2_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10b241bd2d3_2_9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2" name="Google Shape;1092;g10b241bd2d3_2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Revenons maintenant au projet proposé, qui est divisé en plusieurs sous-parties, où chaque partie est réalisée par un groupe d'étudiants ou un binôme de notre classe.</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Notre tâche consiste à réaliser une plateforme qui stocke et traite les données sortant des capteurs IoT.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Si on décide de travailler avec des outils de traitement classiques, 3 limitations se posent.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En premier lieu, on sait que</a:t>
            </a:r>
            <a:r>
              <a:rPr b="1" lang="fr">
                <a:solidFill>
                  <a:schemeClr val="dk1"/>
                </a:solidFill>
              </a:rPr>
              <a:t> le défi majeur dans le domaine de l'IoT est de pouvoir exploiter </a:t>
            </a:r>
            <a:endParaRPr b="1">
              <a:solidFill>
                <a:schemeClr val="dk1"/>
              </a:solidFill>
            </a:endParaRPr>
          </a:p>
          <a:p>
            <a:pPr indent="0" lvl="0" marL="0" rtl="0" algn="l">
              <a:spcBef>
                <a:spcPts val="0"/>
              </a:spcBef>
              <a:spcAft>
                <a:spcPts val="0"/>
              </a:spcAft>
              <a:buClr>
                <a:schemeClr val="dk1"/>
              </a:buClr>
              <a:buSzPts val="1100"/>
              <a:buFont typeface="Arial"/>
              <a:buNone/>
            </a:pPr>
            <a:r>
              <a:rPr b="1" lang="fr">
                <a:solidFill>
                  <a:schemeClr val="dk1"/>
                </a:solidFill>
              </a:rPr>
              <a:t>une énorme quantité de données </a:t>
            </a:r>
            <a:r>
              <a:rPr lang="fr">
                <a:solidFill>
                  <a:schemeClr val="dk1"/>
                </a:solidFill>
              </a:rPr>
              <a:t>qu’ aucun outil classique de gestion de données ne peut traiter.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Deuxièmement, </a:t>
            </a:r>
            <a:r>
              <a:rPr b="1" lang="fr">
                <a:solidFill>
                  <a:schemeClr val="dk1"/>
                </a:solidFill>
              </a:rPr>
              <a:t>on a affaire à une grande variété de données non structurées pour lesquelles le traitement devient une tâche difficile et parfois même impossible</a:t>
            </a:r>
            <a:r>
              <a:rPr lang="fr">
                <a:solidFill>
                  <a:schemeClr val="dk1"/>
                </a:solidFill>
              </a:rPr>
              <a:t> si nous utilisons une base de donnée classique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La troisième limitation est le fait que ces données doivent être traitées en temps réel.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58" name="Google Shape;58;p15"/>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6"/>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1" name="Google Shape;61;p16"/>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4" name="Google Shape;64;p17"/>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65" name="Google Shape;65;p17"/>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66" name="Google Shape;66;p1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9" name="Google Shape;69;p1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9"/>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20"/>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75" name="Google Shape;75;p20"/>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0"/>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0" name="Shape 90"/>
        <p:cNvGrpSpPr/>
        <p:nvPr/>
      </p:nvGrpSpPr>
      <p:grpSpPr>
        <a:xfrm>
          <a:off x="0" y="0"/>
          <a:ext cx="0" cy="0"/>
          <a:chOff x="0" y="0"/>
          <a:chExt cx="0" cy="0"/>
        </a:xfrm>
      </p:grpSpPr>
      <p:pic>
        <p:nvPicPr>
          <p:cNvPr id="91" name="Google Shape;91;p21"/>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92" name="Google Shape;92;p21"/>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93" name="Google Shape;93;p21"/>
          <p:cNvGrpSpPr/>
          <p:nvPr/>
        </p:nvGrpSpPr>
        <p:grpSpPr>
          <a:xfrm>
            <a:off x="3839646" y="782918"/>
            <a:ext cx="1464573" cy="842707"/>
            <a:chOff x="3593400" y="1729675"/>
            <a:chExt cx="1957200" cy="1123610"/>
          </a:xfrm>
        </p:grpSpPr>
        <p:sp>
          <p:nvSpPr>
            <p:cNvPr id="94" name="Google Shape;94;p21"/>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fr"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95" name="Google Shape;95;p21"/>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 name="Google Shape;97;p21"/>
          <p:cNvCxnSpPr>
            <a:endCxn id="95"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98" name="Google Shape;98;p21"/>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99" name="Google Shape;99;p21"/>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100" name="Google Shape;100;p21"/>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1" name="Shape 101"/>
        <p:cNvGrpSpPr/>
        <p:nvPr/>
      </p:nvGrpSpPr>
      <p:grpSpPr>
        <a:xfrm>
          <a:off x="0" y="0"/>
          <a:ext cx="0" cy="0"/>
          <a:chOff x="0" y="0"/>
          <a:chExt cx="0" cy="0"/>
        </a:xfrm>
      </p:grpSpPr>
      <p:sp>
        <p:nvSpPr>
          <p:cNvPr id="102" name="Google Shape;102;p2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03" name="Google Shape;103;p2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04" name="Google Shape;104;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5" name="Shape 105"/>
        <p:cNvGrpSpPr/>
        <p:nvPr/>
      </p:nvGrpSpPr>
      <p:grpSpPr>
        <a:xfrm>
          <a:off x="0" y="0"/>
          <a:ext cx="0" cy="0"/>
          <a:chOff x="0" y="0"/>
          <a:chExt cx="0" cy="0"/>
        </a:xfrm>
      </p:grpSpPr>
      <p:sp>
        <p:nvSpPr>
          <p:cNvPr id="106" name="Google Shape;106;p2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07" name="Google Shape;107;p2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8" name="Google Shape;108;p2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9" name="Google Shape;109;p2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0" name="Google Shape;110;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1">
    <p:spTree>
      <p:nvGrpSpPr>
        <p:cNvPr id="111" name="Shape 111"/>
        <p:cNvGrpSpPr/>
        <p:nvPr/>
      </p:nvGrpSpPr>
      <p:grpSpPr>
        <a:xfrm>
          <a:off x="0" y="0"/>
          <a:ext cx="0" cy="0"/>
          <a:chOff x="0" y="0"/>
          <a:chExt cx="0" cy="0"/>
        </a:xfrm>
      </p:grpSpPr>
      <p:cxnSp>
        <p:nvCxnSpPr>
          <p:cNvPr id="112" name="Google Shape;112;p24"/>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13" name="Google Shape;113;p24"/>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15" name="Google Shape;115;p2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16" name="Google Shape;116;p24"/>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17" name="Google Shape;117;p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_1">
    <p:spTree>
      <p:nvGrpSpPr>
        <p:cNvPr id="118" name="Shape 118"/>
        <p:cNvGrpSpPr/>
        <p:nvPr/>
      </p:nvGrpSpPr>
      <p:grpSpPr>
        <a:xfrm>
          <a:off x="0" y="0"/>
          <a:ext cx="0" cy="0"/>
          <a:chOff x="0" y="0"/>
          <a:chExt cx="0" cy="0"/>
        </a:xfrm>
      </p:grpSpPr>
      <p:sp>
        <p:nvSpPr>
          <p:cNvPr id="119" name="Google Shape;119;p25"/>
          <p:cNvSpPr txBox="1"/>
          <p:nvPr>
            <p:ph idx="12" type="sldNum"/>
          </p:nvPr>
        </p:nvSpPr>
        <p:spPr>
          <a:xfrm>
            <a:off x="84805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8.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idx="4294967295" type="ctrTitle"/>
          </p:nvPr>
        </p:nvSpPr>
        <p:spPr>
          <a:xfrm>
            <a:off x="979650" y="765775"/>
            <a:ext cx="7184700" cy="1893600"/>
          </a:xfrm>
          <a:prstGeom prst="rect">
            <a:avLst/>
          </a:prstGeom>
          <a:noFill/>
          <a:ln>
            <a:noFill/>
          </a:ln>
        </p:spPr>
        <p:txBody>
          <a:bodyPr anchorCtr="0" anchor="b" bIns="91425" lIns="91425" spcFirstLastPara="1" rIns="91425" wrap="square" tIns="91425">
            <a:noAutofit/>
          </a:bodyPr>
          <a:lstStyle/>
          <a:p>
            <a:pPr indent="0" lvl="0" marL="0" marR="0" rtl="0" algn="ctr">
              <a:lnSpc>
                <a:spcPct val="50000"/>
              </a:lnSpc>
              <a:spcBef>
                <a:spcPts val="0"/>
              </a:spcBef>
              <a:spcAft>
                <a:spcPts val="0"/>
              </a:spcAft>
              <a:buClr>
                <a:schemeClr val="accent1"/>
              </a:buClr>
              <a:buSzPts val="2000"/>
              <a:buFont typeface="Roboto Slab"/>
              <a:buNone/>
            </a:pPr>
            <a:r>
              <a:rPr b="0" i="0" lang="fr" sz="4900" u="none" cap="none" strike="noStrike">
                <a:solidFill>
                  <a:schemeClr val="accent2"/>
                </a:solidFill>
                <a:latin typeface="Roboto Slab"/>
                <a:ea typeface="Roboto Slab"/>
                <a:cs typeface="Roboto Slab"/>
                <a:sym typeface="Roboto Slab"/>
              </a:rPr>
              <a:t>  </a:t>
            </a:r>
            <a:r>
              <a:rPr lang="fr" sz="2200">
                <a:solidFill>
                  <a:schemeClr val="accent2"/>
                </a:solidFill>
                <a:latin typeface="Arial"/>
                <a:ea typeface="Arial"/>
                <a:cs typeface="Arial"/>
                <a:sym typeface="Arial"/>
              </a:rPr>
              <a:t>Réalisation d’un pipeline Big data pour un système de surveillance du conducteur</a:t>
            </a:r>
            <a:r>
              <a:rPr lang="fr" sz="4700">
                <a:solidFill>
                  <a:schemeClr val="accent2"/>
                </a:solidFill>
              </a:rPr>
              <a:t> </a:t>
            </a:r>
            <a:endParaRPr b="0" i="0" sz="4700" u="none" cap="none" strike="noStrike">
              <a:solidFill>
                <a:schemeClr val="accent2"/>
              </a:solidFill>
              <a:latin typeface="Roboto Slab"/>
              <a:ea typeface="Roboto Slab"/>
              <a:cs typeface="Roboto Slab"/>
              <a:sym typeface="Roboto Slab"/>
            </a:endParaRPr>
          </a:p>
        </p:txBody>
      </p:sp>
      <p:sp>
        <p:nvSpPr>
          <p:cNvPr id="125" name="Google Shape;125;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
        <p:nvSpPr>
          <p:cNvPr id="126" name="Google Shape;126;p26"/>
          <p:cNvSpPr txBox="1"/>
          <p:nvPr/>
        </p:nvSpPr>
        <p:spPr>
          <a:xfrm>
            <a:off x="120875" y="2860525"/>
            <a:ext cx="2376900" cy="11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fr" sz="2400" u="none" cap="none" strike="noStrike">
                <a:solidFill>
                  <a:schemeClr val="dk1"/>
                </a:solidFill>
                <a:latin typeface="Calibri"/>
                <a:ea typeface="Calibri"/>
                <a:cs typeface="Calibri"/>
                <a:sym typeface="Calibri"/>
              </a:rPr>
              <a:t>Elaboré par :</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i="1" lang="fr" sz="2000">
                <a:solidFill>
                  <a:schemeClr val="dk1"/>
                </a:solidFill>
                <a:latin typeface="Calibri"/>
                <a:ea typeface="Calibri"/>
                <a:cs typeface="Calibri"/>
                <a:sym typeface="Calibri"/>
              </a:rPr>
              <a:t>Nouha ZOUAGHI</a:t>
            </a:r>
            <a:endParaRPr i="1"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fr" sz="2000">
                <a:solidFill>
                  <a:schemeClr val="dk1"/>
                </a:solidFill>
                <a:latin typeface="Calibri"/>
                <a:ea typeface="Calibri"/>
                <a:cs typeface="Calibri"/>
                <a:sym typeface="Calibri"/>
              </a:rPr>
              <a:t>Wacef CHACHIA</a:t>
            </a:r>
            <a:r>
              <a:rPr b="0" i="0" lang="fr"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127" name="Google Shape;127;p26"/>
          <p:cNvSpPr txBox="1"/>
          <p:nvPr/>
        </p:nvSpPr>
        <p:spPr>
          <a:xfrm>
            <a:off x="6070825" y="2860525"/>
            <a:ext cx="2707800" cy="1446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1" lang="fr" sz="2400" u="none" cap="none" strike="noStrike">
                <a:solidFill>
                  <a:schemeClr val="dk1"/>
                </a:solidFill>
                <a:latin typeface="Calibri"/>
                <a:ea typeface="Calibri"/>
                <a:cs typeface="Calibri"/>
                <a:sym typeface="Calibri"/>
              </a:rPr>
              <a:t>Encadré par : </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1" lang="fr" sz="2000" u="none" cap="none" strike="noStrike">
                <a:solidFill>
                  <a:schemeClr val="dk1"/>
                </a:solidFill>
                <a:latin typeface="Calibri"/>
                <a:ea typeface="Calibri"/>
                <a:cs typeface="Calibri"/>
                <a:sym typeface="Calibri"/>
              </a:rPr>
              <a:t>M</a:t>
            </a:r>
            <a:r>
              <a:rPr i="1" lang="fr" sz="2000">
                <a:solidFill>
                  <a:schemeClr val="dk1"/>
                </a:solidFill>
                <a:latin typeface="Calibri"/>
                <a:ea typeface="Calibri"/>
                <a:cs typeface="Calibri"/>
                <a:sym typeface="Calibri"/>
              </a:rPr>
              <a:t>r Mohamed AYADI</a:t>
            </a:r>
            <a:endParaRPr b="0" i="1"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1" lang="fr" sz="2000" u="none" cap="none" strike="noStrike">
                <a:solidFill>
                  <a:schemeClr val="dk1"/>
                </a:solidFill>
                <a:latin typeface="Calibri"/>
                <a:ea typeface="Calibri"/>
                <a:cs typeface="Calibri"/>
                <a:sym typeface="Calibri"/>
              </a:rPr>
              <a:t>M</a:t>
            </a:r>
            <a:r>
              <a:rPr i="1" lang="fr" sz="2000">
                <a:solidFill>
                  <a:schemeClr val="dk1"/>
                </a:solidFill>
                <a:latin typeface="Calibri"/>
                <a:ea typeface="Calibri"/>
                <a:cs typeface="Calibri"/>
                <a:sym typeface="Calibri"/>
              </a:rPr>
              <a:t>r Alaeddine AZIZ</a:t>
            </a:r>
            <a:endParaRPr b="0" i="1"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26"/>
          <p:cNvSpPr txBox="1"/>
          <p:nvPr/>
        </p:nvSpPr>
        <p:spPr>
          <a:xfrm>
            <a:off x="2940300" y="4479800"/>
            <a:ext cx="3263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fr" sz="1800" u="none" cap="none" strike="noStrike">
                <a:solidFill>
                  <a:schemeClr val="dk1"/>
                </a:solidFill>
                <a:latin typeface="Calibri"/>
                <a:ea typeface="Calibri"/>
                <a:cs typeface="Calibri"/>
                <a:sym typeface="Calibri"/>
              </a:rPr>
              <a:t>Année universitaire  202</a:t>
            </a:r>
            <a:r>
              <a:rPr lang="fr" sz="1800">
                <a:solidFill>
                  <a:schemeClr val="dk1"/>
                </a:solidFill>
                <a:latin typeface="Calibri"/>
                <a:ea typeface="Calibri"/>
                <a:cs typeface="Calibri"/>
                <a:sym typeface="Calibri"/>
              </a:rPr>
              <a:t>1</a:t>
            </a:r>
            <a:r>
              <a:rPr b="0" i="0" lang="fr" sz="1800" u="none" cap="none" strike="noStrike">
                <a:solidFill>
                  <a:schemeClr val="dk1"/>
                </a:solidFill>
                <a:latin typeface="Calibri"/>
                <a:ea typeface="Calibri"/>
                <a:cs typeface="Calibri"/>
                <a:sym typeface="Calibri"/>
              </a:rPr>
              <a:t>-202</a:t>
            </a:r>
            <a:r>
              <a:rPr lang="fr" sz="1800">
                <a:solidFill>
                  <a:schemeClr val="dk1"/>
                </a:solidFill>
                <a:latin typeface="Calibri"/>
                <a:ea typeface="Calibri"/>
                <a:cs typeface="Calibri"/>
                <a:sym typeface="Calibri"/>
              </a:rPr>
              <a:t>2</a:t>
            </a:r>
            <a:endParaRPr b="0" i="0" sz="1600" u="none" cap="none" strike="noStrike">
              <a:solidFill>
                <a:schemeClr val="dk1"/>
              </a:solidFill>
              <a:latin typeface="Quattrocento Sans"/>
              <a:ea typeface="Quattrocento Sans"/>
              <a:cs typeface="Quattrocento Sans"/>
              <a:sym typeface="Quattrocento Sans"/>
            </a:endParaRPr>
          </a:p>
        </p:txBody>
      </p:sp>
      <p:pic>
        <p:nvPicPr>
          <p:cNvPr id="129" name="Google Shape;129;p26"/>
          <p:cNvPicPr preferRelativeResize="0"/>
          <p:nvPr/>
        </p:nvPicPr>
        <p:blipFill>
          <a:blip r:embed="rId3">
            <a:alphaModFix/>
          </a:blip>
          <a:stretch>
            <a:fillRect/>
          </a:stretch>
        </p:blipFill>
        <p:spPr>
          <a:xfrm>
            <a:off x="236175" y="309323"/>
            <a:ext cx="3102100" cy="994850"/>
          </a:xfrm>
          <a:prstGeom prst="rect">
            <a:avLst/>
          </a:prstGeom>
          <a:noFill/>
          <a:ln>
            <a:noFill/>
          </a:ln>
        </p:spPr>
      </p:pic>
      <p:pic>
        <p:nvPicPr>
          <p:cNvPr id="130" name="Google Shape;130;p26"/>
          <p:cNvPicPr preferRelativeResize="0"/>
          <p:nvPr/>
        </p:nvPicPr>
        <p:blipFill>
          <a:blip r:embed="rId4">
            <a:alphaModFix/>
          </a:blip>
          <a:stretch>
            <a:fillRect/>
          </a:stretch>
        </p:blipFill>
        <p:spPr>
          <a:xfrm>
            <a:off x="5967421" y="112675"/>
            <a:ext cx="3036457" cy="99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grpSp>
        <p:nvGrpSpPr>
          <p:cNvPr id="1110" name="Google Shape;1110;p35"/>
          <p:cNvGrpSpPr/>
          <p:nvPr/>
        </p:nvGrpSpPr>
        <p:grpSpPr>
          <a:xfrm>
            <a:off x="5435020" y="912389"/>
            <a:ext cx="3031821" cy="3362800"/>
            <a:chOff x="2152750" y="190500"/>
            <a:chExt cx="4293756" cy="4762499"/>
          </a:xfrm>
        </p:grpSpPr>
        <p:sp>
          <p:nvSpPr>
            <p:cNvPr id="1111" name="Google Shape;1111;p35"/>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35"/>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35"/>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35"/>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35"/>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35"/>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35"/>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35"/>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9" name="Google Shape;1119;p35"/>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35"/>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35"/>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2" name="Google Shape;1122;p35"/>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35"/>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35"/>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35"/>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35"/>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35"/>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35"/>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35"/>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35"/>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35"/>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35"/>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35"/>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35"/>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35"/>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35"/>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35"/>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35"/>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35"/>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35"/>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35"/>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35"/>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35"/>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35"/>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35"/>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6" name="Google Shape;1146;p35"/>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35"/>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35"/>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35"/>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35"/>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1" name="Google Shape;1151;p35"/>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2" name="Google Shape;1152;p35"/>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3" name="Google Shape;1153;p35"/>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4" name="Google Shape;1154;p35"/>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35"/>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35"/>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35"/>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35"/>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35"/>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0" name="Google Shape;1160;p35"/>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1" name="Google Shape;1161;p35"/>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35"/>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35"/>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35"/>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5" name="Google Shape;1165;p35"/>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35"/>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35"/>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8" name="Google Shape;1168;p35"/>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35"/>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35"/>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35"/>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35"/>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35"/>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4" name="Google Shape;1174;p35"/>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5" name="Google Shape;1175;p35"/>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6" name="Google Shape;1176;p35"/>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35"/>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8" name="Google Shape;1178;p35"/>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9" name="Google Shape;1179;p35"/>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35"/>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1" name="Google Shape;1181;p35"/>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2" name="Google Shape;1182;p35"/>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3" name="Google Shape;1183;p35"/>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35"/>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85" name="Google Shape;1185;p35"/>
            <p:cNvGrpSpPr/>
            <p:nvPr/>
          </p:nvGrpSpPr>
          <p:grpSpPr>
            <a:xfrm>
              <a:off x="3923682" y="3244965"/>
              <a:ext cx="195764" cy="131404"/>
              <a:chOff x="5733332" y="4102215"/>
              <a:chExt cx="195764" cy="131404"/>
            </a:xfrm>
          </p:grpSpPr>
          <p:sp>
            <p:nvSpPr>
              <p:cNvPr id="1186" name="Google Shape;1186;p35"/>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7" name="Google Shape;1187;p35"/>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8" name="Google Shape;1188;p35"/>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9" name="Google Shape;1189;p35"/>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0" name="Google Shape;1190;p35"/>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35"/>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35"/>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3" name="Google Shape;1193;p35"/>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4" name="Google Shape;1194;p35"/>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95" name="Google Shape;1195;p35"/>
            <p:cNvGrpSpPr/>
            <p:nvPr/>
          </p:nvGrpSpPr>
          <p:grpSpPr>
            <a:xfrm flipH="1">
              <a:off x="3829267" y="2465054"/>
              <a:ext cx="683694" cy="518573"/>
              <a:chOff x="6621095" y="1452181"/>
              <a:chExt cx="330894" cy="250785"/>
            </a:xfrm>
          </p:grpSpPr>
          <p:sp>
            <p:nvSpPr>
              <p:cNvPr id="1196" name="Google Shape;1196;p3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7" name="Google Shape;1197;p3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8" name="Google Shape;1198;p3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9" name="Google Shape;1199;p3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0" name="Google Shape;1200;p3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01" name="Google Shape;1201;p35"/>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2" name="Google Shape;1202;p35"/>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3" name="Google Shape;1203;p35"/>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4" name="Google Shape;1204;p35"/>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5" name="Google Shape;1205;p35"/>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6" name="Google Shape;1206;p35"/>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7" name="Google Shape;1207;p35"/>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8" name="Google Shape;1208;p35"/>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9" name="Google Shape;1209;p35"/>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0" name="Google Shape;1210;p35"/>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1" name="Google Shape;1211;p35"/>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2" name="Google Shape;1212;p35"/>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35"/>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35"/>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5" name="Google Shape;1215;p35"/>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35"/>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7" name="Google Shape;1217;p35"/>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8" name="Google Shape;1218;p35"/>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9" name="Google Shape;1219;p35"/>
          <p:cNvSpPr txBox="1"/>
          <p:nvPr>
            <p:ph type="ctrTitle"/>
          </p:nvPr>
        </p:nvSpPr>
        <p:spPr>
          <a:xfrm>
            <a:off x="1317425" y="19833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900">
                <a:latin typeface="Comic Sans MS"/>
                <a:ea typeface="Comic Sans MS"/>
                <a:cs typeface="Comic Sans MS"/>
                <a:sym typeface="Comic Sans MS"/>
              </a:rPr>
              <a:t>Solution </a:t>
            </a:r>
            <a:endParaRPr i="1" sz="4900">
              <a:latin typeface="Comic Sans MS"/>
              <a:ea typeface="Comic Sans MS"/>
              <a:cs typeface="Comic Sans MS"/>
              <a:sym typeface="Comic Sans MS"/>
            </a:endParaRPr>
          </a:p>
          <a:p>
            <a:pPr indent="0" lvl="0" marL="0" rtl="0" algn="l">
              <a:lnSpc>
                <a:spcPct val="100000"/>
              </a:lnSpc>
              <a:spcBef>
                <a:spcPts val="0"/>
              </a:spcBef>
              <a:spcAft>
                <a:spcPts val="0"/>
              </a:spcAft>
              <a:buSzPts val="4400"/>
              <a:buNone/>
            </a:pPr>
            <a:r>
              <a:rPr i="1" lang="fr" sz="4900">
                <a:latin typeface="Comic Sans MS"/>
                <a:ea typeface="Comic Sans MS"/>
                <a:cs typeface="Comic Sans MS"/>
                <a:sym typeface="Comic Sans MS"/>
              </a:rPr>
              <a:t>Proposée</a:t>
            </a:r>
            <a:endParaRPr/>
          </a:p>
        </p:txBody>
      </p:sp>
      <p:sp>
        <p:nvSpPr>
          <p:cNvPr id="1220" name="Google Shape;1220;p35"/>
          <p:cNvSpPr txBox="1"/>
          <p:nvPr>
            <p:ph idx="4294967295"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19"/>
                                        </p:tgtEl>
                                        <p:attrNameLst>
                                          <p:attrName>style.visibility</p:attrName>
                                        </p:attrNameLst>
                                      </p:cBhvr>
                                      <p:to>
                                        <p:strVal val="visible"/>
                                      </p:to>
                                    </p:set>
                                    <p:anim calcmode="lin" valueType="num">
                                      <p:cBhvr additive="base">
                                        <p:cTn dur="500"/>
                                        <p:tgtEl>
                                          <p:spTgt spid="1219"/>
                                        </p:tgtEl>
                                        <p:attrNameLst>
                                          <p:attrName>ppt_w</p:attrName>
                                        </p:attrNameLst>
                                      </p:cBhvr>
                                      <p:tavLst>
                                        <p:tav fmla="" tm="0">
                                          <p:val>
                                            <p:strVal val="0"/>
                                          </p:val>
                                        </p:tav>
                                        <p:tav fmla="" tm="100000">
                                          <p:val>
                                            <p:strVal val="#ppt_w"/>
                                          </p:val>
                                        </p:tav>
                                      </p:tavLst>
                                    </p:anim>
                                    <p:anim calcmode="lin" valueType="num">
                                      <p:cBhvr additive="base">
                                        <p:cTn dur="500"/>
                                        <p:tgtEl>
                                          <p:spTgt spid="12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500"/>
                                        <p:tgtEl>
                                          <p:spTgt spid="1110"/>
                                        </p:tgtEl>
                                        <p:attrNameLst>
                                          <p:attrName>ppt_w</p:attrName>
                                        </p:attrNameLst>
                                      </p:cBhvr>
                                      <p:tavLst>
                                        <p:tav fmla="" tm="0">
                                          <p:val>
                                            <p:strVal val="0"/>
                                          </p:val>
                                        </p:tav>
                                        <p:tav fmla="" tm="100000">
                                          <p:val>
                                            <p:strVal val="#ppt_w"/>
                                          </p:val>
                                        </p:tav>
                                      </p:tavLst>
                                    </p:anim>
                                    <p:anim calcmode="lin" valueType="num">
                                      <p:cBhvr additive="base">
                                        <p:cTn dur="500"/>
                                        <p:tgtEl>
                                          <p:spTgt spid="11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1226" name="Google Shape;1226;p36"/>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227" name="Google Shape;1227;p36"/>
          <p:cNvCxnSpPr/>
          <p:nvPr/>
        </p:nvCxnSpPr>
        <p:spPr>
          <a:xfrm>
            <a:off x="6059200" y="494750"/>
            <a:ext cx="3113100" cy="15600"/>
          </a:xfrm>
          <a:prstGeom prst="straightConnector1">
            <a:avLst/>
          </a:prstGeom>
          <a:noFill/>
          <a:ln cap="flat" cmpd="sng" w="9525">
            <a:solidFill>
              <a:srgbClr val="B1B4C4"/>
            </a:solidFill>
            <a:prstDash val="solid"/>
            <a:round/>
            <a:headEnd len="sm" w="sm" type="none"/>
            <a:tailEnd len="sm" w="sm" type="none"/>
          </a:ln>
        </p:spPr>
      </p:cxnSp>
      <p:sp>
        <p:nvSpPr>
          <p:cNvPr id="1228" name="Google Shape;1228;p36"/>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6"/>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Solution proposée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pic>
        <p:nvPicPr>
          <p:cNvPr id="1230" name="Google Shape;1230;p36"/>
          <p:cNvPicPr preferRelativeResize="0"/>
          <p:nvPr/>
        </p:nvPicPr>
        <p:blipFill>
          <a:blip r:embed="rId3">
            <a:alphaModFix/>
          </a:blip>
          <a:stretch>
            <a:fillRect/>
          </a:stretch>
        </p:blipFill>
        <p:spPr>
          <a:xfrm>
            <a:off x="3540044" y="1168962"/>
            <a:ext cx="5415932" cy="2922275"/>
          </a:xfrm>
          <a:prstGeom prst="rect">
            <a:avLst/>
          </a:prstGeom>
          <a:noFill/>
          <a:ln>
            <a:noFill/>
          </a:ln>
        </p:spPr>
      </p:pic>
      <p:pic>
        <p:nvPicPr>
          <p:cNvPr id="1231" name="Google Shape;1231;p36"/>
          <p:cNvPicPr preferRelativeResize="0"/>
          <p:nvPr/>
        </p:nvPicPr>
        <p:blipFill>
          <a:blip r:embed="rId4">
            <a:alphaModFix/>
          </a:blip>
          <a:stretch>
            <a:fillRect/>
          </a:stretch>
        </p:blipFill>
        <p:spPr>
          <a:xfrm>
            <a:off x="243725" y="1238613"/>
            <a:ext cx="3372099" cy="2845978"/>
          </a:xfrm>
          <a:prstGeom prst="rect">
            <a:avLst/>
          </a:prstGeom>
          <a:noFill/>
          <a:ln>
            <a:noFill/>
          </a:ln>
        </p:spPr>
      </p:pic>
      <p:sp>
        <p:nvSpPr>
          <p:cNvPr id="1232" name="Google Shape;1232;p36"/>
          <p:cNvSpPr/>
          <p:nvPr/>
        </p:nvSpPr>
        <p:spPr>
          <a:xfrm>
            <a:off x="1978275" y="1430450"/>
            <a:ext cx="1293600" cy="1339200"/>
          </a:xfrm>
          <a:prstGeom prst="ellipse">
            <a:avLst/>
          </a:prstGeom>
          <a:solidFill>
            <a:srgbClr val="E26161"/>
          </a:solidFill>
          <a:ln cap="flat" cmpd="sng" w="9525">
            <a:solidFill>
              <a:srgbClr val="E2616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txBox="1"/>
          <p:nvPr/>
        </p:nvSpPr>
        <p:spPr>
          <a:xfrm>
            <a:off x="2191275" y="1869200"/>
            <a:ext cx="108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Source Sans Pro"/>
                <a:ea typeface="Source Sans Pro"/>
                <a:cs typeface="Source Sans Pro"/>
                <a:sym typeface="Source Sans Pro"/>
              </a:rPr>
              <a:t>Vitesse</a:t>
            </a: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230"/>
                                        </p:tgtEl>
                                        <p:attrNameLst>
                                          <p:attrName>style.visibility</p:attrName>
                                        </p:attrNameLst>
                                      </p:cBhvr>
                                      <p:to>
                                        <p:strVal val="visible"/>
                                      </p:to>
                                    </p:set>
                                    <p:anim calcmode="lin" valueType="num">
                                      <p:cBhvr additive="base">
                                        <p:cTn dur="1000"/>
                                        <p:tgtEl>
                                          <p:spTgt spid="1230"/>
                                        </p:tgtEl>
                                        <p:attrNameLst>
                                          <p:attrName>ppt_w</p:attrName>
                                        </p:attrNameLst>
                                      </p:cBhvr>
                                      <p:tavLst>
                                        <p:tav fmla="" tm="0">
                                          <p:val>
                                            <p:strVal val="0"/>
                                          </p:val>
                                        </p:tav>
                                        <p:tav fmla="" tm="100000">
                                          <p:val>
                                            <p:strVal val="#ppt_w"/>
                                          </p:val>
                                        </p:tav>
                                      </p:tavLst>
                                    </p:anim>
                                    <p:anim calcmode="lin" valueType="num">
                                      <p:cBhvr additive="base">
                                        <p:cTn dur="1000"/>
                                        <p:tgtEl>
                                          <p:spTgt spid="12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37"/>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3</a:t>
            </a:r>
            <a:endParaRPr b="1" i="0" sz="3600" u="none" cap="none" strike="noStrike">
              <a:solidFill>
                <a:schemeClr val="lt1"/>
              </a:solidFill>
              <a:latin typeface="Barlow"/>
              <a:ea typeface="Barlow"/>
              <a:cs typeface="Barlow"/>
              <a:sym typeface="Barlow"/>
            </a:endParaRPr>
          </a:p>
        </p:txBody>
      </p:sp>
      <p:sp>
        <p:nvSpPr>
          <p:cNvPr id="1239" name="Google Shape;1239;p37"/>
          <p:cNvSpPr txBox="1"/>
          <p:nvPr>
            <p:ph type="ctrTitle"/>
          </p:nvPr>
        </p:nvSpPr>
        <p:spPr>
          <a:xfrm>
            <a:off x="1088825" y="19833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900">
                <a:latin typeface="Comic Sans MS"/>
                <a:ea typeface="Comic Sans MS"/>
                <a:cs typeface="Comic Sans MS"/>
                <a:sym typeface="Comic Sans MS"/>
              </a:rPr>
              <a:t>Choix technologiques</a:t>
            </a:r>
            <a:endParaRPr/>
          </a:p>
        </p:txBody>
      </p:sp>
      <p:sp>
        <p:nvSpPr>
          <p:cNvPr id="1240" name="Google Shape;1240;p37"/>
          <p:cNvSpPr txBox="1"/>
          <p:nvPr>
            <p:ph idx="4294967295"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grpSp>
        <p:nvGrpSpPr>
          <p:cNvPr id="1241" name="Google Shape;1241;p37"/>
          <p:cNvGrpSpPr/>
          <p:nvPr/>
        </p:nvGrpSpPr>
        <p:grpSpPr>
          <a:xfrm>
            <a:off x="5860210" y="1021752"/>
            <a:ext cx="3136520" cy="3188387"/>
            <a:chOff x="2011725" y="44285"/>
            <a:chExt cx="4684870" cy="4762340"/>
          </a:xfrm>
        </p:grpSpPr>
        <p:grpSp>
          <p:nvGrpSpPr>
            <p:cNvPr id="1242" name="Google Shape;1242;p37"/>
            <p:cNvGrpSpPr/>
            <p:nvPr/>
          </p:nvGrpSpPr>
          <p:grpSpPr>
            <a:xfrm>
              <a:off x="2119596" y="326448"/>
              <a:ext cx="3544299" cy="3707706"/>
              <a:chOff x="3860721" y="1330073"/>
              <a:chExt cx="3544299" cy="3707706"/>
            </a:xfrm>
          </p:grpSpPr>
          <p:sp>
            <p:nvSpPr>
              <p:cNvPr id="1243" name="Google Shape;1243;p37"/>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4" name="Google Shape;1244;p37"/>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37"/>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6" name="Google Shape;1246;p37"/>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7" name="Google Shape;1247;p37"/>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8" name="Google Shape;1248;p37"/>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9" name="Google Shape;1249;p37"/>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0" name="Google Shape;1250;p37"/>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1" name="Google Shape;1251;p37"/>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37"/>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37"/>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4" name="Google Shape;1254;p37"/>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5" name="Google Shape;1255;p37"/>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6" name="Google Shape;1256;p37"/>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7" name="Google Shape;1257;p37"/>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8" name="Google Shape;1258;p37"/>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9" name="Google Shape;1259;p37"/>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37"/>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1" name="Google Shape;1261;p37"/>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2" name="Google Shape;1262;p37"/>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3" name="Google Shape;1263;p37"/>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37"/>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5" name="Google Shape;1265;p37"/>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6" name="Google Shape;1266;p37"/>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7" name="Google Shape;1267;p37"/>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8" name="Google Shape;1268;p37"/>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9" name="Google Shape;1269;p37"/>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0" name="Google Shape;1270;p37"/>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1" name="Google Shape;1271;p37"/>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37"/>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3" name="Google Shape;1273;p37"/>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4" name="Google Shape;1274;p37"/>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5" name="Google Shape;1275;p37"/>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6" name="Google Shape;1276;p37"/>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7" name="Google Shape;1277;p37"/>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8" name="Google Shape;1278;p37"/>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9" name="Google Shape;1279;p37"/>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0" name="Google Shape;1280;p37"/>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1" name="Google Shape;1281;p37"/>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2" name="Google Shape;1282;p37"/>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3" name="Google Shape;1283;p37"/>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37"/>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5" name="Google Shape;1285;p37"/>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6" name="Google Shape;1286;p37"/>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7" name="Google Shape;1287;p37"/>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8" name="Google Shape;1288;p37"/>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9" name="Google Shape;1289;p37"/>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0" name="Google Shape;1290;p37"/>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1" name="Google Shape;1291;p37"/>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2" name="Google Shape;1292;p37"/>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3" name="Google Shape;1293;p37"/>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4" name="Google Shape;1294;p37"/>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5" name="Google Shape;1295;p37"/>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6" name="Google Shape;1296;p37"/>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7" name="Google Shape;1297;p37"/>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8" name="Google Shape;1298;p37"/>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9" name="Google Shape;1299;p37"/>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0" name="Google Shape;1300;p37"/>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1" name="Google Shape;1301;p37"/>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2" name="Google Shape;1302;p37"/>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3" name="Google Shape;1303;p37"/>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4" name="Google Shape;1304;p37"/>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5" name="Google Shape;1305;p37"/>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6" name="Google Shape;1306;p37"/>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7" name="Google Shape;1307;p37"/>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8" name="Google Shape;1308;p37"/>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9" name="Google Shape;1309;p37"/>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0" name="Google Shape;1310;p37"/>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1" name="Google Shape;1311;p37"/>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2" name="Google Shape;1312;p37"/>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3" name="Google Shape;1313;p37"/>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4" name="Google Shape;1314;p37"/>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5" name="Google Shape;1315;p37"/>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6" name="Google Shape;1316;p37"/>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7" name="Google Shape;1317;p37"/>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8" name="Google Shape;1318;p37"/>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9" name="Google Shape;1319;p37"/>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0" name="Google Shape;1320;p37"/>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1" name="Google Shape;1321;p37"/>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2" name="Google Shape;1322;p37"/>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3" name="Google Shape;1323;p37"/>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4" name="Google Shape;1324;p37"/>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5" name="Google Shape;1325;p37"/>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6" name="Google Shape;1326;p37"/>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7" name="Google Shape;1327;p37"/>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8" name="Google Shape;1328;p37"/>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9" name="Google Shape;1329;p37"/>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0" name="Google Shape;1330;p37"/>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1" name="Google Shape;1331;p37"/>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2" name="Google Shape;1332;p37"/>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3" name="Google Shape;1333;p37"/>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4" name="Google Shape;1334;p37"/>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5" name="Google Shape;1335;p37"/>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6" name="Google Shape;1336;p37"/>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7" name="Google Shape;1337;p37"/>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8" name="Google Shape;1338;p37"/>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9" name="Google Shape;1339;p37"/>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0" name="Google Shape;1340;p37"/>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1" name="Google Shape;1341;p37"/>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2" name="Google Shape;1342;p37"/>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3" name="Google Shape;1343;p37"/>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4" name="Google Shape;1344;p37"/>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5" name="Google Shape;1345;p37"/>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6" name="Google Shape;1346;p37"/>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7" name="Google Shape;1347;p37"/>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8" name="Google Shape;1348;p37"/>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9" name="Google Shape;1349;p37"/>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0" name="Google Shape;1350;p37"/>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1" name="Google Shape;1351;p37"/>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2" name="Google Shape;1352;p37"/>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3" name="Google Shape;1353;p37"/>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4" name="Google Shape;1354;p37"/>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5" name="Google Shape;1355;p37"/>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6" name="Google Shape;1356;p37"/>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7" name="Google Shape;1357;p37"/>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8" name="Google Shape;1358;p37"/>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9" name="Google Shape;1359;p37"/>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0" name="Google Shape;1360;p37"/>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1" name="Google Shape;1361;p37"/>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2" name="Google Shape;1362;p37"/>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3" name="Google Shape;1363;p37"/>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4" name="Google Shape;1364;p37"/>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5" name="Google Shape;1365;p37"/>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6" name="Google Shape;1366;p37"/>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7" name="Google Shape;1367;p37"/>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8" name="Google Shape;1368;p37"/>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9" name="Google Shape;1369;p37"/>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0" name="Google Shape;1370;p37"/>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1" name="Google Shape;1371;p37"/>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2" name="Google Shape;1372;p37"/>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3" name="Google Shape;1373;p37"/>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4" name="Google Shape;1374;p37"/>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5" name="Google Shape;1375;p37"/>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6" name="Google Shape;1376;p37"/>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7" name="Google Shape;1377;p37"/>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8" name="Google Shape;1378;p37"/>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9" name="Google Shape;1379;p37"/>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0" name="Google Shape;1380;p37"/>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1" name="Google Shape;1381;p37"/>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2" name="Google Shape;1382;p37"/>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3" name="Google Shape;1383;p37"/>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4" name="Google Shape;1384;p37"/>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5" name="Google Shape;1385;p37"/>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6" name="Google Shape;1386;p37"/>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7" name="Google Shape;1387;p37"/>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8" name="Google Shape;1388;p37"/>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9" name="Google Shape;1389;p37"/>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0" name="Google Shape;1390;p37"/>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1" name="Google Shape;1391;p37"/>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2" name="Google Shape;1392;p37"/>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3" name="Google Shape;1393;p37"/>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4" name="Google Shape;1394;p37"/>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5" name="Google Shape;1395;p37"/>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6" name="Google Shape;1396;p37"/>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7" name="Google Shape;1397;p37"/>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8" name="Google Shape;1398;p37"/>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9" name="Google Shape;1399;p37"/>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0" name="Google Shape;1400;p37"/>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1" name="Google Shape;1401;p37"/>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2" name="Google Shape;1402;p37"/>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3" name="Google Shape;1403;p37"/>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4" name="Google Shape;1404;p37"/>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5" name="Google Shape;1405;p37"/>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6" name="Google Shape;1406;p37"/>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7" name="Google Shape;1407;p37"/>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8" name="Google Shape;1408;p37"/>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9" name="Google Shape;1409;p37"/>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0" name="Google Shape;1410;p37"/>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1" name="Google Shape;1411;p37"/>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2" name="Google Shape;1412;p37"/>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3" name="Google Shape;1413;p37"/>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4" name="Google Shape;1414;p37"/>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5" name="Google Shape;1415;p37"/>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6" name="Google Shape;1416;p37"/>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7" name="Google Shape;1417;p37"/>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8" name="Google Shape;1418;p37"/>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9" name="Google Shape;1419;p37"/>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0" name="Google Shape;1420;p37"/>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1" name="Google Shape;1421;p37"/>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2" name="Google Shape;1422;p37"/>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3" name="Google Shape;1423;p37"/>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4" name="Google Shape;1424;p37"/>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5" name="Google Shape;1425;p37"/>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6" name="Google Shape;1426;p37"/>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7" name="Google Shape;1427;p37"/>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8" name="Google Shape;1428;p37"/>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9" name="Google Shape;1429;p37"/>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0" name="Google Shape;1430;p37"/>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1" name="Google Shape;1431;p37"/>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2" name="Google Shape;1432;p37"/>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3" name="Google Shape;1433;p37"/>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4" name="Google Shape;1434;p37"/>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5" name="Google Shape;1435;p37"/>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6" name="Google Shape;1436;p37"/>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7" name="Google Shape;1437;p37"/>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8" name="Google Shape;1438;p37"/>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9" name="Google Shape;1439;p37"/>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0" name="Google Shape;1440;p37"/>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1" name="Google Shape;1441;p37"/>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2" name="Google Shape;1442;p37"/>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3" name="Google Shape;1443;p37"/>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4" name="Google Shape;1444;p37"/>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5" name="Google Shape;1445;p37"/>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6" name="Google Shape;1446;p37"/>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7" name="Google Shape;1447;p37"/>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8" name="Google Shape;1448;p37"/>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9" name="Google Shape;1449;p37"/>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0" name="Google Shape;1450;p37"/>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1" name="Google Shape;1451;p37"/>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2" name="Google Shape;1452;p37"/>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3" name="Google Shape;1453;p37"/>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4" name="Google Shape;1454;p37"/>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5" name="Google Shape;1455;p37"/>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6" name="Google Shape;1456;p37"/>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7" name="Google Shape;1457;p37"/>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8" name="Google Shape;1458;p37"/>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9" name="Google Shape;1459;p37"/>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0" name="Google Shape;1460;p37"/>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1" name="Google Shape;1461;p37"/>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2" name="Google Shape;1462;p37"/>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3" name="Google Shape;1463;p37"/>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4" name="Google Shape;1464;p37"/>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5" name="Google Shape;1465;p37"/>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6" name="Google Shape;1466;p37"/>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7" name="Google Shape;1467;p37"/>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8" name="Google Shape;1468;p37"/>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9" name="Google Shape;1469;p37"/>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0" name="Google Shape;1470;p37"/>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1" name="Google Shape;1471;p37"/>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2" name="Google Shape;1472;p37"/>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3" name="Google Shape;1473;p37"/>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4" name="Google Shape;1474;p37"/>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5" name="Google Shape;1475;p37"/>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6" name="Google Shape;1476;p37"/>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7" name="Google Shape;1477;p37"/>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8" name="Google Shape;1478;p37"/>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9" name="Google Shape;1479;p37"/>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0" name="Google Shape;1480;p37"/>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1" name="Google Shape;1481;p37"/>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2" name="Google Shape;1482;p37"/>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3" name="Google Shape;1483;p37"/>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4" name="Google Shape;1484;p37"/>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5" name="Google Shape;1485;p37"/>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6" name="Google Shape;1486;p37"/>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7" name="Google Shape;1487;p37"/>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8" name="Google Shape;1488;p37"/>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9" name="Google Shape;1489;p37"/>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0" name="Google Shape;1490;p37"/>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91" name="Google Shape;1491;p37"/>
            <p:cNvGrpSpPr/>
            <p:nvPr/>
          </p:nvGrpSpPr>
          <p:grpSpPr>
            <a:xfrm>
              <a:off x="3871486" y="368362"/>
              <a:ext cx="330894" cy="250785"/>
              <a:chOff x="6621095" y="1452181"/>
              <a:chExt cx="330894" cy="250785"/>
            </a:xfrm>
          </p:grpSpPr>
          <p:sp>
            <p:nvSpPr>
              <p:cNvPr id="1492" name="Google Shape;1492;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3" name="Google Shape;1493;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4" name="Google Shape;1494;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5" name="Google Shape;1495;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6" name="Google Shape;1496;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497" name="Google Shape;1497;p37"/>
            <p:cNvGrpSpPr/>
            <p:nvPr/>
          </p:nvGrpSpPr>
          <p:grpSpPr>
            <a:xfrm>
              <a:off x="4704106" y="852569"/>
              <a:ext cx="330894" cy="250785"/>
              <a:chOff x="6621095" y="1452181"/>
              <a:chExt cx="330894" cy="250785"/>
            </a:xfrm>
          </p:grpSpPr>
          <p:sp>
            <p:nvSpPr>
              <p:cNvPr id="1498" name="Google Shape;1498;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9" name="Google Shape;1499;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0" name="Google Shape;1500;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1" name="Google Shape;1501;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2" name="Google Shape;1502;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03" name="Google Shape;1503;p37"/>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4" name="Google Shape;1504;p37"/>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05" name="Google Shape;1505;p37"/>
            <p:cNvGrpSpPr/>
            <p:nvPr/>
          </p:nvGrpSpPr>
          <p:grpSpPr>
            <a:xfrm flipH="1">
              <a:off x="2446567" y="1414370"/>
              <a:ext cx="298963" cy="226660"/>
              <a:chOff x="6621095" y="1452181"/>
              <a:chExt cx="330894" cy="250785"/>
            </a:xfrm>
          </p:grpSpPr>
          <p:sp>
            <p:nvSpPr>
              <p:cNvPr id="1506" name="Google Shape;1506;p3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7" name="Google Shape;1507;p3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8" name="Google Shape;1508;p3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9" name="Google Shape;1509;p3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0" name="Google Shape;1510;p3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11" name="Google Shape;1511;p37"/>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2" name="Google Shape;1512;p37"/>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39"/>
                                        </p:tgtEl>
                                        <p:attrNameLst>
                                          <p:attrName>style.visibility</p:attrName>
                                        </p:attrNameLst>
                                      </p:cBhvr>
                                      <p:to>
                                        <p:strVal val="visible"/>
                                      </p:to>
                                    </p:set>
                                    <p:anim calcmode="lin" valueType="num">
                                      <p:cBhvr additive="base">
                                        <p:cTn dur="500"/>
                                        <p:tgtEl>
                                          <p:spTgt spid="1239"/>
                                        </p:tgtEl>
                                        <p:attrNameLst>
                                          <p:attrName>ppt_w</p:attrName>
                                        </p:attrNameLst>
                                      </p:cBhvr>
                                      <p:tavLst>
                                        <p:tav fmla="" tm="0">
                                          <p:val>
                                            <p:strVal val="0"/>
                                          </p:val>
                                        </p:tav>
                                        <p:tav fmla="" tm="100000">
                                          <p:val>
                                            <p:strVal val="#ppt_w"/>
                                          </p:val>
                                        </p:tav>
                                      </p:tavLst>
                                    </p:anim>
                                    <p:anim calcmode="lin" valueType="num">
                                      <p:cBhvr additive="base">
                                        <p:cTn dur="500"/>
                                        <p:tgtEl>
                                          <p:spTgt spid="12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pic>
        <p:nvPicPr>
          <p:cNvPr id="1517" name="Google Shape;1517;p38"/>
          <p:cNvPicPr preferRelativeResize="0"/>
          <p:nvPr/>
        </p:nvPicPr>
        <p:blipFill rotWithShape="1">
          <a:blip r:embed="rId3">
            <a:alphaModFix/>
          </a:blip>
          <a:srcRect b="0" l="0" r="0" t="0"/>
          <a:stretch/>
        </p:blipFill>
        <p:spPr>
          <a:xfrm>
            <a:off x="3432313" y="1585188"/>
            <a:ext cx="2157948" cy="2157948"/>
          </a:xfrm>
          <a:prstGeom prst="rect">
            <a:avLst/>
          </a:prstGeom>
          <a:noFill/>
          <a:ln>
            <a:noFill/>
          </a:ln>
        </p:spPr>
      </p:pic>
      <p:pic>
        <p:nvPicPr>
          <p:cNvPr id="1518" name="Google Shape;1518;p38"/>
          <p:cNvPicPr preferRelativeResize="0"/>
          <p:nvPr/>
        </p:nvPicPr>
        <p:blipFill rotWithShape="1">
          <a:blip r:embed="rId4">
            <a:alphaModFix/>
          </a:blip>
          <a:srcRect b="0" l="0" r="0" t="0"/>
          <a:stretch/>
        </p:blipFill>
        <p:spPr>
          <a:xfrm>
            <a:off x="828400" y="1585200"/>
            <a:ext cx="1763775" cy="1749775"/>
          </a:xfrm>
          <a:prstGeom prst="rect">
            <a:avLst/>
          </a:prstGeom>
          <a:noFill/>
          <a:ln>
            <a:noFill/>
          </a:ln>
        </p:spPr>
      </p:pic>
      <p:sp>
        <p:nvSpPr>
          <p:cNvPr id="1519" name="Google Shape;1519;p38"/>
          <p:cNvSpPr txBox="1"/>
          <p:nvPr>
            <p:ph idx="4294967295" type="title"/>
          </p:nvPr>
        </p:nvSpPr>
        <p:spPr>
          <a:xfrm>
            <a:off x="698388" y="3748000"/>
            <a:ext cx="2226900" cy="66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
                <a:solidFill>
                  <a:schemeClr val="dk1"/>
                </a:solidFill>
              </a:rPr>
              <a:t>Visual Studio Code</a:t>
            </a:r>
            <a:endParaRPr>
              <a:solidFill>
                <a:schemeClr val="dk1"/>
              </a:solidFill>
            </a:endParaRPr>
          </a:p>
        </p:txBody>
      </p:sp>
      <p:sp>
        <p:nvSpPr>
          <p:cNvPr id="1520" name="Google Shape;1520;p38"/>
          <p:cNvSpPr txBox="1"/>
          <p:nvPr>
            <p:ph idx="4294967295" type="title"/>
          </p:nvPr>
        </p:nvSpPr>
        <p:spPr>
          <a:xfrm>
            <a:off x="3246938" y="3822100"/>
            <a:ext cx="2226900" cy="43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
                <a:solidFill>
                  <a:schemeClr val="dk1"/>
                </a:solidFill>
              </a:rPr>
              <a:t>Github</a:t>
            </a:r>
            <a:endParaRPr>
              <a:solidFill>
                <a:schemeClr val="dk1"/>
              </a:solidFill>
            </a:endParaRPr>
          </a:p>
        </p:txBody>
      </p:sp>
      <p:cxnSp>
        <p:nvCxnSpPr>
          <p:cNvPr id="1521" name="Google Shape;1521;p38"/>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522" name="Google Shape;1522;p38"/>
          <p:cNvCxnSpPr/>
          <p:nvPr/>
        </p:nvCxnSpPr>
        <p:spPr>
          <a:xfrm flipH="1" rot="10800000">
            <a:off x="5917025" y="548150"/>
            <a:ext cx="3245100" cy="34500"/>
          </a:xfrm>
          <a:prstGeom prst="straightConnector1">
            <a:avLst/>
          </a:prstGeom>
          <a:noFill/>
          <a:ln cap="flat" cmpd="sng" w="9525">
            <a:solidFill>
              <a:srgbClr val="B1B4C4"/>
            </a:solidFill>
            <a:prstDash val="solid"/>
            <a:round/>
            <a:headEnd len="sm" w="sm" type="none"/>
            <a:tailEnd len="sm" w="sm" type="none"/>
          </a:ln>
        </p:spPr>
      </p:cxnSp>
      <p:sp>
        <p:nvSpPr>
          <p:cNvPr id="1523" name="Google Shape;1523;p38"/>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8"/>
          <p:cNvSpPr txBox="1"/>
          <p:nvPr/>
        </p:nvSpPr>
        <p:spPr>
          <a:xfrm>
            <a:off x="1533775" y="330250"/>
            <a:ext cx="47751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b="1" lang="fr" sz="3000">
                <a:solidFill>
                  <a:schemeClr val="accent1"/>
                </a:solidFill>
                <a:latin typeface="Lora"/>
                <a:ea typeface="Lora"/>
                <a:cs typeface="Lora"/>
                <a:sym typeface="Lora"/>
              </a:rPr>
              <a:t>Choix technologiques</a:t>
            </a:r>
            <a:endParaRPr b="1" i="0" sz="3000" u="none" cap="none" strike="noStrike">
              <a:solidFill>
                <a:srgbClr val="0091EA"/>
              </a:solidFill>
              <a:latin typeface="Lora"/>
              <a:ea typeface="Lora"/>
              <a:cs typeface="Lora"/>
              <a:sym typeface="Lora"/>
            </a:endParaRPr>
          </a:p>
        </p:txBody>
      </p:sp>
      <p:sp>
        <p:nvSpPr>
          <p:cNvPr id="1525" name="Google Shape;1525;p38"/>
          <p:cNvSpPr txBox="1"/>
          <p:nvPr/>
        </p:nvSpPr>
        <p:spPr>
          <a:xfrm>
            <a:off x="1122225" y="967425"/>
            <a:ext cx="3736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u="none" cap="none" strike="noStrike">
                <a:solidFill>
                  <a:schemeClr val="dk2"/>
                </a:solidFill>
                <a:latin typeface="Source Sans Pro"/>
                <a:ea typeface="Source Sans Pro"/>
                <a:cs typeface="Source Sans Pro"/>
                <a:sym typeface="Source Sans Pro"/>
              </a:rPr>
              <a:t>Environnement logiciel </a:t>
            </a:r>
            <a:endParaRPr b="1" i="1" sz="2300" u="none" cap="none" strike="noStrike">
              <a:solidFill>
                <a:schemeClr val="dk2"/>
              </a:solidFill>
              <a:latin typeface="Source Sans Pro"/>
              <a:ea typeface="Source Sans Pro"/>
              <a:cs typeface="Source Sans Pro"/>
              <a:sym typeface="Source Sans Pro"/>
            </a:endParaRPr>
          </a:p>
        </p:txBody>
      </p:sp>
      <p:sp>
        <p:nvSpPr>
          <p:cNvPr id="1526" name="Google Shape;1526;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527" name="Google Shape;1527;p38"/>
          <p:cNvPicPr preferRelativeResize="0"/>
          <p:nvPr/>
        </p:nvPicPr>
        <p:blipFill>
          <a:blip r:embed="rId5">
            <a:alphaModFix/>
          </a:blip>
          <a:stretch>
            <a:fillRect/>
          </a:stretch>
        </p:blipFill>
        <p:spPr>
          <a:xfrm>
            <a:off x="5979900" y="1585200"/>
            <a:ext cx="2226900" cy="1986325"/>
          </a:xfrm>
          <a:prstGeom prst="rect">
            <a:avLst/>
          </a:prstGeom>
          <a:noFill/>
          <a:ln>
            <a:noFill/>
          </a:ln>
        </p:spPr>
      </p:pic>
      <p:sp>
        <p:nvSpPr>
          <p:cNvPr id="1528" name="Google Shape;1528;p38"/>
          <p:cNvSpPr txBox="1"/>
          <p:nvPr>
            <p:ph idx="4294967295" type="title"/>
          </p:nvPr>
        </p:nvSpPr>
        <p:spPr>
          <a:xfrm>
            <a:off x="5979888" y="3822100"/>
            <a:ext cx="2226900" cy="43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fr">
                <a:solidFill>
                  <a:schemeClr val="dk1"/>
                </a:solidFill>
              </a:rPr>
              <a:t>Git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1000"/>
                                        <p:tgtEl>
                                          <p:spTgt spid="1518"/>
                                        </p:tgtEl>
                                      </p:cBhvr>
                                    </p:animEffect>
                                  </p:childTnLst>
                                </p:cTn>
                              </p:par>
                              <p:par>
                                <p:cTn fill="hold" nodeType="with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400"/>
                                        <p:tgtEl>
                                          <p:spTgt spid="1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7"/>
                                        </p:tgtEl>
                                        <p:attrNameLst>
                                          <p:attrName>style.visibility</p:attrName>
                                        </p:attrNameLst>
                                      </p:cBhvr>
                                      <p:to>
                                        <p:strVal val="visible"/>
                                      </p:to>
                                    </p:set>
                                    <p:animEffect filter="fade" transition="in">
                                      <p:cBhvr>
                                        <p:cTn dur="1000"/>
                                        <p:tgtEl>
                                          <p:spTgt spid="1517"/>
                                        </p:tgtEl>
                                      </p:cBhvr>
                                    </p:animEffect>
                                  </p:childTnLst>
                                </p:cTn>
                              </p:par>
                              <p:par>
                                <p:cTn fill="hold" nodeType="with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500"/>
                                        <p:tgtEl>
                                          <p:spTgt spid="1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cxnSp>
        <p:nvCxnSpPr>
          <p:cNvPr id="1533" name="Google Shape;1533;p39"/>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534" name="Google Shape;1534;p39"/>
          <p:cNvCxnSpPr/>
          <p:nvPr/>
        </p:nvCxnSpPr>
        <p:spPr>
          <a:xfrm>
            <a:off x="6112925" y="547900"/>
            <a:ext cx="3024600" cy="300"/>
          </a:xfrm>
          <a:prstGeom prst="straightConnector1">
            <a:avLst/>
          </a:prstGeom>
          <a:noFill/>
          <a:ln cap="flat" cmpd="sng" w="9525">
            <a:solidFill>
              <a:srgbClr val="B1B4C4"/>
            </a:solidFill>
            <a:prstDash val="solid"/>
            <a:round/>
            <a:headEnd len="sm" w="sm" type="none"/>
            <a:tailEnd len="sm" w="sm" type="none"/>
          </a:ln>
        </p:spPr>
      </p:cxnSp>
      <p:sp>
        <p:nvSpPr>
          <p:cNvPr id="1535" name="Google Shape;1535;p39"/>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9"/>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Choix technologiques</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sp>
        <p:nvSpPr>
          <p:cNvPr id="1537" name="Google Shape;1537;p39"/>
          <p:cNvSpPr txBox="1"/>
          <p:nvPr/>
        </p:nvSpPr>
        <p:spPr>
          <a:xfrm>
            <a:off x="1066300" y="979425"/>
            <a:ext cx="4404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Langage de programmation</a:t>
            </a:r>
            <a:endParaRPr b="0" i="0" sz="1800" u="none" cap="none" strike="noStrike">
              <a:solidFill>
                <a:srgbClr val="2B2A30"/>
              </a:solidFill>
              <a:highlight>
                <a:schemeClr val="lt1"/>
              </a:highlight>
              <a:latin typeface="Arial"/>
              <a:ea typeface="Arial"/>
              <a:cs typeface="Arial"/>
              <a:sym typeface="Arial"/>
            </a:endParaRPr>
          </a:p>
        </p:txBody>
      </p:sp>
      <p:sp>
        <p:nvSpPr>
          <p:cNvPr id="1538" name="Google Shape;1538;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539" name="Google Shape;1539;p39"/>
          <p:cNvPicPr preferRelativeResize="0"/>
          <p:nvPr/>
        </p:nvPicPr>
        <p:blipFill>
          <a:blip r:embed="rId3">
            <a:alphaModFix/>
          </a:blip>
          <a:stretch>
            <a:fillRect/>
          </a:stretch>
        </p:blipFill>
        <p:spPr>
          <a:xfrm>
            <a:off x="2515325" y="1618100"/>
            <a:ext cx="4402399" cy="270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grpSp>
        <p:nvGrpSpPr>
          <p:cNvPr id="1544" name="Google Shape;1544;p40"/>
          <p:cNvGrpSpPr/>
          <p:nvPr/>
        </p:nvGrpSpPr>
        <p:grpSpPr>
          <a:xfrm>
            <a:off x="6084935" y="1760560"/>
            <a:ext cx="1442673" cy="2867885"/>
            <a:chOff x="4075404" y="231400"/>
            <a:chExt cx="2368533" cy="4708398"/>
          </a:xfrm>
        </p:grpSpPr>
        <p:sp>
          <p:nvSpPr>
            <p:cNvPr id="1545" name="Google Shape;1545;p40"/>
            <p:cNvSpPr/>
            <p:nvPr/>
          </p:nvSpPr>
          <p:spPr>
            <a:xfrm>
              <a:off x="4504120" y="3382365"/>
              <a:ext cx="236644" cy="133254"/>
            </a:xfrm>
            <a:custGeom>
              <a:rect b="b" l="l" r="r" t="t"/>
              <a:pathLst>
                <a:path extrusionOk="0" h="133254" w="236644">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6" name="Google Shape;1546;p40"/>
            <p:cNvSpPr/>
            <p:nvPr/>
          </p:nvSpPr>
          <p:spPr>
            <a:xfrm>
              <a:off x="5178128" y="3780033"/>
              <a:ext cx="236549" cy="133254"/>
            </a:xfrm>
            <a:custGeom>
              <a:rect b="b" l="l" r="r" t="t"/>
              <a:pathLst>
                <a:path extrusionOk="0" h="133254" w="236549">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7" name="Google Shape;1547;p40"/>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8" name="Google Shape;1548;p40"/>
            <p:cNvSpPr/>
            <p:nvPr/>
          </p:nvSpPr>
          <p:spPr>
            <a:xfrm>
              <a:off x="4629475" y="2174500"/>
              <a:ext cx="494671" cy="1273873"/>
            </a:xfrm>
            <a:custGeom>
              <a:rect b="b" l="l" r="r" t="t"/>
              <a:pathLst>
                <a:path extrusionOk="0" h="1273873" w="494671">
                  <a:moveTo>
                    <a:pt x="118227" y="1273873"/>
                  </a:moveTo>
                  <a:lnTo>
                    <a:pt x="0" y="1205484"/>
                  </a:lnTo>
                  <a:lnTo>
                    <a:pt x="376540" y="0"/>
                  </a:lnTo>
                  <a:lnTo>
                    <a:pt x="494672" y="68389"/>
                  </a:lnTo>
                  <a:lnTo>
                    <a:pt x="118227" y="127387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9" name="Google Shape;1549;p40"/>
            <p:cNvSpPr/>
            <p:nvPr/>
          </p:nvSpPr>
          <p:spPr>
            <a:xfrm>
              <a:off x="4560192" y="2212790"/>
              <a:ext cx="494767" cy="1273873"/>
            </a:xfrm>
            <a:custGeom>
              <a:rect b="b" l="l" r="r" t="t"/>
              <a:pathLst>
                <a:path extrusionOk="0" h="1273873" w="494767">
                  <a:moveTo>
                    <a:pt x="118227" y="1273874"/>
                  </a:moveTo>
                  <a:lnTo>
                    <a:pt x="0" y="1205484"/>
                  </a:lnTo>
                  <a:lnTo>
                    <a:pt x="376540" y="0"/>
                  </a:lnTo>
                  <a:lnTo>
                    <a:pt x="494767" y="68389"/>
                  </a:lnTo>
                  <a:lnTo>
                    <a:pt x="118227" y="127387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0" name="Google Shape;1550;p40"/>
            <p:cNvSpPr/>
            <p:nvPr/>
          </p:nvSpPr>
          <p:spPr>
            <a:xfrm>
              <a:off x="5160832" y="2249175"/>
              <a:ext cx="281692" cy="1586388"/>
            </a:xfrm>
            <a:custGeom>
              <a:rect b="b" l="l" r="r" t="t"/>
              <a:pathLst>
                <a:path extrusionOk="0" h="1586388" w="281692">
                  <a:moveTo>
                    <a:pt x="281692" y="1586389"/>
                  </a:moveTo>
                  <a:lnTo>
                    <a:pt x="162610" y="1517428"/>
                  </a:lnTo>
                  <a:lnTo>
                    <a:pt x="0" y="0"/>
                  </a:lnTo>
                  <a:lnTo>
                    <a:pt x="118227" y="68485"/>
                  </a:lnTo>
                  <a:lnTo>
                    <a:pt x="281692" y="1586389"/>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1" name="Google Shape;1551;p40"/>
            <p:cNvSpPr/>
            <p:nvPr/>
          </p:nvSpPr>
          <p:spPr>
            <a:xfrm>
              <a:off x="5078053" y="2296515"/>
              <a:ext cx="281692" cy="1586388"/>
            </a:xfrm>
            <a:custGeom>
              <a:rect b="b" l="l" r="r" t="t"/>
              <a:pathLst>
                <a:path extrusionOk="0" h="1586388" w="281692">
                  <a:moveTo>
                    <a:pt x="281692" y="1586389"/>
                  </a:moveTo>
                  <a:lnTo>
                    <a:pt x="162610" y="1517428"/>
                  </a:lnTo>
                  <a:lnTo>
                    <a:pt x="0" y="0"/>
                  </a:lnTo>
                  <a:lnTo>
                    <a:pt x="118227" y="68390"/>
                  </a:lnTo>
                  <a:lnTo>
                    <a:pt x="281692" y="158638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2" name="Google Shape;1552;p40"/>
            <p:cNvSpPr/>
            <p:nvPr/>
          </p:nvSpPr>
          <p:spPr>
            <a:xfrm>
              <a:off x="4075404" y="1596713"/>
              <a:ext cx="2321774" cy="1343501"/>
            </a:xfrm>
            <a:custGeom>
              <a:rect b="b" l="l" r="r" t="t"/>
              <a:pathLst>
                <a:path extrusionOk="0" h="1343501" w="2321774">
                  <a:moveTo>
                    <a:pt x="2221415" y="1343501"/>
                  </a:moveTo>
                  <a:lnTo>
                    <a:pt x="0" y="58103"/>
                  </a:lnTo>
                  <a:lnTo>
                    <a:pt x="100360" y="0"/>
                  </a:lnTo>
                  <a:lnTo>
                    <a:pt x="2321775" y="1285399"/>
                  </a:lnTo>
                  <a:lnTo>
                    <a:pt x="2221415" y="134350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3" name="Google Shape;1553;p40"/>
            <p:cNvSpPr/>
            <p:nvPr/>
          </p:nvSpPr>
          <p:spPr>
            <a:xfrm>
              <a:off x="4075404" y="1654530"/>
              <a:ext cx="2221415" cy="1401603"/>
            </a:xfrm>
            <a:custGeom>
              <a:rect b="b" l="l" r="r" t="t"/>
              <a:pathLst>
                <a:path extrusionOk="0" h="1401603" w="2221415">
                  <a:moveTo>
                    <a:pt x="2221415" y="1401604"/>
                  </a:moveTo>
                  <a:lnTo>
                    <a:pt x="0" y="116205"/>
                  </a:lnTo>
                  <a:lnTo>
                    <a:pt x="0" y="0"/>
                  </a:lnTo>
                  <a:lnTo>
                    <a:pt x="2221415" y="1285399"/>
                  </a:lnTo>
                  <a:lnTo>
                    <a:pt x="2221415" y="140160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4" name="Google Shape;1554;p40"/>
            <p:cNvSpPr/>
            <p:nvPr/>
          </p:nvSpPr>
          <p:spPr>
            <a:xfrm>
              <a:off x="4206176" y="231400"/>
              <a:ext cx="2045689" cy="2621660"/>
            </a:xfrm>
            <a:custGeom>
              <a:rect b="b" l="l" r="r" t="t"/>
              <a:pathLst>
                <a:path extrusionOk="0" h="2621660" w="2045689">
                  <a:moveTo>
                    <a:pt x="2045690" y="2621661"/>
                  </a:moveTo>
                  <a:lnTo>
                    <a:pt x="0" y="1437894"/>
                  </a:lnTo>
                  <a:lnTo>
                    <a:pt x="0" y="0"/>
                  </a:lnTo>
                  <a:lnTo>
                    <a:pt x="2045690" y="1183767"/>
                  </a:lnTo>
                  <a:lnTo>
                    <a:pt x="2045690" y="262166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5" name="Google Shape;1555;p40"/>
            <p:cNvSpPr/>
            <p:nvPr/>
          </p:nvSpPr>
          <p:spPr>
            <a:xfrm>
              <a:off x="6296819" y="2879159"/>
              <a:ext cx="101975" cy="176974"/>
            </a:xfrm>
            <a:custGeom>
              <a:rect b="b" l="l" r="r" t="t"/>
              <a:pathLst>
                <a:path extrusionOk="0" h="176974" w="101975">
                  <a:moveTo>
                    <a:pt x="101975" y="118015"/>
                  </a:moveTo>
                  <a:lnTo>
                    <a:pt x="0" y="176974"/>
                  </a:lnTo>
                  <a:lnTo>
                    <a:pt x="0" y="58960"/>
                  </a:lnTo>
                  <a:lnTo>
                    <a:pt x="101975" y="0"/>
                  </a:lnTo>
                  <a:lnTo>
                    <a:pt x="101975" y="118015"/>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6" name="Google Shape;1556;p40"/>
            <p:cNvSpPr/>
            <p:nvPr/>
          </p:nvSpPr>
          <p:spPr>
            <a:xfrm>
              <a:off x="4356811" y="496480"/>
              <a:ext cx="169452" cy="163353"/>
            </a:xfrm>
            <a:custGeom>
              <a:rect b="b" l="l" r="r" t="t"/>
              <a:pathLst>
                <a:path extrusionOk="0" h="163353" w="169452">
                  <a:moveTo>
                    <a:pt x="169453" y="163354"/>
                  </a:moveTo>
                  <a:lnTo>
                    <a:pt x="0" y="65341"/>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7" name="Google Shape;1557;p40"/>
            <p:cNvSpPr/>
            <p:nvPr/>
          </p:nvSpPr>
          <p:spPr>
            <a:xfrm>
              <a:off x="4598397" y="636212"/>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8" name="Google Shape;1558;p40"/>
            <p:cNvSpPr/>
            <p:nvPr/>
          </p:nvSpPr>
          <p:spPr>
            <a:xfrm>
              <a:off x="4356811" y="619924"/>
              <a:ext cx="169452" cy="163353"/>
            </a:xfrm>
            <a:custGeom>
              <a:rect b="b" l="l" r="r" t="t"/>
              <a:pathLst>
                <a:path extrusionOk="0" h="163353" w="169452">
                  <a:moveTo>
                    <a:pt x="169453" y="163354"/>
                  </a:moveTo>
                  <a:lnTo>
                    <a:pt x="0" y="65342"/>
                  </a:lnTo>
                  <a:lnTo>
                    <a:pt x="0" y="0"/>
                  </a:lnTo>
                  <a:lnTo>
                    <a:pt x="169453" y="98012"/>
                  </a:lnTo>
                  <a:lnTo>
                    <a:pt x="169453" y="16335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9" name="Google Shape;1559;p40"/>
            <p:cNvSpPr/>
            <p:nvPr/>
          </p:nvSpPr>
          <p:spPr>
            <a:xfrm>
              <a:off x="4598397" y="759656"/>
              <a:ext cx="298038" cy="237839"/>
            </a:xfrm>
            <a:custGeom>
              <a:rect b="b" l="l" r="r" t="t"/>
              <a:pathLst>
                <a:path extrusionOk="0" h="237839" w="298038">
                  <a:moveTo>
                    <a:pt x="298039" y="237839"/>
                  </a:moveTo>
                  <a:lnTo>
                    <a:pt x="0" y="65437"/>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0" name="Google Shape;1560;p40"/>
            <p:cNvSpPr/>
            <p:nvPr/>
          </p:nvSpPr>
          <p:spPr>
            <a:xfrm>
              <a:off x="4356811" y="761466"/>
              <a:ext cx="169452" cy="163448"/>
            </a:xfrm>
            <a:custGeom>
              <a:rect b="b" l="l" r="r" t="t"/>
              <a:pathLst>
                <a:path extrusionOk="0" h="163448" w="169452">
                  <a:moveTo>
                    <a:pt x="169453" y="163449"/>
                  </a:moveTo>
                  <a:lnTo>
                    <a:pt x="0" y="65437"/>
                  </a:lnTo>
                  <a:lnTo>
                    <a:pt x="0" y="0"/>
                  </a:lnTo>
                  <a:lnTo>
                    <a:pt x="169453" y="98107"/>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1" name="Google Shape;1561;p40"/>
            <p:cNvSpPr/>
            <p:nvPr/>
          </p:nvSpPr>
          <p:spPr>
            <a:xfrm>
              <a:off x="4598397" y="901293"/>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2" name="Google Shape;1562;p40"/>
            <p:cNvSpPr/>
            <p:nvPr/>
          </p:nvSpPr>
          <p:spPr>
            <a:xfrm>
              <a:off x="4356811" y="903102"/>
              <a:ext cx="169452" cy="163449"/>
            </a:xfrm>
            <a:custGeom>
              <a:rect b="b" l="l" r="r" t="t"/>
              <a:pathLst>
                <a:path extrusionOk="0" h="163449" w="169452">
                  <a:moveTo>
                    <a:pt x="169453" y="163449"/>
                  </a:moveTo>
                  <a:lnTo>
                    <a:pt x="0" y="65342"/>
                  </a:lnTo>
                  <a:lnTo>
                    <a:pt x="0" y="0"/>
                  </a:lnTo>
                  <a:lnTo>
                    <a:pt x="169453" y="98012"/>
                  </a:lnTo>
                  <a:lnTo>
                    <a:pt x="169453" y="16344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3" name="Google Shape;1563;p40"/>
            <p:cNvSpPr/>
            <p:nvPr/>
          </p:nvSpPr>
          <p:spPr>
            <a:xfrm>
              <a:off x="4598397" y="1042929"/>
              <a:ext cx="298038" cy="237839"/>
            </a:xfrm>
            <a:custGeom>
              <a:rect b="b" l="l" r="r" t="t"/>
              <a:pathLst>
                <a:path extrusionOk="0" h="237839" w="298038">
                  <a:moveTo>
                    <a:pt x="298039" y="237839"/>
                  </a:moveTo>
                  <a:lnTo>
                    <a:pt x="0" y="65342"/>
                  </a:lnTo>
                  <a:lnTo>
                    <a:pt x="0" y="0"/>
                  </a:lnTo>
                  <a:lnTo>
                    <a:pt x="298039" y="172498"/>
                  </a:lnTo>
                  <a:lnTo>
                    <a:pt x="298039" y="2378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4" name="Google Shape;1564;p40"/>
            <p:cNvSpPr/>
            <p:nvPr/>
          </p:nvSpPr>
          <p:spPr>
            <a:xfrm>
              <a:off x="5115879" y="982814"/>
              <a:ext cx="204046" cy="276142"/>
            </a:xfrm>
            <a:custGeom>
              <a:rect b="b" l="l" r="r" t="t"/>
              <a:pathLst>
                <a:path extrusionOk="0" h="276142" w="204046">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5" name="Google Shape;1565;p40"/>
            <p:cNvSpPr/>
            <p:nvPr/>
          </p:nvSpPr>
          <p:spPr>
            <a:xfrm>
              <a:off x="5297876" y="1025975"/>
              <a:ext cx="199579" cy="260699"/>
            </a:xfrm>
            <a:custGeom>
              <a:rect b="b" l="l" r="r" t="t"/>
              <a:pathLst>
                <a:path extrusionOk="0" h="260699" w="199579">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6" name="Google Shape;1566;p40"/>
            <p:cNvSpPr/>
            <p:nvPr/>
          </p:nvSpPr>
          <p:spPr>
            <a:xfrm>
              <a:off x="5298541" y="1258956"/>
              <a:ext cx="212884" cy="276193"/>
            </a:xfrm>
            <a:custGeom>
              <a:rect b="b" l="l" r="r" t="t"/>
              <a:pathLst>
                <a:path extrusionOk="0" h="276193" w="212884">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7" name="Google Shape;1567;p40"/>
            <p:cNvSpPr/>
            <p:nvPr/>
          </p:nvSpPr>
          <p:spPr>
            <a:xfrm>
              <a:off x="5084706" y="1024070"/>
              <a:ext cx="290055" cy="509778"/>
            </a:xfrm>
            <a:custGeom>
              <a:rect b="b" l="l" r="r" t="t"/>
              <a:pathLst>
                <a:path extrusionOk="0" h="509778" w="290055">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8" name="Google Shape;1568;p40"/>
            <p:cNvSpPr/>
            <p:nvPr/>
          </p:nvSpPr>
          <p:spPr>
            <a:xfrm>
              <a:off x="5705494" y="1324174"/>
              <a:ext cx="204331" cy="276159"/>
            </a:xfrm>
            <a:custGeom>
              <a:rect b="b" l="l" r="r" t="t"/>
              <a:pathLst>
                <a:path extrusionOk="0" h="276159" w="204331">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9" name="Google Shape;1569;p40"/>
            <p:cNvSpPr/>
            <p:nvPr/>
          </p:nvSpPr>
          <p:spPr>
            <a:xfrm>
              <a:off x="5887776" y="1367351"/>
              <a:ext cx="199579" cy="260603"/>
            </a:xfrm>
            <a:custGeom>
              <a:rect b="b" l="l" r="r" t="t"/>
              <a:pathLst>
                <a:path extrusionOk="0" h="260603" w="199579">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0" name="Google Shape;1570;p40"/>
            <p:cNvSpPr/>
            <p:nvPr/>
          </p:nvSpPr>
          <p:spPr>
            <a:xfrm>
              <a:off x="5887776" y="1600333"/>
              <a:ext cx="213550" cy="276118"/>
            </a:xfrm>
            <a:custGeom>
              <a:rect b="b" l="l" r="r" t="t"/>
              <a:pathLst>
                <a:path extrusionOk="0" h="276118" w="21355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1" name="Google Shape;1571;p40"/>
            <p:cNvSpPr/>
            <p:nvPr/>
          </p:nvSpPr>
          <p:spPr>
            <a:xfrm>
              <a:off x="5674606" y="1365446"/>
              <a:ext cx="290055" cy="509682"/>
            </a:xfrm>
            <a:custGeom>
              <a:rect b="b" l="l" r="r" t="t"/>
              <a:pathLst>
                <a:path extrusionOk="0" h="509682" w="290055">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2" name="Google Shape;1572;p40"/>
            <p:cNvSpPr/>
            <p:nvPr/>
          </p:nvSpPr>
          <p:spPr>
            <a:xfrm>
              <a:off x="5115879" y="1943808"/>
              <a:ext cx="971477" cy="359289"/>
            </a:xfrm>
            <a:custGeom>
              <a:rect b="b" l="l" r="r" t="t"/>
              <a:pathLst>
                <a:path extrusionOk="0" h="359289" w="971477">
                  <a:moveTo>
                    <a:pt x="0" y="102961"/>
                  </a:moveTo>
                  <a:cubicBezTo>
                    <a:pt x="0" y="102961"/>
                    <a:pt x="144553" y="-173264"/>
                    <a:pt x="511684" y="179161"/>
                  </a:cubicBezTo>
                  <a:cubicBezTo>
                    <a:pt x="878815" y="531586"/>
                    <a:pt x="971477" y="258218"/>
                    <a:pt x="971477" y="258218"/>
                  </a:cubicBezTo>
                </a:path>
              </a:pathLst>
            </a:custGeom>
            <a:noFill/>
            <a:ln cap="flat" cmpd="sng" w="13475">
              <a:solidFill>
                <a:srgbClr val="D6D8E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3" name="Google Shape;1573;p40"/>
            <p:cNvSpPr/>
            <p:nvPr/>
          </p:nvSpPr>
          <p:spPr>
            <a:xfrm rot="-1801764">
              <a:off x="5403245" y="1931037"/>
              <a:ext cx="49945" cy="86600"/>
            </a:xfrm>
            <a:custGeom>
              <a:rect b="b" l="l" r="r" t="t"/>
              <a:pathLst>
                <a:path extrusionOk="0" h="86677" w="49989">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4" name="Google Shape;1574;p40"/>
            <p:cNvSpPr/>
            <p:nvPr/>
          </p:nvSpPr>
          <p:spPr>
            <a:xfrm rot="-1801764">
              <a:off x="5143652" y="1930529"/>
              <a:ext cx="49945" cy="86600"/>
            </a:xfrm>
            <a:custGeom>
              <a:rect b="b" l="l" r="r" t="t"/>
              <a:pathLst>
                <a:path extrusionOk="0" h="86677" w="49989">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5" name="Google Shape;1575;p40"/>
            <p:cNvSpPr/>
            <p:nvPr/>
          </p:nvSpPr>
          <p:spPr>
            <a:xfrm rot="-1790023">
              <a:off x="5694653" y="2149239"/>
              <a:ext cx="50164" cy="86979"/>
            </a:xfrm>
            <a:custGeom>
              <a:rect b="b" l="l" r="r" t="t"/>
              <a:pathLst>
                <a:path extrusionOk="0" h="86976" w="50162">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6" name="Google Shape;1576;p40"/>
            <p:cNvSpPr/>
            <p:nvPr/>
          </p:nvSpPr>
          <p:spPr>
            <a:xfrm rot="-1801764">
              <a:off x="5993267" y="2236949"/>
              <a:ext cx="49945" cy="86600"/>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7" name="Google Shape;1577;p40"/>
            <p:cNvSpPr/>
            <p:nvPr/>
          </p:nvSpPr>
          <p:spPr>
            <a:xfrm>
              <a:off x="4356811" y="1418691"/>
              <a:ext cx="57973" cy="235172"/>
            </a:xfrm>
            <a:custGeom>
              <a:rect b="b" l="l" r="r" t="t"/>
              <a:pathLst>
                <a:path extrusionOk="0" h="235172" w="57973">
                  <a:moveTo>
                    <a:pt x="57973" y="235172"/>
                  </a:moveTo>
                  <a:lnTo>
                    <a:pt x="0" y="201549"/>
                  </a:lnTo>
                  <a:lnTo>
                    <a:pt x="0" y="0"/>
                  </a:lnTo>
                  <a:lnTo>
                    <a:pt x="57973" y="33623"/>
                  </a:lnTo>
                  <a:lnTo>
                    <a:pt x="57973" y="23517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8" name="Google Shape;1578;p40"/>
            <p:cNvSpPr/>
            <p:nvPr/>
          </p:nvSpPr>
          <p:spPr>
            <a:xfrm>
              <a:off x="4517330" y="1440789"/>
              <a:ext cx="58068" cy="305942"/>
            </a:xfrm>
            <a:custGeom>
              <a:rect b="b" l="l" r="r" t="t"/>
              <a:pathLst>
                <a:path extrusionOk="0" h="305942" w="58068">
                  <a:moveTo>
                    <a:pt x="58068" y="305943"/>
                  </a:moveTo>
                  <a:lnTo>
                    <a:pt x="0" y="272320"/>
                  </a:lnTo>
                  <a:lnTo>
                    <a:pt x="0" y="0"/>
                  </a:lnTo>
                  <a:lnTo>
                    <a:pt x="58068" y="33623"/>
                  </a:lnTo>
                  <a:lnTo>
                    <a:pt x="58068" y="30594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9" name="Google Shape;1579;p40"/>
            <p:cNvSpPr/>
            <p:nvPr/>
          </p:nvSpPr>
          <p:spPr>
            <a:xfrm>
              <a:off x="4677849" y="1415738"/>
              <a:ext cx="58067" cy="423862"/>
            </a:xfrm>
            <a:custGeom>
              <a:rect b="b" l="l" r="r" t="t"/>
              <a:pathLst>
                <a:path extrusionOk="0" h="423862" w="58067">
                  <a:moveTo>
                    <a:pt x="58068" y="423863"/>
                  </a:moveTo>
                  <a:lnTo>
                    <a:pt x="0" y="390335"/>
                  </a:lnTo>
                  <a:lnTo>
                    <a:pt x="0" y="0"/>
                  </a:lnTo>
                  <a:lnTo>
                    <a:pt x="58068" y="33528"/>
                  </a:lnTo>
                  <a:lnTo>
                    <a:pt x="58068" y="423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0" name="Google Shape;1580;p40"/>
            <p:cNvSpPr/>
            <p:nvPr/>
          </p:nvSpPr>
          <p:spPr>
            <a:xfrm>
              <a:off x="4838368" y="1414214"/>
              <a:ext cx="58068" cy="518255"/>
            </a:xfrm>
            <a:custGeom>
              <a:rect b="b" l="l" r="r" t="t"/>
              <a:pathLst>
                <a:path extrusionOk="0" h="518255" w="58068">
                  <a:moveTo>
                    <a:pt x="58068" y="518255"/>
                  </a:moveTo>
                  <a:lnTo>
                    <a:pt x="0" y="484727"/>
                  </a:lnTo>
                  <a:lnTo>
                    <a:pt x="0" y="0"/>
                  </a:lnTo>
                  <a:lnTo>
                    <a:pt x="58068" y="33528"/>
                  </a:lnTo>
                  <a:lnTo>
                    <a:pt x="58068" y="518255"/>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1" name="Google Shape;1581;p40"/>
            <p:cNvSpPr/>
            <p:nvPr/>
          </p:nvSpPr>
          <p:spPr>
            <a:xfrm>
              <a:off x="5343399" y="3731361"/>
              <a:ext cx="99124" cy="151542"/>
            </a:xfrm>
            <a:custGeom>
              <a:rect b="b" l="l" r="r" t="t"/>
              <a:pathLst>
                <a:path extrusionOk="0" h="151542" w="99124">
                  <a:moveTo>
                    <a:pt x="16347" y="151543"/>
                  </a:moveTo>
                  <a:lnTo>
                    <a:pt x="99124" y="104204"/>
                  </a:lnTo>
                  <a:lnTo>
                    <a:pt x="0" y="0"/>
                  </a:lnTo>
                  <a:lnTo>
                    <a:pt x="16347" y="151543"/>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2" name="Google Shape;1582;p40"/>
            <p:cNvSpPr/>
            <p:nvPr/>
          </p:nvSpPr>
          <p:spPr>
            <a:xfrm>
              <a:off x="4678419" y="3350075"/>
              <a:ext cx="69282" cy="136588"/>
            </a:xfrm>
            <a:custGeom>
              <a:rect b="b" l="l" r="r" t="t"/>
              <a:pathLst>
                <a:path extrusionOk="0" h="136588" w="69282">
                  <a:moveTo>
                    <a:pt x="0" y="136588"/>
                  </a:moveTo>
                  <a:lnTo>
                    <a:pt x="69283" y="98298"/>
                  </a:lnTo>
                  <a:lnTo>
                    <a:pt x="42672" y="0"/>
                  </a:lnTo>
                  <a:lnTo>
                    <a:pt x="0" y="136588"/>
                  </a:lnTo>
                  <a:close/>
                </a:path>
              </a:pathLst>
            </a:custGeom>
            <a:solidFill>
              <a:srgbClr val="9EA2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3" name="Google Shape;1583;p40"/>
            <p:cNvSpPr/>
            <p:nvPr/>
          </p:nvSpPr>
          <p:spPr>
            <a:xfrm>
              <a:off x="5615017" y="4460119"/>
              <a:ext cx="828920" cy="479679"/>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4" name="Google Shape;1584;p40"/>
            <p:cNvSpPr/>
            <p:nvPr/>
          </p:nvSpPr>
          <p:spPr>
            <a:xfrm>
              <a:off x="5846435" y="2182763"/>
              <a:ext cx="465451" cy="682637"/>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5" name="Google Shape;1585;p40"/>
            <p:cNvSpPr/>
            <p:nvPr/>
          </p:nvSpPr>
          <p:spPr>
            <a:xfrm>
              <a:off x="5832052" y="2673876"/>
              <a:ext cx="86758" cy="504907"/>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6" name="Google Shape;1586;p40"/>
            <p:cNvSpPr/>
            <p:nvPr/>
          </p:nvSpPr>
          <p:spPr>
            <a:xfrm>
              <a:off x="5882176" y="2176405"/>
              <a:ext cx="221715" cy="275766"/>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7" name="Google Shape;1587;p40"/>
            <p:cNvSpPr/>
            <p:nvPr/>
          </p:nvSpPr>
          <p:spPr>
            <a:xfrm>
              <a:off x="5925036" y="2475870"/>
              <a:ext cx="274953" cy="308347"/>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8" name="Google Shape;1588;p40"/>
            <p:cNvSpPr/>
            <p:nvPr/>
          </p:nvSpPr>
          <p:spPr>
            <a:xfrm>
              <a:off x="5845497" y="2576533"/>
              <a:ext cx="400459" cy="461811"/>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9" name="Google Shape;1589;p40"/>
            <p:cNvSpPr/>
            <p:nvPr/>
          </p:nvSpPr>
          <p:spPr>
            <a:xfrm>
              <a:off x="5916607" y="2198526"/>
              <a:ext cx="294816" cy="364308"/>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0" name="Google Shape;1590;p40"/>
            <p:cNvSpPr/>
            <p:nvPr/>
          </p:nvSpPr>
          <p:spPr>
            <a:xfrm>
              <a:off x="5928072" y="2197020"/>
              <a:ext cx="296585" cy="278850"/>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1" name="Google Shape;1591;p40"/>
            <p:cNvSpPr/>
            <p:nvPr/>
          </p:nvSpPr>
          <p:spPr>
            <a:xfrm>
              <a:off x="5977205" y="4610895"/>
              <a:ext cx="232912" cy="178155"/>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2" name="Google Shape;1592;p40"/>
            <p:cNvSpPr/>
            <p:nvPr/>
          </p:nvSpPr>
          <p:spPr>
            <a:xfrm>
              <a:off x="5978157" y="4667764"/>
              <a:ext cx="231905" cy="121227"/>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3" name="Google Shape;1593;p40"/>
            <p:cNvSpPr/>
            <p:nvPr/>
          </p:nvSpPr>
          <p:spPr>
            <a:xfrm>
              <a:off x="5800764" y="4571652"/>
              <a:ext cx="213680" cy="165568"/>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4" name="Google Shape;1594;p40"/>
            <p:cNvSpPr/>
            <p:nvPr/>
          </p:nvSpPr>
          <p:spPr>
            <a:xfrm>
              <a:off x="5801482" y="4626139"/>
              <a:ext cx="212755" cy="111143"/>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5" name="Google Shape;1595;p40"/>
            <p:cNvSpPr/>
            <p:nvPr/>
          </p:nvSpPr>
          <p:spPr>
            <a:xfrm>
              <a:off x="5835285" y="3032607"/>
              <a:ext cx="455829" cy="159522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6" name="Google Shape;1596;p40"/>
            <p:cNvSpPr/>
            <p:nvPr/>
          </p:nvSpPr>
          <p:spPr>
            <a:xfrm>
              <a:off x="5815995" y="3000698"/>
              <a:ext cx="485198" cy="1060979"/>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7" name="Google Shape;1597;p40"/>
            <p:cNvSpPr/>
            <p:nvPr/>
          </p:nvSpPr>
          <p:spPr>
            <a:xfrm>
              <a:off x="5561118" y="2683306"/>
              <a:ext cx="698939" cy="60971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8" name="Google Shape;1598;p40"/>
            <p:cNvSpPr/>
            <p:nvPr/>
          </p:nvSpPr>
          <p:spPr>
            <a:xfrm>
              <a:off x="6103702" y="2644294"/>
              <a:ext cx="168312" cy="197615"/>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9" name="Google Shape;1599;p40"/>
            <p:cNvSpPr/>
            <p:nvPr/>
          </p:nvSpPr>
          <p:spPr>
            <a:xfrm>
              <a:off x="5833319" y="2576558"/>
              <a:ext cx="135999" cy="14296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1600" name="Google Shape;1600;p40"/>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601" name="Google Shape;1601;p40"/>
          <p:cNvCxnSpPr/>
          <p:nvPr/>
        </p:nvCxnSpPr>
        <p:spPr>
          <a:xfrm flipH="1" rot="10800000">
            <a:off x="6283500" y="588400"/>
            <a:ext cx="2860500" cy="1800"/>
          </a:xfrm>
          <a:prstGeom prst="straightConnector1">
            <a:avLst/>
          </a:prstGeom>
          <a:noFill/>
          <a:ln cap="flat" cmpd="sng" w="9525">
            <a:solidFill>
              <a:srgbClr val="B1B4C4"/>
            </a:solidFill>
            <a:prstDash val="solid"/>
            <a:round/>
            <a:headEnd len="sm" w="sm" type="none"/>
            <a:tailEnd len="sm" w="sm" type="none"/>
          </a:ln>
        </p:spPr>
      </p:cxnSp>
      <p:sp>
        <p:nvSpPr>
          <p:cNvPr id="1602" name="Google Shape;1602;p40"/>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0"/>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Choix technologiques</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sp>
        <p:nvSpPr>
          <p:cNvPr id="1604" name="Google Shape;1604;p40"/>
          <p:cNvSpPr txBox="1"/>
          <p:nvPr/>
        </p:nvSpPr>
        <p:spPr>
          <a:xfrm>
            <a:off x="1060800" y="1298838"/>
            <a:ext cx="702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fr" sz="1800">
                <a:solidFill>
                  <a:schemeClr val="dk1"/>
                </a:solidFill>
                <a:latin typeface="Roboto Slab"/>
                <a:ea typeface="Roboto Slab"/>
                <a:cs typeface="Roboto Slab"/>
                <a:sym typeface="Roboto Slab"/>
              </a:rPr>
              <a:t>Pourquoi Java ?</a:t>
            </a:r>
            <a:endParaRPr b="0" i="0" sz="1800" u="none" cap="none" strike="noStrike">
              <a:solidFill>
                <a:srgbClr val="2B2A30"/>
              </a:solidFill>
              <a:highlight>
                <a:schemeClr val="lt1"/>
              </a:highlight>
              <a:latin typeface="Arial"/>
              <a:ea typeface="Arial"/>
              <a:cs typeface="Arial"/>
              <a:sym typeface="Arial"/>
            </a:endParaRPr>
          </a:p>
        </p:txBody>
      </p:sp>
      <p:sp>
        <p:nvSpPr>
          <p:cNvPr id="1605" name="Google Shape;1605;p40"/>
          <p:cNvSpPr txBox="1"/>
          <p:nvPr/>
        </p:nvSpPr>
        <p:spPr>
          <a:xfrm>
            <a:off x="1652450" y="744850"/>
            <a:ext cx="48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1606" name="Google Shape;1606;p40"/>
          <p:cNvSpPr txBox="1"/>
          <p:nvPr/>
        </p:nvSpPr>
        <p:spPr>
          <a:xfrm>
            <a:off x="828400" y="867750"/>
            <a:ext cx="5990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Langage de programmation</a:t>
            </a:r>
            <a:endParaRPr sz="1800">
              <a:solidFill>
                <a:srgbClr val="2B2A30"/>
              </a:solidFill>
              <a:highlight>
                <a:schemeClr val="lt1"/>
              </a:highlight>
            </a:endParaRPr>
          </a:p>
          <a:p>
            <a:pPr indent="0" lvl="0" marL="0" marR="0" rtl="0" algn="l">
              <a:lnSpc>
                <a:spcPct val="100000"/>
              </a:lnSpc>
              <a:spcBef>
                <a:spcPts val="0"/>
              </a:spcBef>
              <a:spcAft>
                <a:spcPts val="0"/>
              </a:spcAft>
              <a:buClr>
                <a:srgbClr val="000000"/>
              </a:buClr>
              <a:buSzPts val="2300"/>
              <a:buFont typeface="Arial"/>
              <a:buNone/>
            </a:pPr>
            <a:r>
              <a:t/>
            </a:r>
            <a:endParaRPr b="1" i="1" sz="2300">
              <a:solidFill>
                <a:schemeClr val="dk2"/>
              </a:solidFill>
              <a:latin typeface="Source Sans Pro"/>
              <a:ea typeface="Source Sans Pro"/>
              <a:cs typeface="Source Sans Pro"/>
              <a:sym typeface="Source Sans Pro"/>
            </a:endParaRPr>
          </a:p>
        </p:txBody>
      </p:sp>
      <p:sp>
        <p:nvSpPr>
          <p:cNvPr id="1607" name="Google Shape;1607;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608" name="Google Shape;1608;p40"/>
          <p:cNvPicPr preferRelativeResize="0"/>
          <p:nvPr/>
        </p:nvPicPr>
        <p:blipFill>
          <a:blip r:embed="rId3">
            <a:alphaModFix/>
          </a:blip>
          <a:stretch>
            <a:fillRect/>
          </a:stretch>
        </p:blipFill>
        <p:spPr>
          <a:xfrm>
            <a:off x="1485285" y="1760550"/>
            <a:ext cx="3607990" cy="298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cxnSp>
        <p:nvCxnSpPr>
          <p:cNvPr id="1613" name="Google Shape;1613;p41"/>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614" name="Google Shape;1614;p41"/>
          <p:cNvCxnSpPr/>
          <p:nvPr/>
        </p:nvCxnSpPr>
        <p:spPr>
          <a:xfrm>
            <a:off x="6112925" y="547900"/>
            <a:ext cx="3024600" cy="300"/>
          </a:xfrm>
          <a:prstGeom prst="straightConnector1">
            <a:avLst/>
          </a:prstGeom>
          <a:noFill/>
          <a:ln cap="flat" cmpd="sng" w="9525">
            <a:solidFill>
              <a:srgbClr val="B1B4C4"/>
            </a:solidFill>
            <a:prstDash val="solid"/>
            <a:round/>
            <a:headEnd len="sm" w="sm" type="none"/>
            <a:tailEnd len="sm" w="sm" type="none"/>
          </a:ln>
        </p:spPr>
      </p:cxnSp>
      <p:sp>
        <p:nvSpPr>
          <p:cNvPr id="1615" name="Google Shape;1615;p41"/>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1"/>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Choix technologiques</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sp>
        <p:nvSpPr>
          <p:cNvPr id="1617" name="Google Shape;1617;p41"/>
          <p:cNvSpPr txBox="1"/>
          <p:nvPr/>
        </p:nvSpPr>
        <p:spPr>
          <a:xfrm>
            <a:off x="975900" y="979438"/>
            <a:ext cx="4404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Plateforme IOT</a:t>
            </a:r>
            <a:endParaRPr b="0" i="0" sz="1800" u="none" cap="none" strike="noStrike">
              <a:solidFill>
                <a:srgbClr val="2B2A30"/>
              </a:solidFill>
              <a:highlight>
                <a:schemeClr val="lt1"/>
              </a:highlight>
              <a:latin typeface="Arial"/>
              <a:ea typeface="Arial"/>
              <a:cs typeface="Arial"/>
              <a:sym typeface="Arial"/>
            </a:endParaRPr>
          </a:p>
        </p:txBody>
      </p:sp>
      <p:sp>
        <p:nvSpPr>
          <p:cNvPr id="1618" name="Google Shape;1618;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619" name="Google Shape;1619;p41"/>
          <p:cNvPicPr preferRelativeResize="0"/>
          <p:nvPr/>
        </p:nvPicPr>
        <p:blipFill>
          <a:blip r:embed="rId3">
            <a:alphaModFix/>
          </a:blip>
          <a:stretch>
            <a:fillRect/>
          </a:stretch>
        </p:blipFill>
        <p:spPr>
          <a:xfrm>
            <a:off x="1469925" y="1518250"/>
            <a:ext cx="6324699" cy="274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cxnSp>
        <p:nvCxnSpPr>
          <p:cNvPr id="1624" name="Google Shape;1624;p42"/>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625" name="Google Shape;1625;p42"/>
          <p:cNvCxnSpPr/>
          <p:nvPr/>
        </p:nvCxnSpPr>
        <p:spPr>
          <a:xfrm>
            <a:off x="6112925" y="547900"/>
            <a:ext cx="3024600" cy="300"/>
          </a:xfrm>
          <a:prstGeom prst="straightConnector1">
            <a:avLst/>
          </a:prstGeom>
          <a:noFill/>
          <a:ln cap="flat" cmpd="sng" w="9525">
            <a:solidFill>
              <a:srgbClr val="B1B4C4"/>
            </a:solidFill>
            <a:prstDash val="solid"/>
            <a:round/>
            <a:headEnd len="sm" w="sm" type="none"/>
            <a:tailEnd len="sm" w="sm" type="none"/>
          </a:ln>
        </p:spPr>
      </p:cxnSp>
      <p:sp>
        <p:nvSpPr>
          <p:cNvPr id="1626" name="Google Shape;1626;p42"/>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2"/>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Choix technologiques</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sp>
        <p:nvSpPr>
          <p:cNvPr id="1628" name="Google Shape;1628;p42"/>
          <p:cNvSpPr txBox="1"/>
          <p:nvPr/>
        </p:nvSpPr>
        <p:spPr>
          <a:xfrm>
            <a:off x="748325" y="979438"/>
            <a:ext cx="4404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Outils de routage de données</a:t>
            </a:r>
            <a:endParaRPr b="0" i="0" sz="1800" u="none" cap="none" strike="noStrike">
              <a:solidFill>
                <a:srgbClr val="2B2A30"/>
              </a:solidFill>
              <a:highlight>
                <a:schemeClr val="lt1"/>
              </a:highlight>
              <a:latin typeface="Arial"/>
              <a:ea typeface="Arial"/>
              <a:cs typeface="Arial"/>
              <a:sym typeface="Arial"/>
            </a:endParaRPr>
          </a:p>
        </p:txBody>
      </p:sp>
      <p:sp>
        <p:nvSpPr>
          <p:cNvPr id="1629" name="Google Shape;1629;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630" name="Google Shape;1630;p42"/>
          <p:cNvPicPr preferRelativeResize="0"/>
          <p:nvPr/>
        </p:nvPicPr>
        <p:blipFill>
          <a:blip r:embed="rId3">
            <a:alphaModFix/>
          </a:blip>
          <a:stretch>
            <a:fillRect/>
          </a:stretch>
        </p:blipFill>
        <p:spPr>
          <a:xfrm>
            <a:off x="5152923" y="1817923"/>
            <a:ext cx="3156027" cy="1990725"/>
          </a:xfrm>
          <a:prstGeom prst="rect">
            <a:avLst/>
          </a:prstGeom>
          <a:noFill/>
          <a:ln>
            <a:noFill/>
          </a:ln>
        </p:spPr>
      </p:pic>
      <p:pic>
        <p:nvPicPr>
          <p:cNvPr id="1631" name="Google Shape;1631;p42"/>
          <p:cNvPicPr preferRelativeResize="0"/>
          <p:nvPr/>
        </p:nvPicPr>
        <p:blipFill>
          <a:blip r:embed="rId4">
            <a:alphaModFix/>
          </a:blip>
          <a:stretch>
            <a:fillRect/>
          </a:stretch>
        </p:blipFill>
        <p:spPr>
          <a:xfrm>
            <a:off x="919150" y="2080700"/>
            <a:ext cx="3391196" cy="199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43"/>
          <p:cNvSpPr txBox="1"/>
          <p:nvPr/>
        </p:nvSpPr>
        <p:spPr>
          <a:xfrm>
            <a:off x="748325" y="979438"/>
            <a:ext cx="4404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Base de donnée </a:t>
            </a:r>
            <a:endParaRPr b="0" i="0" sz="1800" u="none" cap="none" strike="noStrike">
              <a:solidFill>
                <a:srgbClr val="2B2A30"/>
              </a:solidFill>
              <a:highlight>
                <a:schemeClr val="lt1"/>
              </a:highlight>
              <a:latin typeface="Arial"/>
              <a:ea typeface="Arial"/>
              <a:cs typeface="Arial"/>
              <a:sym typeface="Arial"/>
            </a:endParaRPr>
          </a:p>
        </p:txBody>
      </p:sp>
      <p:pic>
        <p:nvPicPr>
          <p:cNvPr id="1637" name="Google Shape;1637;p43"/>
          <p:cNvPicPr preferRelativeResize="0"/>
          <p:nvPr/>
        </p:nvPicPr>
        <p:blipFill>
          <a:blip r:embed="rId3">
            <a:alphaModFix/>
          </a:blip>
          <a:stretch>
            <a:fillRect/>
          </a:stretch>
        </p:blipFill>
        <p:spPr>
          <a:xfrm>
            <a:off x="1965150" y="1850274"/>
            <a:ext cx="5331501" cy="244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7"/>
                                        </p:tgtEl>
                                        <p:attrNameLst>
                                          <p:attrName>style.visibility</p:attrName>
                                        </p:attrNameLst>
                                      </p:cBhvr>
                                      <p:to>
                                        <p:strVal val="visible"/>
                                      </p:to>
                                    </p:set>
                                    <p:animEffect filter="fade" transition="in">
                                      <p:cBhvr>
                                        <p:cTn dur="1000"/>
                                        <p:tgtEl>
                                          <p:spTgt spid="1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4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5</a:t>
            </a:r>
            <a:endParaRPr b="1" i="0" sz="3600" u="none" cap="none" strike="noStrike">
              <a:solidFill>
                <a:schemeClr val="lt1"/>
              </a:solidFill>
              <a:latin typeface="Barlow"/>
              <a:ea typeface="Barlow"/>
              <a:cs typeface="Barlow"/>
              <a:sym typeface="Barlow"/>
            </a:endParaRPr>
          </a:p>
        </p:txBody>
      </p:sp>
      <p:grpSp>
        <p:nvGrpSpPr>
          <p:cNvPr id="1643" name="Google Shape;1643;p44"/>
          <p:cNvGrpSpPr/>
          <p:nvPr/>
        </p:nvGrpSpPr>
        <p:grpSpPr>
          <a:xfrm>
            <a:off x="5435157" y="912424"/>
            <a:ext cx="3108315" cy="3629995"/>
            <a:chOff x="2533225" y="322726"/>
            <a:chExt cx="4077549" cy="4762523"/>
          </a:xfrm>
        </p:grpSpPr>
        <p:sp>
          <p:nvSpPr>
            <p:cNvPr id="1644" name="Google Shape;1644;p44"/>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5" name="Google Shape;1645;p44"/>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6" name="Google Shape;1646;p44"/>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7" name="Google Shape;1647;p44"/>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8" name="Google Shape;1648;p44"/>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9" name="Google Shape;1649;p44"/>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0" name="Google Shape;1650;p44"/>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1" name="Google Shape;1651;p44"/>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2" name="Google Shape;1652;p44"/>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3" name="Google Shape;1653;p44"/>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4" name="Google Shape;1654;p44"/>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5" name="Google Shape;1655;p44"/>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6" name="Google Shape;1656;p44"/>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7" name="Google Shape;1657;p44"/>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8" name="Google Shape;1658;p44"/>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9" name="Google Shape;1659;p44"/>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0" name="Google Shape;1660;p44"/>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1" name="Google Shape;1661;p44"/>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2" name="Google Shape;1662;p44"/>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3" name="Google Shape;1663;p44"/>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4" name="Google Shape;1664;p44"/>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5" name="Google Shape;1665;p44"/>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6" name="Google Shape;1666;p44"/>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7" name="Google Shape;1667;p44"/>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8" name="Google Shape;1668;p44"/>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9" name="Google Shape;1669;p44"/>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0" name="Google Shape;1670;p44"/>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1" name="Google Shape;1671;p44"/>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2" name="Google Shape;1672;p44"/>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3" name="Google Shape;1673;p44"/>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4" name="Google Shape;1674;p44"/>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5" name="Google Shape;1675;p44"/>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6" name="Google Shape;1676;p44"/>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7" name="Google Shape;1677;p44"/>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8" name="Google Shape;1678;p44"/>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9" name="Google Shape;1679;p44"/>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0" name="Google Shape;1680;p44"/>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1" name="Google Shape;1681;p44"/>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2" name="Google Shape;1682;p44"/>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3" name="Google Shape;1683;p44"/>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4" name="Google Shape;1684;p44"/>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5" name="Google Shape;1685;p44"/>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6" name="Google Shape;1686;p44"/>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87" name="Google Shape;1687;p44"/>
            <p:cNvGrpSpPr/>
            <p:nvPr/>
          </p:nvGrpSpPr>
          <p:grpSpPr>
            <a:xfrm>
              <a:off x="4316519" y="693558"/>
              <a:ext cx="830259" cy="517637"/>
              <a:chOff x="5840944" y="1418558"/>
              <a:chExt cx="830259" cy="517637"/>
            </a:xfrm>
          </p:grpSpPr>
          <p:sp>
            <p:nvSpPr>
              <p:cNvPr id="1688" name="Google Shape;1688;p44"/>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9" name="Google Shape;1689;p44"/>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0" name="Google Shape;1690;p44"/>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1" name="Google Shape;1691;p44"/>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2" name="Google Shape;1692;p44"/>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3" name="Google Shape;1693;p44"/>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4" name="Google Shape;1694;p44"/>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5" name="Google Shape;1695;p44"/>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96" name="Google Shape;1696;p44"/>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7" name="Google Shape;1697;p44"/>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8" name="Google Shape;1698;p44"/>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9" name="Google Shape;1699;p44"/>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0" name="Google Shape;1700;p44"/>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1" name="Google Shape;1701;p44"/>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2" name="Google Shape;1702;p44"/>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3" name="Google Shape;1703;p44"/>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4" name="Google Shape;1704;p44"/>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5" name="Google Shape;1705;p44"/>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6" name="Google Shape;1706;p44"/>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7" name="Google Shape;1707;p44"/>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8" name="Google Shape;1708;p44"/>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9" name="Google Shape;1709;p44"/>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0" name="Google Shape;1710;p44"/>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1" name="Google Shape;1711;p44"/>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2" name="Google Shape;1712;p44"/>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3" name="Google Shape;1713;p44"/>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4" name="Google Shape;1714;p44"/>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5" name="Google Shape;1715;p44"/>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6" name="Google Shape;1716;p44"/>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7" name="Google Shape;1717;p44"/>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8" name="Google Shape;1718;p44"/>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9" name="Google Shape;1719;p44"/>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0" name="Google Shape;1720;p44"/>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1" name="Google Shape;1721;p44"/>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2" name="Google Shape;1722;p44"/>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3" name="Google Shape;1723;p44"/>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4" name="Google Shape;1724;p44"/>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5" name="Google Shape;1725;p44"/>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6" name="Google Shape;1726;p44"/>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7" name="Google Shape;1727;p44"/>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8" name="Google Shape;1728;p44"/>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9" name="Google Shape;1729;p44"/>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0" name="Google Shape;1730;p44"/>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1" name="Google Shape;1731;p44"/>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2" name="Google Shape;1732;p44"/>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3" name="Google Shape;1733;p44"/>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4" name="Google Shape;1734;p44"/>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5" name="Google Shape;1735;p44"/>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6" name="Google Shape;1736;p44"/>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7" name="Google Shape;1737;p44"/>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8" name="Google Shape;1738;p44"/>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9" name="Google Shape;1739;p44"/>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0" name="Google Shape;1740;p44"/>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1" name="Google Shape;1741;p44"/>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2" name="Google Shape;1742;p44"/>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3" name="Google Shape;1743;p44"/>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4" name="Google Shape;1744;p44"/>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5" name="Google Shape;1745;p44"/>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6" name="Google Shape;1746;p44"/>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47" name="Google Shape;1747;p44"/>
            <p:cNvGrpSpPr/>
            <p:nvPr/>
          </p:nvGrpSpPr>
          <p:grpSpPr>
            <a:xfrm>
              <a:off x="3439221" y="3170887"/>
              <a:ext cx="276341" cy="167131"/>
              <a:chOff x="4963646" y="3895887"/>
              <a:chExt cx="276341" cy="167131"/>
            </a:xfrm>
          </p:grpSpPr>
          <p:sp>
            <p:nvSpPr>
              <p:cNvPr id="1748" name="Google Shape;1748;p44"/>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9" name="Google Shape;1749;p44"/>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0" name="Google Shape;1750;p44"/>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1" name="Google Shape;1751;p44"/>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2" name="Google Shape;1752;p44"/>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3" name="Google Shape;1753;p44"/>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4" name="Google Shape;1754;p44"/>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5" name="Google Shape;1755;p44"/>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6" name="Google Shape;1756;p44"/>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7" name="Google Shape;1757;p44"/>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8" name="Google Shape;1758;p44"/>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9" name="Google Shape;1759;p44"/>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0" name="Google Shape;1760;p44"/>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1" name="Google Shape;1761;p44"/>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2" name="Google Shape;1762;p44"/>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3" name="Google Shape;1763;p44"/>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4" name="Google Shape;1764;p44"/>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5" name="Google Shape;1765;p44"/>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6" name="Google Shape;1766;p44"/>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7" name="Google Shape;1767;p44"/>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68" name="Google Shape;1768;p44"/>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9" name="Google Shape;1769;p44"/>
            <p:cNvSpPr/>
            <p:nvPr/>
          </p:nvSpPr>
          <p:spPr>
            <a:xfrm>
              <a:off x="6274476"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0" name="Google Shape;1770;p44"/>
            <p:cNvSpPr/>
            <p:nvPr/>
          </p:nvSpPr>
          <p:spPr>
            <a:xfrm>
              <a:off x="6256990"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1" name="Google Shape;1771;p44"/>
            <p:cNvSpPr/>
            <p:nvPr/>
          </p:nvSpPr>
          <p:spPr>
            <a:xfrm>
              <a:off x="6322845"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2" name="Google Shape;1772;p44"/>
            <p:cNvSpPr/>
            <p:nvPr/>
          </p:nvSpPr>
          <p:spPr>
            <a:xfrm>
              <a:off x="3417840"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3" name="Google Shape;1773;p44"/>
            <p:cNvSpPr/>
            <p:nvPr/>
          </p:nvSpPr>
          <p:spPr>
            <a:xfrm>
              <a:off x="3400355"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4" name="Google Shape;1774;p44"/>
            <p:cNvSpPr/>
            <p:nvPr/>
          </p:nvSpPr>
          <p:spPr>
            <a:xfrm>
              <a:off x="3456326"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75" name="Google Shape;1775;p44"/>
          <p:cNvSpPr txBox="1"/>
          <p:nvPr>
            <p:ph type="ctrTitle"/>
          </p:nvPr>
        </p:nvSpPr>
        <p:spPr>
          <a:xfrm>
            <a:off x="1264025" y="19973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800">
                <a:latin typeface="Comic Sans MS"/>
                <a:ea typeface="Comic Sans MS"/>
                <a:cs typeface="Comic Sans MS"/>
                <a:sym typeface="Comic Sans MS"/>
              </a:rPr>
              <a:t>Réalisation</a:t>
            </a:r>
            <a:endParaRPr i="1" sz="4800">
              <a:latin typeface="Comic Sans MS"/>
              <a:ea typeface="Comic Sans MS"/>
              <a:cs typeface="Comic Sans MS"/>
              <a:sym typeface="Comic Sans MS"/>
            </a:endParaRPr>
          </a:p>
        </p:txBody>
      </p:sp>
      <p:sp>
        <p:nvSpPr>
          <p:cNvPr id="1776" name="Google Shape;1776;p44"/>
          <p:cNvSpPr txBox="1"/>
          <p:nvPr>
            <p:ph idx="4294967295"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75"/>
                                        </p:tgtEl>
                                        <p:attrNameLst>
                                          <p:attrName>style.visibility</p:attrName>
                                        </p:attrNameLst>
                                      </p:cBhvr>
                                      <p:to>
                                        <p:strVal val="visible"/>
                                      </p:to>
                                    </p:set>
                                    <p:anim calcmode="lin" valueType="num">
                                      <p:cBhvr additive="base">
                                        <p:cTn dur="400"/>
                                        <p:tgtEl>
                                          <p:spTgt spid="1775"/>
                                        </p:tgtEl>
                                        <p:attrNameLst>
                                          <p:attrName>ppt_w</p:attrName>
                                        </p:attrNameLst>
                                      </p:cBhvr>
                                      <p:tavLst>
                                        <p:tav fmla="" tm="0">
                                          <p:val>
                                            <p:strVal val="0"/>
                                          </p:val>
                                        </p:tav>
                                        <p:tav fmla="" tm="100000">
                                          <p:val>
                                            <p:strVal val="#ppt_w"/>
                                          </p:val>
                                        </p:tav>
                                      </p:tavLst>
                                    </p:anim>
                                    <p:anim calcmode="lin" valueType="num">
                                      <p:cBhvr additive="base">
                                        <p:cTn dur="400"/>
                                        <p:tgtEl>
                                          <p:spTgt spid="177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43"/>
                                        </p:tgtEl>
                                        <p:attrNameLst>
                                          <p:attrName>style.visibility</p:attrName>
                                        </p:attrNameLst>
                                      </p:cBhvr>
                                      <p:to>
                                        <p:strVal val="visible"/>
                                      </p:to>
                                    </p:set>
                                    <p:anim calcmode="lin" valueType="num">
                                      <p:cBhvr additive="base">
                                        <p:cTn dur="400"/>
                                        <p:tgtEl>
                                          <p:spTgt spid="1643"/>
                                        </p:tgtEl>
                                        <p:attrNameLst>
                                          <p:attrName>ppt_w</p:attrName>
                                        </p:attrNameLst>
                                      </p:cBhvr>
                                      <p:tavLst>
                                        <p:tav fmla="" tm="0">
                                          <p:val>
                                            <p:strVal val="0"/>
                                          </p:val>
                                        </p:tav>
                                        <p:tav fmla="" tm="100000">
                                          <p:val>
                                            <p:strVal val="#ppt_w"/>
                                          </p:val>
                                        </p:tav>
                                      </p:tavLst>
                                    </p:anim>
                                    <p:anim calcmode="lin" valueType="num">
                                      <p:cBhvr additive="base">
                                        <p:cTn dur="400"/>
                                        <p:tgtEl>
                                          <p:spTgt spid="16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
        <p:nvSpPr>
          <p:cNvPr id="136" name="Google Shape;136;p27"/>
          <p:cNvSpPr txBox="1"/>
          <p:nvPr/>
        </p:nvSpPr>
        <p:spPr>
          <a:xfrm>
            <a:off x="304800" y="129775"/>
            <a:ext cx="6025500" cy="857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400"/>
              <a:buFont typeface="Arial"/>
              <a:buNone/>
            </a:pPr>
            <a:r>
              <a:rPr b="1" i="0" lang="fr" sz="4400" u="none" cap="none" strike="noStrike">
                <a:solidFill>
                  <a:schemeClr val="dk1"/>
                </a:solidFill>
                <a:latin typeface="Titillium Web"/>
                <a:ea typeface="Titillium Web"/>
                <a:cs typeface="Titillium Web"/>
                <a:sym typeface="Titillium Web"/>
              </a:rPr>
              <a:t>Sommaire</a:t>
            </a:r>
            <a:endParaRPr b="1" i="0" sz="4400" u="none" cap="none" strike="noStrike">
              <a:solidFill>
                <a:schemeClr val="dk1"/>
              </a:solidFill>
              <a:latin typeface="Titillium Web"/>
              <a:ea typeface="Titillium Web"/>
              <a:cs typeface="Titillium Web"/>
              <a:sym typeface="Titillium Web"/>
            </a:endParaRPr>
          </a:p>
        </p:txBody>
      </p:sp>
      <p:grpSp>
        <p:nvGrpSpPr>
          <p:cNvPr id="137" name="Google Shape;137;p27"/>
          <p:cNvGrpSpPr/>
          <p:nvPr/>
        </p:nvGrpSpPr>
        <p:grpSpPr>
          <a:xfrm>
            <a:off x="254575" y="1756050"/>
            <a:ext cx="1083000" cy="2321400"/>
            <a:chOff x="224450" y="1715850"/>
            <a:chExt cx="1083000" cy="2321400"/>
          </a:xfrm>
        </p:grpSpPr>
        <p:sp>
          <p:nvSpPr>
            <p:cNvPr id="138" name="Google Shape;138;p27"/>
            <p:cNvSpPr/>
            <p:nvPr/>
          </p:nvSpPr>
          <p:spPr>
            <a:xfrm>
              <a:off x="224450"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7"/>
            <p:cNvSpPr txBox="1"/>
            <p:nvPr/>
          </p:nvSpPr>
          <p:spPr>
            <a:xfrm>
              <a:off x="286943"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01</a:t>
              </a:r>
              <a:endParaRPr b="0" i="0" sz="4800" u="none" cap="none" strike="noStrike">
                <a:solidFill>
                  <a:schemeClr val="lt1"/>
                </a:solidFill>
                <a:latin typeface="Fjalla One"/>
                <a:ea typeface="Fjalla One"/>
                <a:cs typeface="Fjalla One"/>
                <a:sym typeface="Fjalla One"/>
              </a:endParaRPr>
            </a:p>
          </p:txBody>
        </p:sp>
        <p:sp>
          <p:nvSpPr>
            <p:cNvPr id="140" name="Google Shape;140;p27"/>
            <p:cNvSpPr txBox="1"/>
            <p:nvPr/>
          </p:nvSpPr>
          <p:spPr>
            <a:xfrm>
              <a:off x="263150" y="3130450"/>
              <a:ext cx="1044300" cy="3936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fr" sz="1300">
                  <a:solidFill>
                    <a:srgbClr val="FFFFFF"/>
                  </a:solidFill>
                  <a:latin typeface="Fjalla One"/>
                  <a:ea typeface="Fjalla One"/>
                  <a:cs typeface="Fjalla One"/>
                  <a:sym typeface="Fjalla One"/>
                </a:rPr>
                <a:t>Introduction générale</a:t>
              </a:r>
              <a:endParaRPr b="0" i="0" sz="1300" u="none" cap="none" strike="noStrike">
                <a:solidFill>
                  <a:srgbClr val="FFFFFF"/>
                </a:solidFill>
                <a:latin typeface="Fjalla One"/>
                <a:ea typeface="Fjalla One"/>
                <a:cs typeface="Fjalla One"/>
                <a:sym typeface="Fjalla One"/>
              </a:endParaRPr>
            </a:p>
          </p:txBody>
        </p:sp>
      </p:grpSp>
      <p:grpSp>
        <p:nvGrpSpPr>
          <p:cNvPr id="141" name="Google Shape;141;p27"/>
          <p:cNvGrpSpPr/>
          <p:nvPr/>
        </p:nvGrpSpPr>
        <p:grpSpPr>
          <a:xfrm>
            <a:off x="1436962" y="1756050"/>
            <a:ext cx="1201200" cy="2321400"/>
            <a:chOff x="1436312" y="1715850"/>
            <a:chExt cx="1201200" cy="2321400"/>
          </a:xfrm>
        </p:grpSpPr>
        <p:sp>
          <p:nvSpPr>
            <p:cNvPr id="142" name="Google Shape;142;p27"/>
            <p:cNvSpPr/>
            <p:nvPr/>
          </p:nvSpPr>
          <p:spPr>
            <a:xfrm>
              <a:off x="1495403"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7"/>
            <p:cNvSpPr txBox="1"/>
            <p:nvPr/>
          </p:nvSpPr>
          <p:spPr>
            <a:xfrm>
              <a:off x="1557896"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02</a:t>
              </a:r>
              <a:endParaRPr b="0" i="0" sz="4800" u="none" cap="none" strike="noStrike">
                <a:solidFill>
                  <a:schemeClr val="lt1"/>
                </a:solidFill>
                <a:latin typeface="Fjalla One"/>
                <a:ea typeface="Fjalla One"/>
                <a:cs typeface="Fjalla One"/>
                <a:sym typeface="Fjalla One"/>
              </a:endParaRPr>
            </a:p>
          </p:txBody>
        </p:sp>
        <p:sp>
          <p:nvSpPr>
            <p:cNvPr id="144" name="Google Shape;144;p27"/>
            <p:cNvSpPr txBox="1"/>
            <p:nvPr/>
          </p:nvSpPr>
          <p:spPr>
            <a:xfrm>
              <a:off x="1436312" y="3090800"/>
              <a:ext cx="1201200" cy="39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fr" sz="1300" u="none" cap="none" strike="noStrike">
                  <a:solidFill>
                    <a:srgbClr val="FFFFFF"/>
                  </a:solidFill>
                  <a:latin typeface="Fjalla One"/>
                  <a:ea typeface="Fjalla One"/>
                  <a:cs typeface="Fjalla One"/>
                  <a:sym typeface="Fjalla One"/>
                </a:rPr>
                <a:t>Pr</a:t>
              </a:r>
              <a:r>
                <a:rPr lang="fr" sz="1300">
                  <a:solidFill>
                    <a:srgbClr val="FFFFFF"/>
                  </a:solidFill>
                  <a:latin typeface="Fjalla One"/>
                  <a:ea typeface="Fjalla One"/>
                  <a:cs typeface="Fjalla One"/>
                  <a:sym typeface="Fjalla One"/>
                </a:rPr>
                <a:t>ésentation de l’entreprise</a:t>
              </a:r>
              <a:endParaRPr b="0" i="0" sz="1300" u="none" cap="none" strike="noStrike">
                <a:solidFill>
                  <a:srgbClr val="FFFFFF"/>
                </a:solidFill>
                <a:latin typeface="Fjalla One"/>
                <a:ea typeface="Fjalla One"/>
                <a:cs typeface="Fjalla One"/>
                <a:sym typeface="Fjalla One"/>
              </a:endParaRPr>
            </a:p>
          </p:txBody>
        </p:sp>
      </p:grpSp>
      <p:grpSp>
        <p:nvGrpSpPr>
          <p:cNvPr id="145" name="Google Shape;145;p27"/>
          <p:cNvGrpSpPr/>
          <p:nvPr/>
        </p:nvGrpSpPr>
        <p:grpSpPr>
          <a:xfrm>
            <a:off x="2737525" y="1756050"/>
            <a:ext cx="1083005" cy="2321400"/>
            <a:chOff x="2357075" y="1756050"/>
            <a:chExt cx="1083005" cy="2321400"/>
          </a:xfrm>
        </p:grpSpPr>
        <p:sp>
          <p:nvSpPr>
            <p:cNvPr id="146" name="Google Shape;146;p27"/>
            <p:cNvSpPr/>
            <p:nvPr/>
          </p:nvSpPr>
          <p:spPr>
            <a:xfrm>
              <a:off x="2357080" y="17560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7"/>
            <p:cNvSpPr txBox="1"/>
            <p:nvPr/>
          </p:nvSpPr>
          <p:spPr>
            <a:xfrm>
              <a:off x="2419624" y="201318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03</a:t>
              </a:r>
              <a:endParaRPr b="0" i="0" sz="4800" u="none" cap="none" strike="noStrike">
                <a:solidFill>
                  <a:schemeClr val="lt1"/>
                </a:solidFill>
                <a:latin typeface="Fjalla One"/>
                <a:ea typeface="Fjalla One"/>
                <a:cs typeface="Fjalla One"/>
                <a:sym typeface="Fjalla One"/>
              </a:endParaRPr>
            </a:p>
          </p:txBody>
        </p:sp>
        <p:sp>
          <p:nvSpPr>
            <p:cNvPr id="148" name="Google Shape;148;p27"/>
            <p:cNvSpPr txBox="1"/>
            <p:nvPr/>
          </p:nvSpPr>
          <p:spPr>
            <a:xfrm>
              <a:off x="2357075" y="3070150"/>
              <a:ext cx="1083000" cy="3936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fr" sz="1100">
                  <a:solidFill>
                    <a:srgbClr val="FFFFFF"/>
                  </a:solidFill>
                  <a:latin typeface="Fjalla One"/>
                  <a:ea typeface="Fjalla One"/>
                  <a:cs typeface="Fjalla One"/>
                  <a:sym typeface="Fjalla One"/>
                </a:rPr>
                <a:t>Problématique </a:t>
              </a:r>
              <a:endParaRPr b="0" i="0" sz="1100" u="none" cap="none" strike="noStrike">
                <a:solidFill>
                  <a:srgbClr val="FFFFFF"/>
                </a:solidFill>
                <a:latin typeface="Fjalla One"/>
                <a:ea typeface="Fjalla One"/>
                <a:cs typeface="Fjalla One"/>
                <a:sym typeface="Fjalla One"/>
              </a:endParaRPr>
            </a:p>
          </p:txBody>
        </p:sp>
      </p:grpSp>
      <p:grpSp>
        <p:nvGrpSpPr>
          <p:cNvPr id="149" name="Google Shape;149;p27"/>
          <p:cNvGrpSpPr/>
          <p:nvPr/>
        </p:nvGrpSpPr>
        <p:grpSpPr>
          <a:xfrm>
            <a:off x="3971400" y="1715850"/>
            <a:ext cx="1201200" cy="2321400"/>
            <a:chOff x="3995375" y="1715850"/>
            <a:chExt cx="1201200" cy="2321400"/>
          </a:xfrm>
        </p:grpSpPr>
        <p:sp>
          <p:nvSpPr>
            <p:cNvPr id="150" name="Google Shape;150;p27"/>
            <p:cNvSpPr/>
            <p:nvPr/>
          </p:nvSpPr>
          <p:spPr>
            <a:xfrm>
              <a:off x="4037308"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7"/>
            <p:cNvSpPr txBox="1"/>
            <p:nvPr/>
          </p:nvSpPr>
          <p:spPr>
            <a:xfrm>
              <a:off x="4099801"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04</a:t>
              </a:r>
              <a:endParaRPr b="0" i="0" sz="4800" u="none" cap="none" strike="noStrike">
                <a:solidFill>
                  <a:schemeClr val="lt1"/>
                </a:solidFill>
                <a:latin typeface="Fjalla One"/>
                <a:ea typeface="Fjalla One"/>
                <a:cs typeface="Fjalla One"/>
                <a:sym typeface="Fjalla One"/>
              </a:endParaRPr>
            </a:p>
          </p:txBody>
        </p:sp>
        <p:sp>
          <p:nvSpPr>
            <p:cNvPr id="152" name="Google Shape;152;p27"/>
            <p:cNvSpPr txBox="1"/>
            <p:nvPr/>
          </p:nvSpPr>
          <p:spPr>
            <a:xfrm>
              <a:off x="3995375" y="3130450"/>
              <a:ext cx="1201200" cy="393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fr" sz="1300">
                  <a:solidFill>
                    <a:srgbClr val="FFFFFF"/>
                  </a:solidFill>
                  <a:latin typeface="Fjalla One"/>
                  <a:ea typeface="Fjalla One"/>
                  <a:cs typeface="Fjalla One"/>
                  <a:sym typeface="Fjalla One"/>
                </a:rPr>
                <a:t>Solution proposée</a:t>
              </a:r>
              <a:endParaRPr b="0" i="0" sz="1300" u="none" cap="none" strike="noStrike">
                <a:solidFill>
                  <a:srgbClr val="FFFFFF"/>
                </a:solidFill>
                <a:latin typeface="Fjalla One"/>
                <a:ea typeface="Fjalla One"/>
                <a:cs typeface="Fjalla One"/>
                <a:sym typeface="Fjalla One"/>
              </a:endParaRPr>
            </a:p>
          </p:txBody>
        </p:sp>
      </p:grpSp>
      <p:grpSp>
        <p:nvGrpSpPr>
          <p:cNvPr id="153" name="Google Shape;153;p27"/>
          <p:cNvGrpSpPr/>
          <p:nvPr/>
        </p:nvGrpSpPr>
        <p:grpSpPr>
          <a:xfrm>
            <a:off x="5247303" y="1715850"/>
            <a:ext cx="1083000" cy="2321400"/>
            <a:chOff x="5294653" y="1715850"/>
            <a:chExt cx="1083000" cy="2321400"/>
          </a:xfrm>
        </p:grpSpPr>
        <p:sp>
          <p:nvSpPr>
            <p:cNvPr id="154" name="Google Shape;154;p27"/>
            <p:cNvSpPr/>
            <p:nvPr/>
          </p:nvSpPr>
          <p:spPr>
            <a:xfrm>
              <a:off x="5294653"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7"/>
            <p:cNvSpPr txBox="1"/>
            <p:nvPr/>
          </p:nvSpPr>
          <p:spPr>
            <a:xfrm>
              <a:off x="5370843"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05</a:t>
              </a:r>
              <a:endParaRPr b="0" i="0" sz="4800" u="none" cap="none" strike="noStrike">
                <a:solidFill>
                  <a:schemeClr val="lt1"/>
                </a:solidFill>
                <a:latin typeface="Fjalla One"/>
                <a:ea typeface="Fjalla One"/>
                <a:cs typeface="Fjalla One"/>
                <a:sym typeface="Fjalla One"/>
              </a:endParaRPr>
            </a:p>
          </p:txBody>
        </p:sp>
        <p:sp>
          <p:nvSpPr>
            <p:cNvPr id="156" name="Google Shape;156;p27"/>
            <p:cNvSpPr txBox="1"/>
            <p:nvPr/>
          </p:nvSpPr>
          <p:spPr>
            <a:xfrm>
              <a:off x="5308238" y="3102050"/>
              <a:ext cx="1025700" cy="3936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fr" sz="1100" u="none" cap="none" strike="noStrike">
                  <a:solidFill>
                    <a:srgbClr val="FFFFFF"/>
                  </a:solidFill>
                  <a:latin typeface="Fjalla One"/>
                  <a:ea typeface="Fjalla One"/>
                  <a:cs typeface="Fjalla One"/>
                  <a:sym typeface="Fjalla One"/>
                </a:rPr>
                <a:t>C</a:t>
              </a:r>
              <a:r>
                <a:rPr lang="fr" sz="1100">
                  <a:solidFill>
                    <a:srgbClr val="FFFFFF"/>
                  </a:solidFill>
                  <a:latin typeface="Fjalla One"/>
                  <a:ea typeface="Fjalla One"/>
                  <a:cs typeface="Fjalla One"/>
                  <a:sym typeface="Fjalla One"/>
                </a:rPr>
                <a:t>hoix technologiques</a:t>
              </a:r>
              <a:r>
                <a:rPr b="0" i="0" lang="fr" sz="1100" u="none" cap="none" strike="noStrike">
                  <a:solidFill>
                    <a:srgbClr val="FFFFFF"/>
                  </a:solidFill>
                  <a:latin typeface="Fjalla One"/>
                  <a:ea typeface="Fjalla One"/>
                  <a:cs typeface="Fjalla One"/>
                  <a:sym typeface="Fjalla One"/>
                </a:rPr>
                <a:t> </a:t>
              </a:r>
              <a:endParaRPr b="0" i="0" sz="1100" u="none" cap="none" strike="noStrike">
                <a:solidFill>
                  <a:srgbClr val="FFFFFF"/>
                </a:solidFill>
                <a:latin typeface="Fjalla One"/>
                <a:ea typeface="Fjalla One"/>
                <a:cs typeface="Fjalla One"/>
                <a:sym typeface="Fjalla One"/>
              </a:endParaRPr>
            </a:p>
          </p:txBody>
        </p:sp>
      </p:grpSp>
      <p:grpSp>
        <p:nvGrpSpPr>
          <p:cNvPr id="157" name="Google Shape;157;p27"/>
          <p:cNvGrpSpPr/>
          <p:nvPr/>
        </p:nvGrpSpPr>
        <p:grpSpPr>
          <a:xfrm>
            <a:off x="6548105" y="1715850"/>
            <a:ext cx="1083000" cy="2321400"/>
            <a:chOff x="6565605" y="1715850"/>
            <a:chExt cx="1083000" cy="2321400"/>
          </a:xfrm>
        </p:grpSpPr>
        <p:sp>
          <p:nvSpPr>
            <p:cNvPr id="158" name="Google Shape;158;p27"/>
            <p:cNvSpPr/>
            <p:nvPr/>
          </p:nvSpPr>
          <p:spPr>
            <a:xfrm>
              <a:off x="6565605"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7"/>
            <p:cNvSpPr txBox="1"/>
            <p:nvPr/>
          </p:nvSpPr>
          <p:spPr>
            <a:xfrm>
              <a:off x="6641796"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06</a:t>
              </a:r>
              <a:endParaRPr b="0" i="0" sz="4800" u="none" cap="none" strike="noStrike">
                <a:solidFill>
                  <a:schemeClr val="lt1"/>
                </a:solidFill>
                <a:latin typeface="Fjalla One"/>
                <a:ea typeface="Fjalla One"/>
                <a:cs typeface="Fjalla One"/>
                <a:sym typeface="Fjalla One"/>
              </a:endParaRPr>
            </a:p>
          </p:txBody>
        </p:sp>
        <p:sp>
          <p:nvSpPr>
            <p:cNvPr id="160" name="Google Shape;160;p27"/>
            <p:cNvSpPr txBox="1"/>
            <p:nvPr/>
          </p:nvSpPr>
          <p:spPr>
            <a:xfrm>
              <a:off x="6569537" y="3019675"/>
              <a:ext cx="1044300" cy="3936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fr" sz="1300">
                  <a:solidFill>
                    <a:srgbClr val="FFFFFF"/>
                  </a:solidFill>
                  <a:latin typeface="Fjalla One"/>
                  <a:ea typeface="Fjalla One"/>
                  <a:cs typeface="Fjalla One"/>
                  <a:sym typeface="Fjalla One"/>
                </a:rPr>
                <a:t>Réalisation</a:t>
              </a:r>
              <a:endParaRPr b="0" i="0" sz="1300" u="none" cap="none" strike="noStrike">
                <a:solidFill>
                  <a:srgbClr val="FFFFFF"/>
                </a:solidFill>
                <a:latin typeface="Fjalla One"/>
                <a:ea typeface="Fjalla One"/>
                <a:cs typeface="Fjalla One"/>
                <a:sym typeface="Fjalla One"/>
              </a:endParaRPr>
            </a:p>
          </p:txBody>
        </p:sp>
      </p:grpSp>
      <p:grpSp>
        <p:nvGrpSpPr>
          <p:cNvPr id="161" name="Google Shape;161;p27"/>
          <p:cNvGrpSpPr/>
          <p:nvPr/>
        </p:nvGrpSpPr>
        <p:grpSpPr>
          <a:xfrm>
            <a:off x="7757080" y="1715850"/>
            <a:ext cx="1083000" cy="2321400"/>
            <a:chOff x="6565605" y="1715850"/>
            <a:chExt cx="1083000" cy="2321400"/>
          </a:xfrm>
        </p:grpSpPr>
        <p:sp>
          <p:nvSpPr>
            <p:cNvPr id="162" name="Google Shape;162;p27"/>
            <p:cNvSpPr/>
            <p:nvPr/>
          </p:nvSpPr>
          <p:spPr>
            <a:xfrm>
              <a:off x="6565605" y="1715850"/>
              <a:ext cx="1083000" cy="23214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txBox="1"/>
            <p:nvPr/>
          </p:nvSpPr>
          <p:spPr>
            <a:xfrm>
              <a:off x="6641796" y="1983030"/>
              <a:ext cx="957900" cy="7122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fr" sz="4800" u="none" cap="none" strike="noStrike">
                  <a:solidFill>
                    <a:schemeClr val="lt1"/>
                  </a:solidFill>
                  <a:latin typeface="Fjalla One"/>
                  <a:ea typeface="Fjalla One"/>
                  <a:cs typeface="Fjalla One"/>
                  <a:sym typeface="Fjalla One"/>
                </a:rPr>
                <a:t>0</a:t>
              </a:r>
              <a:r>
                <a:rPr lang="fr" sz="4800">
                  <a:solidFill>
                    <a:schemeClr val="lt1"/>
                  </a:solidFill>
                  <a:latin typeface="Fjalla One"/>
                  <a:ea typeface="Fjalla One"/>
                  <a:cs typeface="Fjalla One"/>
                  <a:sym typeface="Fjalla One"/>
                </a:rPr>
                <a:t>7</a:t>
              </a:r>
              <a:endParaRPr b="0" i="0" sz="4800" u="none" cap="none" strike="noStrike">
                <a:solidFill>
                  <a:schemeClr val="lt1"/>
                </a:solidFill>
                <a:latin typeface="Fjalla One"/>
                <a:ea typeface="Fjalla One"/>
                <a:cs typeface="Fjalla One"/>
                <a:sym typeface="Fjalla One"/>
              </a:endParaRPr>
            </a:p>
          </p:txBody>
        </p:sp>
        <p:sp>
          <p:nvSpPr>
            <p:cNvPr id="164" name="Google Shape;164;p27"/>
            <p:cNvSpPr txBox="1"/>
            <p:nvPr/>
          </p:nvSpPr>
          <p:spPr>
            <a:xfrm>
              <a:off x="6569537" y="3019675"/>
              <a:ext cx="1044300" cy="393600"/>
            </a:xfrm>
            <a:prstGeom prst="rect">
              <a:avLst/>
            </a:prstGeom>
            <a:solidFill>
              <a:schemeClr val="accen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fr" sz="1300">
                  <a:solidFill>
                    <a:srgbClr val="FFFFFF"/>
                  </a:solidFill>
                  <a:latin typeface="Fjalla One"/>
                  <a:ea typeface="Fjalla One"/>
                  <a:cs typeface="Fjalla One"/>
                  <a:sym typeface="Fjalla One"/>
                </a:rPr>
                <a:t>Conclusion</a:t>
              </a:r>
              <a:endParaRPr b="0" i="0" sz="1300" u="none" cap="none" strike="noStrike">
                <a:solidFill>
                  <a:srgbClr val="FFFFFF"/>
                </a:solidFill>
                <a:latin typeface="Fjalla One"/>
                <a:ea typeface="Fjalla One"/>
                <a:cs typeface="Fjalla One"/>
                <a:sym typeface="Fjalla On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cxnSp>
        <p:nvCxnSpPr>
          <p:cNvPr id="1781" name="Google Shape;1781;p45"/>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782" name="Google Shape;1782;p45"/>
          <p:cNvCxnSpPr/>
          <p:nvPr/>
        </p:nvCxnSpPr>
        <p:spPr>
          <a:xfrm flipH="1" rot="10800000">
            <a:off x="4700325" y="548075"/>
            <a:ext cx="4461900" cy="29400"/>
          </a:xfrm>
          <a:prstGeom prst="straightConnector1">
            <a:avLst/>
          </a:prstGeom>
          <a:noFill/>
          <a:ln cap="flat" cmpd="sng" w="9525">
            <a:solidFill>
              <a:srgbClr val="B1B4C4"/>
            </a:solidFill>
            <a:prstDash val="solid"/>
            <a:round/>
            <a:headEnd len="sm" w="sm" type="none"/>
            <a:tailEnd len="sm" w="sm" type="none"/>
          </a:ln>
        </p:spPr>
      </p:cxnSp>
      <p:sp>
        <p:nvSpPr>
          <p:cNvPr id="1783" name="Google Shape;1783;p45"/>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5"/>
          <p:cNvSpPr txBox="1"/>
          <p:nvPr/>
        </p:nvSpPr>
        <p:spPr>
          <a:xfrm>
            <a:off x="1533775" y="330262"/>
            <a:ext cx="38784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rgbClr val="0091EA"/>
                </a:solidFill>
                <a:latin typeface="Lora"/>
                <a:ea typeface="Lora"/>
                <a:cs typeface="Lora"/>
                <a:sym typeface="Lora"/>
              </a:rPr>
              <a:t>Réalisation</a:t>
            </a:r>
            <a:endParaRPr b="1" i="0" sz="3000" u="none" cap="none" strike="noStrike">
              <a:solidFill>
                <a:srgbClr val="0091EA"/>
              </a:solidFill>
              <a:latin typeface="Lora"/>
              <a:ea typeface="Lora"/>
              <a:cs typeface="Lora"/>
              <a:sym typeface="Lora"/>
            </a:endParaRPr>
          </a:p>
        </p:txBody>
      </p:sp>
      <p:sp>
        <p:nvSpPr>
          <p:cNvPr id="1785" name="Google Shape;1785;p45"/>
          <p:cNvSpPr txBox="1"/>
          <p:nvPr/>
        </p:nvSpPr>
        <p:spPr>
          <a:xfrm>
            <a:off x="963525" y="816438"/>
            <a:ext cx="3736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a:solidFill>
                  <a:schemeClr val="dk2"/>
                </a:solidFill>
                <a:latin typeface="Source Sans Pro"/>
                <a:ea typeface="Source Sans Pro"/>
                <a:cs typeface="Source Sans Pro"/>
                <a:sym typeface="Source Sans Pro"/>
              </a:rPr>
              <a:t>Explication détaillée</a:t>
            </a:r>
            <a:endParaRPr b="1" i="1" sz="2300" u="none" cap="none" strike="noStrike">
              <a:solidFill>
                <a:schemeClr val="dk2"/>
              </a:solidFill>
              <a:latin typeface="Source Sans Pro"/>
              <a:ea typeface="Source Sans Pro"/>
              <a:cs typeface="Source Sans Pro"/>
              <a:sym typeface="Source Sans Pro"/>
            </a:endParaRPr>
          </a:p>
        </p:txBody>
      </p:sp>
      <p:sp>
        <p:nvSpPr>
          <p:cNvPr id="1786" name="Google Shape;1786;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pic>
        <p:nvPicPr>
          <p:cNvPr id="1787" name="Google Shape;1787;p45"/>
          <p:cNvPicPr preferRelativeResize="0"/>
          <p:nvPr/>
        </p:nvPicPr>
        <p:blipFill>
          <a:blip r:embed="rId3">
            <a:alphaModFix/>
          </a:blip>
          <a:stretch>
            <a:fillRect/>
          </a:stretch>
        </p:blipFill>
        <p:spPr>
          <a:xfrm>
            <a:off x="1654325" y="1405850"/>
            <a:ext cx="1140451" cy="1140451"/>
          </a:xfrm>
          <a:prstGeom prst="rect">
            <a:avLst/>
          </a:prstGeom>
          <a:noFill/>
          <a:ln>
            <a:noFill/>
          </a:ln>
        </p:spPr>
      </p:pic>
      <p:sp>
        <p:nvSpPr>
          <p:cNvPr id="1788" name="Google Shape;1788;p45"/>
          <p:cNvSpPr/>
          <p:nvPr/>
        </p:nvSpPr>
        <p:spPr>
          <a:xfrm>
            <a:off x="183275" y="1623650"/>
            <a:ext cx="954300" cy="241200"/>
          </a:xfrm>
          <a:prstGeom prst="roundRect">
            <a:avLst>
              <a:gd fmla="val 16667" name="adj"/>
            </a:avLst>
          </a:prstGeom>
          <a:solidFill>
            <a:schemeClr val="lt1"/>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89" name="Google Shape;1789;p45"/>
          <p:cNvSpPr/>
          <p:nvPr/>
        </p:nvSpPr>
        <p:spPr>
          <a:xfrm>
            <a:off x="183275" y="2047275"/>
            <a:ext cx="954300" cy="241200"/>
          </a:xfrm>
          <a:prstGeom prst="roundRect">
            <a:avLst>
              <a:gd fmla="val 16667" name="adj"/>
            </a:avLst>
          </a:prstGeom>
          <a:solidFill>
            <a:schemeClr val="lt1"/>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90" name="Google Shape;1790;p45"/>
          <p:cNvSpPr txBox="1"/>
          <p:nvPr/>
        </p:nvSpPr>
        <p:spPr>
          <a:xfrm>
            <a:off x="253600" y="1544150"/>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Sensor1</a:t>
            </a:r>
            <a:endParaRPr>
              <a:latin typeface="Source Sans Pro"/>
              <a:ea typeface="Source Sans Pro"/>
              <a:cs typeface="Source Sans Pro"/>
              <a:sym typeface="Source Sans Pro"/>
            </a:endParaRPr>
          </a:p>
        </p:txBody>
      </p:sp>
      <p:sp>
        <p:nvSpPr>
          <p:cNvPr id="1791" name="Google Shape;1791;p45"/>
          <p:cNvSpPr txBox="1"/>
          <p:nvPr/>
        </p:nvSpPr>
        <p:spPr>
          <a:xfrm>
            <a:off x="253600" y="1967775"/>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Sensor2</a:t>
            </a:r>
            <a:endParaRPr>
              <a:latin typeface="Source Sans Pro"/>
              <a:ea typeface="Source Sans Pro"/>
              <a:cs typeface="Source Sans Pro"/>
              <a:sym typeface="Source Sans Pro"/>
            </a:endParaRPr>
          </a:p>
        </p:txBody>
      </p:sp>
      <p:sp>
        <p:nvSpPr>
          <p:cNvPr id="1792" name="Google Shape;1792;p45"/>
          <p:cNvSpPr/>
          <p:nvPr/>
        </p:nvSpPr>
        <p:spPr>
          <a:xfrm>
            <a:off x="1215550" y="16776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5"/>
          <p:cNvSpPr/>
          <p:nvPr/>
        </p:nvSpPr>
        <p:spPr>
          <a:xfrm>
            <a:off x="1215550" y="20472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5"/>
          <p:cNvSpPr/>
          <p:nvPr/>
        </p:nvSpPr>
        <p:spPr>
          <a:xfrm>
            <a:off x="2794775" y="16776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2794775" y="20472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6" name="Google Shape;1796;p45"/>
          <p:cNvPicPr preferRelativeResize="0"/>
          <p:nvPr/>
        </p:nvPicPr>
        <p:blipFill>
          <a:blip r:embed="rId4">
            <a:alphaModFix/>
          </a:blip>
          <a:stretch>
            <a:fillRect/>
          </a:stretch>
        </p:blipFill>
        <p:spPr>
          <a:xfrm>
            <a:off x="3311525" y="1405850"/>
            <a:ext cx="1044900" cy="1044900"/>
          </a:xfrm>
          <a:prstGeom prst="rect">
            <a:avLst/>
          </a:prstGeom>
          <a:noFill/>
          <a:ln>
            <a:noFill/>
          </a:ln>
        </p:spPr>
      </p:pic>
      <p:sp>
        <p:nvSpPr>
          <p:cNvPr id="1797" name="Google Shape;1797;p45"/>
          <p:cNvSpPr/>
          <p:nvPr/>
        </p:nvSpPr>
        <p:spPr>
          <a:xfrm>
            <a:off x="4263175" y="1650650"/>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4263175" y="19677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9" name="Google Shape;1799;p45"/>
          <p:cNvPicPr preferRelativeResize="0"/>
          <p:nvPr/>
        </p:nvPicPr>
        <p:blipFill>
          <a:blip r:embed="rId5">
            <a:alphaModFix/>
          </a:blip>
          <a:stretch>
            <a:fillRect/>
          </a:stretch>
        </p:blipFill>
        <p:spPr>
          <a:xfrm>
            <a:off x="4793250" y="1310300"/>
            <a:ext cx="1625725" cy="1140450"/>
          </a:xfrm>
          <a:prstGeom prst="rect">
            <a:avLst/>
          </a:prstGeom>
          <a:noFill/>
          <a:ln>
            <a:noFill/>
          </a:ln>
        </p:spPr>
      </p:pic>
      <p:sp>
        <p:nvSpPr>
          <p:cNvPr id="1800" name="Google Shape;1800;p45"/>
          <p:cNvSpPr/>
          <p:nvPr/>
        </p:nvSpPr>
        <p:spPr>
          <a:xfrm>
            <a:off x="6233775" y="1650650"/>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6233775" y="1967775"/>
            <a:ext cx="502200" cy="18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2" name="Google Shape;1802;p45"/>
          <p:cNvPicPr preferRelativeResize="0"/>
          <p:nvPr/>
        </p:nvPicPr>
        <p:blipFill>
          <a:blip r:embed="rId6">
            <a:alphaModFix/>
          </a:blip>
          <a:stretch>
            <a:fillRect/>
          </a:stretch>
        </p:blipFill>
        <p:spPr>
          <a:xfrm>
            <a:off x="6781725" y="1405850"/>
            <a:ext cx="1105425" cy="882625"/>
          </a:xfrm>
          <a:prstGeom prst="rect">
            <a:avLst/>
          </a:prstGeom>
          <a:noFill/>
          <a:ln>
            <a:noFill/>
          </a:ln>
        </p:spPr>
      </p:pic>
      <p:sp>
        <p:nvSpPr>
          <p:cNvPr id="1803" name="Google Shape;1803;p45"/>
          <p:cNvSpPr/>
          <p:nvPr/>
        </p:nvSpPr>
        <p:spPr>
          <a:xfrm>
            <a:off x="1712150" y="250097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1712150" y="303512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p:nvPr/>
        </p:nvSpPr>
        <p:spPr>
          <a:xfrm>
            <a:off x="1712150" y="3639575"/>
            <a:ext cx="1024800" cy="4791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p:nvPr/>
        </p:nvSpPr>
        <p:spPr>
          <a:xfrm>
            <a:off x="3321575" y="2501350"/>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3321575" y="303512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5"/>
          <p:cNvSpPr/>
          <p:nvPr/>
        </p:nvSpPr>
        <p:spPr>
          <a:xfrm>
            <a:off x="3321575" y="363957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5"/>
          <p:cNvSpPr/>
          <p:nvPr/>
        </p:nvSpPr>
        <p:spPr>
          <a:xfrm>
            <a:off x="3321575" y="420867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5047588" y="2500975"/>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5"/>
          <p:cNvSpPr/>
          <p:nvPr/>
        </p:nvSpPr>
        <p:spPr>
          <a:xfrm>
            <a:off x="5047600" y="3035125"/>
            <a:ext cx="1024800" cy="5388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5047600" y="3716375"/>
            <a:ext cx="1024800" cy="5388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6912575" y="2501350"/>
            <a:ext cx="1024800" cy="400200"/>
          </a:xfrm>
          <a:prstGeom prst="round1Rect">
            <a:avLst>
              <a:gd fmla="val 16667" name="adj"/>
            </a:avLst>
          </a:prstGeom>
          <a:solidFill>
            <a:schemeClr val="lt1"/>
          </a:solidFill>
          <a:ln cap="flat" cmpd="sng" w="28575">
            <a:solidFill>
              <a:srgbClr val="9C64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txBox="1"/>
          <p:nvPr/>
        </p:nvSpPr>
        <p:spPr>
          <a:xfrm>
            <a:off x="1906175" y="2501350"/>
            <a:ext cx="8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Assets</a:t>
            </a:r>
            <a:endParaRPr>
              <a:latin typeface="Source Sans Pro"/>
              <a:ea typeface="Source Sans Pro"/>
              <a:cs typeface="Source Sans Pro"/>
              <a:sym typeface="Source Sans Pro"/>
            </a:endParaRPr>
          </a:p>
        </p:txBody>
      </p:sp>
      <p:sp>
        <p:nvSpPr>
          <p:cNvPr id="1815" name="Google Shape;1815;p45"/>
          <p:cNvSpPr txBox="1"/>
          <p:nvPr/>
        </p:nvSpPr>
        <p:spPr>
          <a:xfrm>
            <a:off x="1873325" y="3014050"/>
            <a:ext cx="9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Plugins</a:t>
            </a:r>
            <a:endParaRPr>
              <a:latin typeface="Source Sans Pro"/>
              <a:ea typeface="Source Sans Pro"/>
              <a:cs typeface="Source Sans Pro"/>
              <a:sym typeface="Source Sans Pro"/>
            </a:endParaRPr>
          </a:p>
        </p:txBody>
      </p:sp>
      <p:sp>
        <p:nvSpPr>
          <p:cNvPr id="1816" name="Google Shape;1816;p45"/>
          <p:cNvSpPr txBox="1"/>
          <p:nvPr/>
        </p:nvSpPr>
        <p:spPr>
          <a:xfrm>
            <a:off x="1712150" y="3568900"/>
            <a:ext cx="16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Forwarding</a:t>
            </a:r>
            <a:endParaRPr>
              <a:latin typeface="Source Sans Pro"/>
              <a:ea typeface="Source Sans Pro"/>
              <a:cs typeface="Source Sans Pro"/>
              <a:sym typeface="Source Sans Pro"/>
            </a:endParaRPr>
          </a:p>
          <a:p>
            <a:pPr indent="0" lvl="0" marL="0" rtl="0" algn="l">
              <a:spcBef>
                <a:spcPts val="0"/>
              </a:spcBef>
              <a:spcAft>
                <a:spcPts val="0"/>
              </a:spcAft>
              <a:buNone/>
            </a:pPr>
            <a:r>
              <a:rPr lang="fr">
                <a:latin typeface="Source Sans Pro"/>
                <a:ea typeface="Source Sans Pro"/>
                <a:cs typeface="Source Sans Pro"/>
                <a:sym typeface="Source Sans Pro"/>
              </a:rPr>
              <a:t>       rules</a:t>
            </a:r>
            <a:endParaRPr>
              <a:latin typeface="Source Sans Pro"/>
              <a:ea typeface="Source Sans Pro"/>
              <a:cs typeface="Source Sans Pro"/>
              <a:sym typeface="Source Sans Pro"/>
            </a:endParaRPr>
          </a:p>
        </p:txBody>
      </p:sp>
      <p:sp>
        <p:nvSpPr>
          <p:cNvPr id="1817" name="Google Shape;1817;p45"/>
          <p:cNvSpPr txBox="1"/>
          <p:nvPr/>
        </p:nvSpPr>
        <p:spPr>
          <a:xfrm>
            <a:off x="3323975" y="2501350"/>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Producers</a:t>
            </a:r>
            <a:endParaRPr>
              <a:latin typeface="Source Sans Pro"/>
              <a:ea typeface="Source Sans Pro"/>
              <a:cs typeface="Source Sans Pro"/>
              <a:sym typeface="Source Sans Pro"/>
            </a:endParaRPr>
          </a:p>
        </p:txBody>
      </p:sp>
      <p:sp>
        <p:nvSpPr>
          <p:cNvPr id="1818" name="Google Shape;1818;p45"/>
          <p:cNvSpPr txBox="1"/>
          <p:nvPr/>
        </p:nvSpPr>
        <p:spPr>
          <a:xfrm>
            <a:off x="3309300" y="3070450"/>
            <a:ext cx="11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Consumers</a:t>
            </a:r>
            <a:endParaRPr>
              <a:latin typeface="Source Sans Pro"/>
              <a:ea typeface="Source Sans Pro"/>
              <a:cs typeface="Source Sans Pro"/>
              <a:sym typeface="Source Sans Pro"/>
            </a:endParaRPr>
          </a:p>
        </p:txBody>
      </p:sp>
      <p:sp>
        <p:nvSpPr>
          <p:cNvPr id="1819" name="Google Shape;1819;p45"/>
          <p:cNvSpPr txBox="1"/>
          <p:nvPr/>
        </p:nvSpPr>
        <p:spPr>
          <a:xfrm>
            <a:off x="3470050" y="3639563"/>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Brokers</a:t>
            </a:r>
            <a:endParaRPr>
              <a:latin typeface="Source Sans Pro"/>
              <a:ea typeface="Source Sans Pro"/>
              <a:cs typeface="Source Sans Pro"/>
              <a:sym typeface="Source Sans Pro"/>
            </a:endParaRPr>
          </a:p>
        </p:txBody>
      </p:sp>
      <p:sp>
        <p:nvSpPr>
          <p:cNvPr id="1820" name="Google Shape;1820;p45"/>
          <p:cNvSpPr txBox="1"/>
          <p:nvPr/>
        </p:nvSpPr>
        <p:spPr>
          <a:xfrm>
            <a:off x="3527100" y="4208688"/>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Topic</a:t>
            </a:r>
            <a:r>
              <a:rPr lang="fr">
                <a:latin typeface="Source Sans Pro"/>
                <a:ea typeface="Source Sans Pro"/>
                <a:cs typeface="Source Sans Pro"/>
                <a:sym typeface="Source Sans Pro"/>
              </a:rPr>
              <a:t>s</a:t>
            </a:r>
            <a:endParaRPr>
              <a:latin typeface="Source Sans Pro"/>
              <a:ea typeface="Source Sans Pro"/>
              <a:cs typeface="Source Sans Pro"/>
              <a:sym typeface="Source Sans Pro"/>
            </a:endParaRPr>
          </a:p>
        </p:txBody>
      </p:sp>
      <p:sp>
        <p:nvSpPr>
          <p:cNvPr id="1821" name="Google Shape;1821;p45"/>
          <p:cNvSpPr txBox="1"/>
          <p:nvPr/>
        </p:nvSpPr>
        <p:spPr>
          <a:xfrm>
            <a:off x="5107025" y="2500963"/>
            <a:ext cx="1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DStreams</a:t>
            </a:r>
            <a:endParaRPr>
              <a:latin typeface="Source Sans Pro"/>
              <a:ea typeface="Source Sans Pro"/>
              <a:cs typeface="Source Sans Pro"/>
              <a:sym typeface="Source Sans Pro"/>
            </a:endParaRPr>
          </a:p>
        </p:txBody>
      </p:sp>
      <p:sp>
        <p:nvSpPr>
          <p:cNvPr id="1822" name="Google Shape;1822;p45"/>
          <p:cNvSpPr txBox="1"/>
          <p:nvPr/>
        </p:nvSpPr>
        <p:spPr>
          <a:xfrm>
            <a:off x="5047600" y="2962563"/>
            <a:ext cx="16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   Window</a:t>
            </a:r>
            <a:endParaRPr>
              <a:latin typeface="Source Sans Pro"/>
              <a:ea typeface="Source Sans Pro"/>
              <a:cs typeface="Source Sans Pro"/>
              <a:sym typeface="Source Sans Pro"/>
            </a:endParaRPr>
          </a:p>
          <a:p>
            <a:pPr indent="0" lvl="0" marL="0" rtl="0" algn="l">
              <a:spcBef>
                <a:spcPts val="0"/>
              </a:spcBef>
              <a:spcAft>
                <a:spcPts val="0"/>
              </a:spcAft>
              <a:buNone/>
            </a:pPr>
            <a:r>
              <a:rPr lang="fr">
                <a:latin typeface="Source Sans Pro"/>
                <a:ea typeface="Source Sans Pro"/>
                <a:cs typeface="Source Sans Pro"/>
                <a:sym typeface="Source Sans Pro"/>
              </a:rPr>
              <a:t> operations</a:t>
            </a:r>
            <a:endParaRPr>
              <a:latin typeface="Source Sans Pro"/>
              <a:ea typeface="Source Sans Pro"/>
              <a:cs typeface="Source Sans Pro"/>
              <a:sym typeface="Source Sans Pro"/>
            </a:endParaRPr>
          </a:p>
        </p:txBody>
      </p:sp>
      <p:sp>
        <p:nvSpPr>
          <p:cNvPr id="1823" name="Google Shape;1823;p45"/>
          <p:cNvSpPr txBox="1"/>
          <p:nvPr/>
        </p:nvSpPr>
        <p:spPr>
          <a:xfrm>
            <a:off x="5047600" y="3639563"/>
            <a:ext cx="16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        SQL</a:t>
            </a:r>
            <a:endParaRPr>
              <a:latin typeface="Source Sans Pro"/>
              <a:ea typeface="Source Sans Pro"/>
              <a:cs typeface="Source Sans Pro"/>
              <a:sym typeface="Source Sans Pro"/>
            </a:endParaRPr>
          </a:p>
          <a:p>
            <a:pPr indent="0" lvl="0" marL="0" rtl="0" algn="l">
              <a:spcBef>
                <a:spcPts val="0"/>
              </a:spcBef>
              <a:spcAft>
                <a:spcPts val="0"/>
              </a:spcAft>
              <a:buNone/>
            </a:pPr>
            <a:r>
              <a:rPr lang="fr">
                <a:latin typeface="Source Sans Pro"/>
                <a:ea typeface="Source Sans Pro"/>
                <a:cs typeface="Source Sans Pro"/>
                <a:sym typeface="Source Sans Pro"/>
              </a:rPr>
              <a:t> operations</a:t>
            </a:r>
            <a:endParaRPr>
              <a:latin typeface="Source Sans Pro"/>
              <a:ea typeface="Source Sans Pro"/>
              <a:cs typeface="Source Sans Pro"/>
              <a:sym typeface="Source Sans Pro"/>
            </a:endParaRPr>
          </a:p>
        </p:txBody>
      </p:sp>
      <p:sp>
        <p:nvSpPr>
          <p:cNvPr id="1824" name="Google Shape;1824;p45"/>
          <p:cNvSpPr txBox="1"/>
          <p:nvPr/>
        </p:nvSpPr>
        <p:spPr>
          <a:xfrm>
            <a:off x="7063300" y="2501350"/>
            <a:ext cx="12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Sans Pro"/>
                <a:ea typeface="Source Sans Pro"/>
                <a:cs typeface="Source Sans Pro"/>
                <a:sym typeface="Source Sans Pro"/>
              </a:rPr>
              <a:t>Tables</a:t>
            </a:r>
            <a:endParaRPr>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46"/>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6</a:t>
            </a:r>
            <a:endParaRPr b="1" i="0" sz="3600" u="none" cap="none" strike="noStrike">
              <a:solidFill>
                <a:schemeClr val="lt1"/>
              </a:solidFill>
              <a:latin typeface="Barlow"/>
              <a:ea typeface="Barlow"/>
              <a:cs typeface="Barlow"/>
              <a:sym typeface="Barlow"/>
            </a:endParaRPr>
          </a:p>
        </p:txBody>
      </p:sp>
      <p:grpSp>
        <p:nvGrpSpPr>
          <p:cNvPr id="1830" name="Google Shape;1830;p46"/>
          <p:cNvGrpSpPr/>
          <p:nvPr/>
        </p:nvGrpSpPr>
        <p:grpSpPr>
          <a:xfrm>
            <a:off x="5435079" y="912423"/>
            <a:ext cx="3239723" cy="3318665"/>
            <a:chOff x="2270525" y="117216"/>
            <a:chExt cx="4650765" cy="4762722"/>
          </a:xfrm>
        </p:grpSpPr>
        <p:sp>
          <p:nvSpPr>
            <p:cNvPr id="1831" name="Google Shape;1831;p46"/>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2" name="Google Shape;1832;p46"/>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3" name="Google Shape;1833;p46"/>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4" name="Google Shape;1834;p46"/>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5" name="Google Shape;1835;p46"/>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6" name="Google Shape;1836;p46"/>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7" name="Google Shape;1837;p46"/>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8" name="Google Shape;1838;p46"/>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9" name="Google Shape;1839;p46"/>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0" name="Google Shape;1840;p46"/>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1" name="Google Shape;1841;p46"/>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2" name="Google Shape;1842;p46"/>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3" name="Google Shape;1843;p46"/>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4" name="Google Shape;1844;p46"/>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5" name="Google Shape;1845;p46"/>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6" name="Google Shape;1846;p46"/>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7" name="Google Shape;1847;p46"/>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8" name="Google Shape;1848;p46"/>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9" name="Google Shape;1849;p46"/>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0" name="Google Shape;1850;p46"/>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1" name="Google Shape;1851;p46"/>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52" name="Google Shape;1852;p46"/>
            <p:cNvGrpSpPr/>
            <p:nvPr/>
          </p:nvGrpSpPr>
          <p:grpSpPr>
            <a:xfrm>
              <a:off x="4031993" y="117216"/>
              <a:ext cx="2889297" cy="3901793"/>
              <a:chOff x="5533368" y="1047716"/>
              <a:chExt cx="2889297" cy="3901793"/>
            </a:xfrm>
          </p:grpSpPr>
          <p:sp>
            <p:nvSpPr>
              <p:cNvPr id="1853" name="Google Shape;1853;p46"/>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4" name="Google Shape;1854;p46"/>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5" name="Google Shape;1855;p46"/>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6" name="Google Shape;1856;p46"/>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7" name="Google Shape;1857;p46"/>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8" name="Google Shape;1858;p46"/>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9" name="Google Shape;1859;p46"/>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0" name="Google Shape;1860;p46"/>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1" name="Google Shape;1861;p46"/>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2" name="Google Shape;1862;p46"/>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3" name="Google Shape;1863;p46"/>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4" name="Google Shape;1864;p46"/>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5" name="Google Shape;1865;p46"/>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6" name="Google Shape;1866;p46"/>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7" name="Google Shape;1867;p46"/>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8" name="Google Shape;1868;p46"/>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9" name="Google Shape;1869;p46"/>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0" name="Google Shape;1870;p46"/>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1" name="Google Shape;1871;p46"/>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2" name="Google Shape;1872;p46"/>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3" name="Google Shape;1873;p46"/>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4" name="Google Shape;1874;p46"/>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5" name="Google Shape;1875;p46"/>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6" name="Google Shape;1876;p46"/>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7" name="Google Shape;1877;p46"/>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8" name="Google Shape;1878;p46"/>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9" name="Google Shape;1879;p46"/>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0" name="Google Shape;1880;p46"/>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1" name="Google Shape;1881;p46"/>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2" name="Google Shape;1882;p46"/>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3" name="Google Shape;1883;p46"/>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4" name="Google Shape;1884;p46"/>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5" name="Google Shape;1885;p46"/>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6" name="Google Shape;1886;p46"/>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7" name="Google Shape;1887;p46"/>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8" name="Google Shape;1888;p46"/>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9" name="Google Shape;1889;p46"/>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0" name="Google Shape;1890;p46"/>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1" name="Google Shape;1891;p46"/>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2" name="Google Shape;1892;p46"/>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93" name="Google Shape;1893;p46"/>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4" name="Google Shape;1894;p46"/>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5" name="Google Shape;1895;p46"/>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6" name="Google Shape;1896;p46"/>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7" name="Google Shape;1897;p46"/>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8" name="Google Shape;1898;p46"/>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9" name="Google Shape;1899;p46"/>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0" name="Google Shape;1900;p46"/>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1" name="Google Shape;1901;p46"/>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2" name="Google Shape;1902;p46"/>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3" name="Google Shape;1903;p46"/>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4" name="Google Shape;1904;p46"/>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5" name="Google Shape;1905;p46"/>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6" name="Google Shape;1906;p46"/>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7" name="Google Shape;1907;p46"/>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8" name="Google Shape;1908;p46"/>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9" name="Google Shape;1909;p46"/>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0" name="Google Shape;1910;p46"/>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1" name="Google Shape;1911;p46"/>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2" name="Google Shape;1912;p46"/>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3" name="Google Shape;1913;p46"/>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4" name="Google Shape;1914;p46"/>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5" name="Google Shape;1915;p46"/>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6" name="Google Shape;1916;p46"/>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7" name="Google Shape;1917;p46"/>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8" name="Google Shape;1918;p46"/>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9" name="Google Shape;1919;p46"/>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0" name="Google Shape;1920;p46"/>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1" name="Google Shape;1921;p46"/>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22" name="Google Shape;1922;p46"/>
            <p:cNvGrpSpPr/>
            <p:nvPr/>
          </p:nvGrpSpPr>
          <p:grpSpPr>
            <a:xfrm flipH="1">
              <a:off x="2865273" y="3434801"/>
              <a:ext cx="598186" cy="1340314"/>
              <a:chOff x="4210728" y="4525714"/>
              <a:chExt cx="546438" cy="1224366"/>
            </a:xfrm>
          </p:grpSpPr>
          <p:sp>
            <p:nvSpPr>
              <p:cNvPr id="1923" name="Google Shape;1923;p46"/>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4" name="Google Shape;1924;p46"/>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5" name="Google Shape;1925;p46"/>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6" name="Google Shape;1926;p46"/>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7" name="Google Shape;1927;p46"/>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8" name="Google Shape;1928;p46"/>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9" name="Google Shape;1929;p46"/>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0" name="Google Shape;1930;p46"/>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1" name="Google Shape;1931;p46"/>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2" name="Google Shape;1932;p46"/>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3" name="Google Shape;1933;p46"/>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4" name="Google Shape;1934;p46"/>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5" name="Google Shape;1935;p46"/>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936" name="Google Shape;1936;p46"/>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
        <p:nvSpPr>
          <p:cNvPr id="1937" name="Google Shape;1937;p46"/>
          <p:cNvSpPr txBox="1"/>
          <p:nvPr>
            <p:ph type="ctrTitle"/>
          </p:nvPr>
        </p:nvSpPr>
        <p:spPr>
          <a:xfrm>
            <a:off x="1233875" y="20409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800">
                <a:latin typeface="Comic Sans MS"/>
                <a:ea typeface="Comic Sans MS"/>
                <a:cs typeface="Comic Sans MS"/>
                <a:sym typeface="Comic Sans MS"/>
              </a:rPr>
              <a:t>Conclusion </a:t>
            </a:r>
            <a:endParaRPr i="1" sz="48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37"/>
                                        </p:tgtEl>
                                        <p:attrNameLst>
                                          <p:attrName>style.visibility</p:attrName>
                                        </p:attrNameLst>
                                      </p:cBhvr>
                                      <p:to>
                                        <p:strVal val="visible"/>
                                      </p:to>
                                    </p:set>
                                    <p:anim calcmode="lin" valueType="num">
                                      <p:cBhvr additive="base">
                                        <p:cTn dur="500"/>
                                        <p:tgtEl>
                                          <p:spTgt spid="1937"/>
                                        </p:tgtEl>
                                        <p:attrNameLst>
                                          <p:attrName>ppt_w</p:attrName>
                                        </p:attrNameLst>
                                      </p:cBhvr>
                                      <p:tavLst>
                                        <p:tav fmla="" tm="0">
                                          <p:val>
                                            <p:strVal val="0"/>
                                          </p:val>
                                        </p:tav>
                                        <p:tav fmla="" tm="100000">
                                          <p:val>
                                            <p:strVal val="#ppt_w"/>
                                          </p:val>
                                        </p:tav>
                                      </p:tavLst>
                                    </p:anim>
                                    <p:anim calcmode="lin" valueType="num">
                                      <p:cBhvr additive="base">
                                        <p:cTn dur="500"/>
                                        <p:tgtEl>
                                          <p:spTgt spid="19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30"/>
                                        </p:tgtEl>
                                        <p:attrNameLst>
                                          <p:attrName>style.visibility</p:attrName>
                                        </p:attrNameLst>
                                      </p:cBhvr>
                                      <p:to>
                                        <p:strVal val="visible"/>
                                      </p:to>
                                    </p:set>
                                    <p:anim calcmode="lin" valueType="num">
                                      <p:cBhvr additive="base">
                                        <p:cTn dur="500"/>
                                        <p:tgtEl>
                                          <p:spTgt spid="1830"/>
                                        </p:tgtEl>
                                        <p:attrNameLst>
                                          <p:attrName>ppt_w</p:attrName>
                                        </p:attrNameLst>
                                      </p:cBhvr>
                                      <p:tavLst>
                                        <p:tav fmla="" tm="0">
                                          <p:val>
                                            <p:strVal val="0"/>
                                          </p:val>
                                        </p:tav>
                                        <p:tav fmla="" tm="100000">
                                          <p:val>
                                            <p:strVal val="#ppt_w"/>
                                          </p:val>
                                        </p:tav>
                                      </p:tavLst>
                                    </p:anim>
                                    <p:anim calcmode="lin" valueType="num">
                                      <p:cBhvr additive="base">
                                        <p:cTn dur="500"/>
                                        <p:tgtEl>
                                          <p:spTgt spid="18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47"/>
          <p:cNvSpPr txBox="1"/>
          <p:nvPr>
            <p:ph idx="4294967295" type="ctrTitle"/>
          </p:nvPr>
        </p:nvSpPr>
        <p:spPr>
          <a:xfrm>
            <a:off x="2371625" y="1477250"/>
            <a:ext cx="4908000" cy="2512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0" i="0" lang="fr" sz="6000" u="none" cap="none" strike="noStrike">
                <a:solidFill>
                  <a:schemeClr val="accent1"/>
                </a:solidFill>
                <a:latin typeface="Roboto Slab"/>
                <a:ea typeface="Roboto Slab"/>
                <a:cs typeface="Roboto Slab"/>
                <a:sym typeface="Roboto Slab"/>
              </a:rPr>
              <a:t>Merci pour votre attention!</a:t>
            </a:r>
            <a:endParaRPr b="0" i="0" sz="6000" u="none" cap="none" strike="noStrike">
              <a:solidFill>
                <a:schemeClr val="accent1"/>
              </a:solidFill>
              <a:latin typeface="Roboto Slab"/>
              <a:ea typeface="Roboto Slab"/>
              <a:cs typeface="Roboto Slab"/>
              <a:sym typeface="Roboto Slab"/>
            </a:endParaRPr>
          </a:p>
        </p:txBody>
      </p:sp>
      <p:cxnSp>
        <p:nvCxnSpPr>
          <p:cNvPr id="1943" name="Google Shape;1943;p47"/>
          <p:cNvCxnSpPr/>
          <p:nvPr/>
        </p:nvCxnSpPr>
        <p:spPr>
          <a:xfrm>
            <a:off x="6763200" y="2571750"/>
            <a:ext cx="2373900" cy="0"/>
          </a:xfrm>
          <a:prstGeom prst="straightConnector1">
            <a:avLst/>
          </a:prstGeom>
          <a:noFill/>
          <a:ln cap="flat" cmpd="sng" w="9525">
            <a:solidFill>
              <a:srgbClr val="CCCCCC"/>
            </a:solidFill>
            <a:prstDash val="solid"/>
            <a:round/>
            <a:headEnd len="sm" w="sm" type="none"/>
            <a:tailEnd len="sm" w="sm" type="none"/>
          </a:ln>
        </p:spPr>
      </p:cxnSp>
      <p:sp>
        <p:nvSpPr>
          <p:cNvPr id="1944" name="Google Shape;1944;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1945" name="Google Shape;1945;p47"/>
          <p:cNvCxnSpPr/>
          <p:nvPr/>
        </p:nvCxnSpPr>
        <p:spPr>
          <a:xfrm>
            <a:off x="-12375" y="2584125"/>
            <a:ext cx="20526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42"/>
                                        </p:tgtEl>
                                        <p:attrNameLst>
                                          <p:attrName>style.visibility</p:attrName>
                                        </p:attrNameLst>
                                      </p:cBhvr>
                                      <p:to>
                                        <p:strVal val="visible"/>
                                      </p:to>
                                    </p:set>
                                    <p:anim calcmode="lin" valueType="num">
                                      <p:cBhvr additive="base">
                                        <p:cTn dur="500"/>
                                        <p:tgtEl>
                                          <p:spTgt spid="1942"/>
                                        </p:tgtEl>
                                        <p:attrNameLst>
                                          <p:attrName>ppt_w</p:attrName>
                                        </p:attrNameLst>
                                      </p:cBhvr>
                                      <p:tavLst>
                                        <p:tav fmla="" tm="0">
                                          <p:val>
                                            <p:strVal val="0"/>
                                          </p:val>
                                        </p:tav>
                                        <p:tav fmla="" tm="100000">
                                          <p:val>
                                            <p:strVal val="#ppt_w"/>
                                          </p:val>
                                        </p:tav>
                                      </p:tavLst>
                                    </p:anim>
                                    <p:anim calcmode="lin" valueType="num">
                                      <p:cBhvr additive="base">
                                        <p:cTn dur="500"/>
                                        <p:tgtEl>
                                          <p:spTgt spid="19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
        <p:nvSpPr>
          <p:cNvPr id="1951" name="Google Shape;1951;p48"/>
          <p:cNvSpPr txBox="1"/>
          <p:nvPr>
            <p:ph idx="4294967295" type="ctrTitle"/>
          </p:nvPr>
        </p:nvSpPr>
        <p:spPr>
          <a:xfrm>
            <a:off x="2371625" y="1477250"/>
            <a:ext cx="4908000" cy="2512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0" i="0" lang="fr" sz="6000" u="none" cap="none" strike="noStrike">
                <a:solidFill>
                  <a:schemeClr val="accent1"/>
                </a:solidFill>
                <a:latin typeface="Roboto Slab"/>
                <a:ea typeface="Roboto Slab"/>
                <a:cs typeface="Roboto Slab"/>
                <a:sym typeface="Roboto Slab"/>
              </a:rPr>
              <a:t>Questions / Réponses </a:t>
            </a:r>
            <a:endParaRPr b="0" i="0" sz="6000" u="none" cap="none" strike="noStrike">
              <a:solidFill>
                <a:schemeClr val="accent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4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6</a:t>
            </a:r>
            <a:endParaRPr b="1" i="0" sz="3600" u="none" cap="none" strike="noStrike">
              <a:solidFill>
                <a:schemeClr val="lt1"/>
              </a:solidFill>
              <a:latin typeface="Barlow"/>
              <a:ea typeface="Barlow"/>
              <a:cs typeface="Barlow"/>
              <a:sym typeface="Barlow"/>
            </a:endParaRPr>
          </a:p>
        </p:txBody>
      </p:sp>
      <p:pic>
        <p:nvPicPr>
          <p:cNvPr id="1957" name="Google Shape;1957;p4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5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6</a:t>
            </a:r>
            <a:endParaRPr b="1" i="0" sz="3600" u="none" cap="none" strike="noStrike">
              <a:solidFill>
                <a:schemeClr val="lt1"/>
              </a:solidFill>
              <a:latin typeface="Barlow"/>
              <a:ea typeface="Barlow"/>
              <a:cs typeface="Barlow"/>
              <a:sym typeface="Barlow"/>
            </a:endParaRPr>
          </a:p>
        </p:txBody>
      </p:sp>
      <p:pic>
        <p:nvPicPr>
          <p:cNvPr id="1963" name="Google Shape;1963;p50"/>
          <p:cNvPicPr preferRelativeResize="0"/>
          <p:nvPr/>
        </p:nvPicPr>
        <p:blipFill>
          <a:blip r:embed="rId3">
            <a:alphaModFix/>
          </a:blip>
          <a:stretch>
            <a:fillRect/>
          </a:stretch>
        </p:blipFill>
        <p:spPr>
          <a:xfrm>
            <a:off x="1357313" y="5550"/>
            <a:ext cx="642937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5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6</a:t>
            </a:r>
            <a:endParaRPr b="1" i="0" sz="3600" u="none" cap="none" strike="noStrike">
              <a:solidFill>
                <a:schemeClr val="lt1"/>
              </a:solidFill>
              <a:latin typeface="Barlow"/>
              <a:ea typeface="Barlow"/>
              <a:cs typeface="Barlow"/>
              <a:sym typeface="Barlow"/>
            </a:endParaRPr>
          </a:p>
        </p:txBody>
      </p:sp>
      <p:pic>
        <p:nvPicPr>
          <p:cNvPr id="1969" name="Google Shape;1969;p51"/>
          <p:cNvPicPr preferRelativeResize="0"/>
          <p:nvPr/>
        </p:nvPicPr>
        <p:blipFill>
          <a:blip r:embed="rId3">
            <a:alphaModFix/>
          </a:blip>
          <a:stretch>
            <a:fillRect/>
          </a:stretch>
        </p:blipFill>
        <p:spPr>
          <a:xfrm>
            <a:off x="0" y="6"/>
            <a:ext cx="9144000" cy="20405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5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6</a:t>
            </a:r>
            <a:endParaRPr b="1" i="0" sz="3600" u="none" cap="none" strike="noStrike">
              <a:solidFill>
                <a:schemeClr val="lt1"/>
              </a:solidFill>
              <a:latin typeface="Barlow"/>
              <a:ea typeface="Barlow"/>
              <a:cs typeface="Barlow"/>
              <a:sym typeface="Barlow"/>
            </a:endParaRPr>
          </a:p>
        </p:txBody>
      </p:sp>
      <p:pic>
        <p:nvPicPr>
          <p:cNvPr id="1975" name="Google Shape;1975;p52"/>
          <p:cNvPicPr preferRelativeResize="0"/>
          <p:nvPr/>
        </p:nvPicPr>
        <p:blipFill>
          <a:blip r:embed="rId3">
            <a:alphaModFix/>
          </a:blip>
          <a:stretch>
            <a:fillRect/>
          </a:stretch>
        </p:blipFill>
        <p:spPr>
          <a:xfrm>
            <a:off x="902650" y="452925"/>
            <a:ext cx="7567226" cy="423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1264025" y="199739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800">
                <a:latin typeface="Comic Sans MS"/>
                <a:ea typeface="Comic Sans MS"/>
                <a:cs typeface="Comic Sans MS"/>
                <a:sym typeface="Comic Sans MS"/>
              </a:rPr>
              <a:t>Introduction générale</a:t>
            </a:r>
            <a:endParaRPr i="1" sz="4800">
              <a:latin typeface="Comic Sans MS"/>
              <a:ea typeface="Comic Sans MS"/>
              <a:cs typeface="Comic Sans MS"/>
              <a:sym typeface="Comic Sans MS"/>
            </a:endParaRPr>
          </a:p>
        </p:txBody>
      </p:sp>
      <p:sp>
        <p:nvSpPr>
          <p:cNvPr id="170" name="Google Shape;170;p2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2</a:t>
            </a:r>
            <a:endParaRPr b="1" i="0" sz="3600" u="none" cap="none" strike="noStrike">
              <a:solidFill>
                <a:schemeClr val="lt1"/>
              </a:solidFill>
              <a:latin typeface="Barlow"/>
              <a:ea typeface="Barlow"/>
              <a:cs typeface="Barlow"/>
              <a:sym typeface="Barlow"/>
            </a:endParaRPr>
          </a:p>
        </p:txBody>
      </p:sp>
      <p:grpSp>
        <p:nvGrpSpPr>
          <p:cNvPr id="171" name="Google Shape;171;p28"/>
          <p:cNvGrpSpPr/>
          <p:nvPr/>
        </p:nvGrpSpPr>
        <p:grpSpPr>
          <a:xfrm>
            <a:off x="5435030" y="912413"/>
            <a:ext cx="3239588" cy="3293158"/>
            <a:chOff x="2011725" y="44285"/>
            <a:chExt cx="4684870" cy="4762340"/>
          </a:xfrm>
        </p:grpSpPr>
        <p:grpSp>
          <p:nvGrpSpPr>
            <p:cNvPr id="172" name="Google Shape;172;p28"/>
            <p:cNvGrpSpPr/>
            <p:nvPr/>
          </p:nvGrpSpPr>
          <p:grpSpPr>
            <a:xfrm>
              <a:off x="2119596" y="326448"/>
              <a:ext cx="3544299" cy="3707706"/>
              <a:chOff x="3860721" y="1330073"/>
              <a:chExt cx="3544299" cy="3707706"/>
            </a:xfrm>
          </p:grpSpPr>
          <p:sp>
            <p:nvSpPr>
              <p:cNvPr id="173" name="Google Shape;173;p2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2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2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2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2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2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2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2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2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2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2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2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2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2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2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2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2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2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2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2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2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2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2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2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2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2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2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2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2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2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2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2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2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2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2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2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2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2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2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2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2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2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2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2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2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2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2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2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2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2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2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2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2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2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2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2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2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2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2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2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2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2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2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2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2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2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2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2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2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2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2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2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2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2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2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2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2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2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2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2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2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2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2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2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2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2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2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0" name="Google Shape;280;p28"/>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28"/>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28"/>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28"/>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28"/>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28"/>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28"/>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28"/>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28"/>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28"/>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28"/>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28"/>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28"/>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28"/>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28"/>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28"/>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28"/>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28"/>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28"/>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28"/>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28"/>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28"/>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28"/>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28"/>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28"/>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28"/>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28"/>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28"/>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28"/>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28"/>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28"/>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28"/>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28"/>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28"/>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28"/>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28"/>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28"/>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28"/>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28"/>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28"/>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28"/>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28"/>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28"/>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28"/>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28"/>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28"/>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28"/>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28"/>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28"/>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28"/>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28"/>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28"/>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28"/>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28"/>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28"/>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28"/>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28"/>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28"/>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28"/>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28"/>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28"/>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28"/>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28"/>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28"/>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28"/>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28"/>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28"/>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28"/>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28"/>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28"/>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28"/>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28"/>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28"/>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28"/>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28"/>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28"/>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28"/>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28"/>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28"/>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28"/>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28"/>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28"/>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28"/>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28"/>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28"/>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28"/>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28"/>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28"/>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28"/>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28"/>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28"/>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28"/>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28"/>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28"/>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28"/>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28"/>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28"/>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28"/>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28"/>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28"/>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28"/>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28"/>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28"/>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28"/>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28"/>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28"/>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28"/>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28"/>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28"/>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28"/>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28"/>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28"/>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28"/>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28"/>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28"/>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28"/>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28"/>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28"/>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28"/>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28"/>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28"/>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28"/>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28"/>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28"/>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28"/>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28"/>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28"/>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28"/>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28"/>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28"/>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28"/>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28"/>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28"/>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28"/>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28"/>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28"/>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28"/>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28"/>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28"/>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28"/>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28"/>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21" name="Google Shape;421;p28"/>
            <p:cNvGrpSpPr/>
            <p:nvPr/>
          </p:nvGrpSpPr>
          <p:grpSpPr>
            <a:xfrm>
              <a:off x="3871486" y="368362"/>
              <a:ext cx="330894" cy="250785"/>
              <a:chOff x="6621095" y="1452181"/>
              <a:chExt cx="330894" cy="250785"/>
            </a:xfrm>
          </p:grpSpPr>
          <p:sp>
            <p:nvSpPr>
              <p:cNvPr id="422" name="Google Shape;422;p2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2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2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2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2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7" name="Google Shape;427;p28"/>
            <p:cNvGrpSpPr/>
            <p:nvPr/>
          </p:nvGrpSpPr>
          <p:grpSpPr>
            <a:xfrm>
              <a:off x="4704106" y="852569"/>
              <a:ext cx="330894" cy="250785"/>
              <a:chOff x="6621095" y="1452181"/>
              <a:chExt cx="330894" cy="250785"/>
            </a:xfrm>
          </p:grpSpPr>
          <p:sp>
            <p:nvSpPr>
              <p:cNvPr id="428" name="Google Shape;428;p2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2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2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2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2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3" name="Google Shape;433;p28"/>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28"/>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35" name="Google Shape;435;p28"/>
            <p:cNvGrpSpPr/>
            <p:nvPr/>
          </p:nvGrpSpPr>
          <p:grpSpPr>
            <a:xfrm flipH="1">
              <a:off x="2446567" y="1414370"/>
              <a:ext cx="298963" cy="226660"/>
              <a:chOff x="6621095" y="1452181"/>
              <a:chExt cx="330894" cy="250785"/>
            </a:xfrm>
          </p:grpSpPr>
          <p:sp>
            <p:nvSpPr>
              <p:cNvPr id="436" name="Google Shape;436;p2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2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2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2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2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1" name="Google Shape;441;p28"/>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28"/>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3" name="Google Shape;443;p28"/>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ppt_w</p:attrName>
                                        </p:attrNameLst>
                                      </p:cBhvr>
                                      <p:tavLst>
                                        <p:tav fmla="" tm="0">
                                          <p:val>
                                            <p:strVal val="0"/>
                                          </p:val>
                                        </p:tav>
                                        <p:tav fmla="" tm="100000">
                                          <p:val>
                                            <p:strVal val="#ppt_w"/>
                                          </p:val>
                                        </p:tav>
                                      </p:tavLst>
                                    </p:anim>
                                    <p:anim calcmode="lin" valueType="num">
                                      <p:cBhvr additive="base">
                                        <p:cTn dur="500"/>
                                        <p:tgtEl>
                                          <p:spTgt spid="1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ppt_w</p:attrName>
                                        </p:attrNameLst>
                                      </p:cBhvr>
                                      <p:tavLst>
                                        <p:tav fmla="" tm="0">
                                          <p:val>
                                            <p:strVal val="0"/>
                                          </p:val>
                                        </p:tav>
                                        <p:tav fmla="" tm="100000">
                                          <p:val>
                                            <p:strVal val="#ppt_w"/>
                                          </p:val>
                                        </p:tav>
                                      </p:tavLst>
                                    </p:anim>
                                    <p:anim calcmode="lin" valueType="num">
                                      <p:cBhvr additive="base">
                                        <p:cTn dur="500"/>
                                        <p:tgtEl>
                                          <p:spTgt spid="17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449" name="Google Shape;449;p29"/>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450" name="Google Shape;450;p29"/>
          <p:cNvCxnSpPr/>
          <p:nvPr/>
        </p:nvCxnSpPr>
        <p:spPr>
          <a:xfrm flipH="1" rot="10800000">
            <a:off x="5908975" y="548150"/>
            <a:ext cx="3252900" cy="15900"/>
          </a:xfrm>
          <a:prstGeom prst="straightConnector1">
            <a:avLst/>
          </a:prstGeom>
          <a:noFill/>
          <a:ln cap="flat" cmpd="sng" w="9525">
            <a:solidFill>
              <a:srgbClr val="B1B4C4"/>
            </a:solidFill>
            <a:prstDash val="solid"/>
            <a:round/>
            <a:headEnd len="sm" w="sm" type="none"/>
            <a:tailEnd len="sm" w="sm" type="none"/>
          </a:ln>
        </p:spPr>
      </p:cxnSp>
      <p:sp>
        <p:nvSpPr>
          <p:cNvPr id="451" name="Google Shape;451;p29"/>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9"/>
          <p:cNvSpPr txBox="1"/>
          <p:nvPr/>
        </p:nvSpPr>
        <p:spPr>
          <a:xfrm>
            <a:off x="1372325" y="194375"/>
            <a:ext cx="5852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fr" sz="3000">
                <a:solidFill>
                  <a:schemeClr val="accent1"/>
                </a:solidFill>
                <a:latin typeface="Lora"/>
                <a:ea typeface="Lora"/>
                <a:cs typeface="Lora"/>
                <a:sym typeface="Lora"/>
              </a:rPr>
              <a:t>Introduction générale</a:t>
            </a:r>
            <a:r>
              <a:rPr b="1" i="0" lang="fr" sz="3000" u="none" cap="none" strike="noStrike">
                <a:solidFill>
                  <a:schemeClr val="accent1"/>
                </a:solidFill>
                <a:latin typeface="Lora"/>
                <a:ea typeface="Lora"/>
                <a:cs typeface="Lora"/>
                <a:sym typeface="Lora"/>
              </a:rPr>
              <a:t> (1/</a:t>
            </a:r>
            <a:r>
              <a:rPr b="1" lang="fr" sz="3000">
                <a:solidFill>
                  <a:schemeClr val="accent1"/>
                </a:solidFill>
                <a:latin typeface="Lora"/>
                <a:ea typeface="Lora"/>
                <a:cs typeface="Lora"/>
                <a:sym typeface="Lora"/>
              </a:rPr>
              <a:t>2</a:t>
            </a:r>
            <a:r>
              <a:rPr b="1" i="0" lang="fr" sz="3000" u="none" cap="none" strike="noStrike">
                <a:solidFill>
                  <a:schemeClr val="accent1"/>
                </a:solidFill>
                <a:latin typeface="Lora"/>
                <a:ea typeface="Lora"/>
                <a:cs typeface="Lora"/>
                <a:sym typeface="Lora"/>
              </a:rPr>
              <a:t>)</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p:txBody>
      </p:sp>
      <p:pic>
        <p:nvPicPr>
          <p:cNvPr id="453" name="Google Shape;453;p29"/>
          <p:cNvPicPr preferRelativeResize="0"/>
          <p:nvPr/>
        </p:nvPicPr>
        <p:blipFill>
          <a:blip r:embed="rId3">
            <a:alphaModFix/>
          </a:blip>
          <a:stretch>
            <a:fillRect/>
          </a:stretch>
        </p:blipFill>
        <p:spPr>
          <a:xfrm>
            <a:off x="3620375" y="989153"/>
            <a:ext cx="4419600" cy="4154297"/>
          </a:xfrm>
          <a:prstGeom prst="rect">
            <a:avLst/>
          </a:prstGeom>
          <a:noFill/>
          <a:ln>
            <a:noFill/>
          </a:ln>
        </p:spPr>
      </p:pic>
      <p:pic>
        <p:nvPicPr>
          <p:cNvPr id="454" name="Google Shape;454;p29"/>
          <p:cNvPicPr preferRelativeResize="0"/>
          <p:nvPr/>
        </p:nvPicPr>
        <p:blipFill>
          <a:blip r:embed="rId4">
            <a:alphaModFix/>
          </a:blip>
          <a:stretch>
            <a:fillRect/>
          </a:stretch>
        </p:blipFill>
        <p:spPr>
          <a:xfrm>
            <a:off x="210750" y="1141400"/>
            <a:ext cx="3409625" cy="1784375"/>
          </a:xfrm>
          <a:prstGeom prst="rect">
            <a:avLst/>
          </a:prstGeom>
          <a:noFill/>
          <a:ln>
            <a:noFill/>
          </a:ln>
        </p:spPr>
      </p:pic>
    </p:spTree>
  </p:cSld>
  <p:clrMapOvr>
    <a:masterClrMapping/>
  </p:clrMapOvr>
  <mc:AlternateContent>
    <mc:Choice Requires="p14">
      <p:transition p14:dur="4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0"/>
          <p:cNvSpPr/>
          <p:nvPr/>
        </p:nvSpPr>
        <p:spPr>
          <a:xfrm>
            <a:off x="3895675" y="1080450"/>
            <a:ext cx="1423800" cy="226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461" name="Google Shape;461;p30"/>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sp>
        <p:nvSpPr>
          <p:cNvPr id="462" name="Google Shape;462;p30"/>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0"/>
          <p:cNvSpPr txBox="1"/>
          <p:nvPr/>
        </p:nvSpPr>
        <p:spPr>
          <a:xfrm>
            <a:off x="1235525" y="940075"/>
            <a:ext cx="2618700" cy="3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64" name="Google Shape;464;p30"/>
          <p:cNvSpPr txBox="1"/>
          <p:nvPr/>
        </p:nvSpPr>
        <p:spPr>
          <a:xfrm>
            <a:off x="1372325" y="141775"/>
            <a:ext cx="5852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fr" sz="3000">
                <a:solidFill>
                  <a:schemeClr val="accent1"/>
                </a:solidFill>
                <a:latin typeface="Lora"/>
                <a:ea typeface="Lora"/>
                <a:cs typeface="Lora"/>
                <a:sym typeface="Lora"/>
              </a:rPr>
              <a:t>Introduction générale</a:t>
            </a:r>
            <a:r>
              <a:rPr b="1" i="0" lang="fr" sz="3000" u="none" cap="none" strike="noStrike">
                <a:solidFill>
                  <a:schemeClr val="accent1"/>
                </a:solidFill>
                <a:latin typeface="Lora"/>
                <a:ea typeface="Lora"/>
                <a:cs typeface="Lora"/>
                <a:sym typeface="Lora"/>
              </a:rPr>
              <a:t> (2/</a:t>
            </a:r>
            <a:r>
              <a:rPr b="1" lang="fr" sz="3000">
                <a:solidFill>
                  <a:schemeClr val="accent1"/>
                </a:solidFill>
                <a:latin typeface="Lora"/>
                <a:ea typeface="Lora"/>
                <a:cs typeface="Lora"/>
                <a:sym typeface="Lora"/>
              </a:rPr>
              <a:t>2</a:t>
            </a:r>
            <a:r>
              <a:rPr b="1" i="0" lang="fr" sz="3000" u="none" cap="none" strike="noStrike">
                <a:solidFill>
                  <a:schemeClr val="accent1"/>
                </a:solidFill>
                <a:latin typeface="Lora"/>
                <a:ea typeface="Lora"/>
                <a:cs typeface="Lora"/>
                <a:sym typeface="Lora"/>
              </a:rPr>
              <a:t>)</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p:txBody>
      </p:sp>
      <p:pic>
        <p:nvPicPr>
          <p:cNvPr id="465" name="Google Shape;465;p30"/>
          <p:cNvPicPr preferRelativeResize="0"/>
          <p:nvPr/>
        </p:nvPicPr>
        <p:blipFill>
          <a:blip r:embed="rId3">
            <a:alphaModFix/>
          </a:blip>
          <a:stretch>
            <a:fillRect/>
          </a:stretch>
        </p:blipFill>
        <p:spPr>
          <a:xfrm>
            <a:off x="0" y="3346025"/>
            <a:ext cx="1911125" cy="1771850"/>
          </a:xfrm>
          <a:prstGeom prst="rect">
            <a:avLst/>
          </a:prstGeom>
          <a:noFill/>
          <a:ln>
            <a:noFill/>
          </a:ln>
        </p:spPr>
      </p:pic>
      <p:pic>
        <p:nvPicPr>
          <p:cNvPr id="466" name="Google Shape;466;p30"/>
          <p:cNvPicPr preferRelativeResize="0"/>
          <p:nvPr/>
        </p:nvPicPr>
        <p:blipFill>
          <a:blip r:embed="rId4">
            <a:alphaModFix/>
          </a:blip>
          <a:stretch>
            <a:fillRect/>
          </a:stretch>
        </p:blipFill>
        <p:spPr>
          <a:xfrm>
            <a:off x="955587" y="1578825"/>
            <a:ext cx="933225" cy="933225"/>
          </a:xfrm>
          <a:prstGeom prst="rect">
            <a:avLst/>
          </a:prstGeom>
          <a:noFill/>
          <a:ln>
            <a:noFill/>
          </a:ln>
        </p:spPr>
      </p:pic>
      <p:grpSp>
        <p:nvGrpSpPr>
          <p:cNvPr id="467" name="Google Shape;467;p30"/>
          <p:cNvGrpSpPr/>
          <p:nvPr/>
        </p:nvGrpSpPr>
        <p:grpSpPr>
          <a:xfrm>
            <a:off x="7731479" y="3177518"/>
            <a:ext cx="649342" cy="1572746"/>
            <a:chOff x="2473900" y="1999349"/>
            <a:chExt cx="1234021" cy="2988875"/>
          </a:xfrm>
        </p:grpSpPr>
        <p:sp>
          <p:nvSpPr>
            <p:cNvPr id="468" name="Google Shape;468;p30"/>
            <p:cNvSpPr/>
            <p:nvPr/>
          </p:nvSpPr>
          <p:spPr>
            <a:xfrm>
              <a:off x="2473900" y="4607987"/>
              <a:ext cx="657677" cy="380237"/>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30"/>
            <p:cNvSpPr/>
            <p:nvPr/>
          </p:nvSpPr>
          <p:spPr>
            <a:xfrm>
              <a:off x="2526860" y="3374023"/>
              <a:ext cx="157580" cy="343757"/>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30"/>
            <p:cNvSpPr/>
            <p:nvPr/>
          </p:nvSpPr>
          <p:spPr>
            <a:xfrm>
              <a:off x="2548930" y="3232673"/>
              <a:ext cx="113353" cy="218341"/>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30"/>
            <p:cNvSpPr/>
            <p:nvPr/>
          </p:nvSpPr>
          <p:spPr>
            <a:xfrm>
              <a:off x="2798668" y="4744252"/>
              <a:ext cx="244333" cy="137739"/>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30"/>
            <p:cNvSpPr/>
            <p:nvPr/>
          </p:nvSpPr>
          <p:spPr>
            <a:xfrm>
              <a:off x="2802738" y="4767054"/>
              <a:ext cx="240222" cy="115414"/>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30"/>
            <p:cNvSpPr/>
            <p:nvPr/>
          </p:nvSpPr>
          <p:spPr>
            <a:xfrm>
              <a:off x="2619879" y="4663861"/>
              <a:ext cx="244438" cy="137739"/>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30"/>
            <p:cNvSpPr/>
            <p:nvPr/>
          </p:nvSpPr>
          <p:spPr>
            <a:xfrm>
              <a:off x="2624340" y="4686663"/>
              <a:ext cx="240317" cy="115414"/>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30"/>
            <p:cNvSpPr/>
            <p:nvPr/>
          </p:nvSpPr>
          <p:spPr>
            <a:xfrm>
              <a:off x="2619947" y="3772263"/>
              <a:ext cx="357956" cy="1010624"/>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30"/>
            <p:cNvSpPr/>
            <p:nvPr/>
          </p:nvSpPr>
          <p:spPr>
            <a:xfrm>
              <a:off x="2665909" y="2943080"/>
              <a:ext cx="259735" cy="415919"/>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30"/>
            <p:cNvSpPr/>
            <p:nvPr/>
          </p:nvSpPr>
          <p:spPr>
            <a:xfrm>
              <a:off x="2581088" y="3237593"/>
              <a:ext cx="399004" cy="661684"/>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30"/>
            <p:cNvSpPr/>
            <p:nvPr/>
          </p:nvSpPr>
          <p:spPr>
            <a:xfrm>
              <a:off x="2863826" y="3320377"/>
              <a:ext cx="503069" cy="394810"/>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30"/>
            <p:cNvSpPr/>
            <p:nvPr/>
          </p:nvSpPr>
          <p:spPr>
            <a:xfrm>
              <a:off x="2845723" y="3311820"/>
              <a:ext cx="154147" cy="225876"/>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30"/>
            <p:cNvSpPr/>
            <p:nvPr/>
          </p:nvSpPr>
          <p:spPr>
            <a:xfrm>
              <a:off x="2673955" y="2924805"/>
              <a:ext cx="251532" cy="277898"/>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30"/>
            <p:cNvSpPr/>
            <p:nvPr/>
          </p:nvSpPr>
          <p:spPr>
            <a:xfrm>
              <a:off x="3214730" y="3494025"/>
              <a:ext cx="76119" cy="66973"/>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82" name="Google Shape;482;p30"/>
            <p:cNvGrpSpPr/>
            <p:nvPr/>
          </p:nvGrpSpPr>
          <p:grpSpPr>
            <a:xfrm>
              <a:off x="3192914" y="3470000"/>
              <a:ext cx="220130" cy="132120"/>
              <a:chOff x="4865564" y="4292025"/>
              <a:chExt cx="220130" cy="132120"/>
            </a:xfrm>
          </p:grpSpPr>
          <p:sp>
            <p:nvSpPr>
              <p:cNvPr id="483" name="Google Shape;483;p30"/>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30"/>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30"/>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30"/>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30"/>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30"/>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30"/>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30"/>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30"/>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30"/>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30"/>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30"/>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30"/>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30"/>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30"/>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30"/>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30"/>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30"/>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30"/>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30"/>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03" name="Google Shape;503;p30"/>
            <p:cNvSpPr/>
            <p:nvPr/>
          </p:nvSpPr>
          <p:spPr>
            <a:xfrm>
              <a:off x="3239891" y="3511325"/>
              <a:ext cx="129087" cy="107584"/>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30"/>
            <p:cNvSpPr/>
            <p:nvPr/>
          </p:nvSpPr>
          <p:spPr>
            <a:xfrm>
              <a:off x="2547598" y="1999349"/>
              <a:ext cx="711585" cy="787458"/>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30"/>
            <p:cNvSpPr/>
            <p:nvPr/>
          </p:nvSpPr>
          <p:spPr>
            <a:xfrm>
              <a:off x="2526963" y="2038199"/>
              <a:ext cx="663763" cy="751441"/>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30"/>
            <p:cNvSpPr/>
            <p:nvPr/>
          </p:nvSpPr>
          <p:spPr>
            <a:xfrm>
              <a:off x="3424090" y="2990832"/>
              <a:ext cx="59149" cy="186880"/>
            </a:xfrm>
            <a:custGeom>
              <a:rect b="b" l="l" r="r" t="t"/>
              <a:pathLst>
                <a:path extrusionOk="0" h="186880" w="59149">
                  <a:moveTo>
                    <a:pt x="0" y="152591"/>
                  </a:moveTo>
                  <a:lnTo>
                    <a:pt x="59149" y="186881"/>
                  </a:lnTo>
                  <a:lnTo>
                    <a:pt x="59149" y="34195"/>
                  </a:lnTo>
                  <a:lnTo>
                    <a:pt x="0" y="0"/>
                  </a:lnTo>
                  <a:lnTo>
                    <a:pt x="0" y="152591"/>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30"/>
            <p:cNvSpPr/>
            <p:nvPr/>
          </p:nvSpPr>
          <p:spPr>
            <a:xfrm>
              <a:off x="3424090" y="2963209"/>
              <a:ext cx="109454" cy="62007"/>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30"/>
            <p:cNvSpPr/>
            <p:nvPr/>
          </p:nvSpPr>
          <p:spPr>
            <a:xfrm>
              <a:off x="3532974" y="2965813"/>
              <a:ext cx="174947" cy="282184"/>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30"/>
            <p:cNvSpPr/>
            <p:nvPr/>
          </p:nvSpPr>
          <p:spPr>
            <a:xfrm>
              <a:off x="3635011" y="3202477"/>
              <a:ext cx="34899" cy="63627"/>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30"/>
            <p:cNvSpPr/>
            <p:nvPr/>
          </p:nvSpPr>
          <p:spPr>
            <a:xfrm>
              <a:off x="3499691" y="2985265"/>
              <a:ext cx="174947" cy="281849"/>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511" name="Google Shape;511;p30"/>
          <p:cNvCxnSpPr>
            <a:stCxn id="465" idx="0"/>
            <a:endCxn id="466" idx="2"/>
          </p:cNvCxnSpPr>
          <p:nvPr/>
        </p:nvCxnSpPr>
        <p:spPr>
          <a:xfrm flipH="1" rot="10800000">
            <a:off x="955563" y="2512025"/>
            <a:ext cx="466500" cy="834000"/>
          </a:xfrm>
          <a:prstGeom prst="straightConnector1">
            <a:avLst/>
          </a:prstGeom>
          <a:noFill/>
          <a:ln cap="flat" cmpd="sng" w="38100">
            <a:solidFill>
              <a:schemeClr val="dk1"/>
            </a:solidFill>
            <a:prstDash val="solid"/>
            <a:round/>
            <a:headEnd len="med" w="med" type="none"/>
            <a:tailEnd len="med" w="med" type="triangle"/>
          </a:ln>
        </p:spPr>
      </p:cxnSp>
      <p:cxnSp>
        <p:nvCxnSpPr>
          <p:cNvPr id="512" name="Google Shape;512;p30"/>
          <p:cNvCxnSpPr/>
          <p:nvPr/>
        </p:nvCxnSpPr>
        <p:spPr>
          <a:xfrm>
            <a:off x="2137687" y="2031200"/>
            <a:ext cx="1413000" cy="28500"/>
          </a:xfrm>
          <a:prstGeom prst="straightConnector1">
            <a:avLst/>
          </a:prstGeom>
          <a:noFill/>
          <a:ln cap="flat" cmpd="sng" w="38100">
            <a:solidFill>
              <a:schemeClr val="dk1"/>
            </a:solidFill>
            <a:prstDash val="solid"/>
            <a:round/>
            <a:headEnd len="med" w="med" type="none"/>
            <a:tailEnd len="med" w="med" type="triangle"/>
          </a:ln>
        </p:spPr>
      </p:cxnSp>
      <p:cxnSp>
        <p:nvCxnSpPr>
          <p:cNvPr id="513" name="Google Shape;513;p30"/>
          <p:cNvCxnSpPr>
            <a:endCxn id="514" idx="1"/>
          </p:cNvCxnSpPr>
          <p:nvPr/>
        </p:nvCxnSpPr>
        <p:spPr>
          <a:xfrm>
            <a:off x="5674225" y="2123100"/>
            <a:ext cx="1332600" cy="5100"/>
          </a:xfrm>
          <a:prstGeom prst="straightConnector1">
            <a:avLst/>
          </a:prstGeom>
          <a:noFill/>
          <a:ln cap="flat" cmpd="sng" w="38100">
            <a:solidFill>
              <a:schemeClr val="dk1"/>
            </a:solidFill>
            <a:prstDash val="solid"/>
            <a:round/>
            <a:headEnd len="med" w="med" type="none"/>
            <a:tailEnd len="med" w="med" type="triangle"/>
          </a:ln>
        </p:spPr>
      </p:cxnSp>
      <p:pic>
        <p:nvPicPr>
          <p:cNvPr id="514" name="Google Shape;514;p30"/>
          <p:cNvPicPr preferRelativeResize="0"/>
          <p:nvPr/>
        </p:nvPicPr>
        <p:blipFill>
          <a:blip r:embed="rId5">
            <a:alphaModFix/>
          </a:blip>
          <a:stretch>
            <a:fillRect/>
          </a:stretch>
        </p:blipFill>
        <p:spPr>
          <a:xfrm>
            <a:off x="7006825" y="1078875"/>
            <a:ext cx="2098650" cy="2098650"/>
          </a:xfrm>
          <a:prstGeom prst="rect">
            <a:avLst/>
          </a:prstGeom>
          <a:noFill/>
          <a:ln>
            <a:noFill/>
          </a:ln>
        </p:spPr>
      </p:pic>
      <p:sp>
        <p:nvSpPr>
          <p:cNvPr id="515" name="Google Shape;515;p30"/>
          <p:cNvSpPr txBox="1"/>
          <p:nvPr/>
        </p:nvSpPr>
        <p:spPr>
          <a:xfrm>
            <a:off x="3905950" y="1151250"/>
            <a:ext cx="1413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Source Sans Pro"/>
                <a:ea typeface="Source Sans Pro"/>
                <a:cs typeface="Source Sans Pro"/>
                <a:sym typeface="Source Sans Pro"/>
              </a:rPr>
              <a:t>Le nombre de Km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fr">
                <a:latin typeface="Source Sans Pro"/>
                <a:ea typeface="Source Sans Pro"/>
                <a:cs typeface="Source Sans Pro"/>
                <a:sym typeface="Source Sans Pro"/>
              </a:rPr>
              <a:t>Les périodes d’utilisation </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fr">
                <a:latin typeface="Source Sans Pro"/>
                <a:ea typeface="Source Sans Pro"/>
                <a:cs typeface="Source Sans Pro"/>
                <a:sym typeface="Source Sans Pro"/>
              </a:rPr>
              <a:t>Freinage</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b="1">
              <a:latin typeface="Source Sans Pro"/>
              <a:ea typeface="Source Sans Pro"/>
              <a:cs typeface="Source Sans Pro"/>
              <a:sym typeface="Source Sans Pro"/>
            </a:endParaRPr>
          </a:p>
          <a:p>
            <a:pPr indent="0" lvl="0" marL="0" rtl="0" algn="l">
              <a:spcBef>
                <a:spcPts val="0"/>
              </a:spcBef>
              <a:spcAft>
                <a:spcPts val="0"/>
              </a:spcAft>
              <a:buNone/>
            </a:pPr>
            <a:r>
              <a:rPr b="1" lang="fr">
                <a:latin typeface="Source Sans Pro"/>
                <a:ea typeface="Source Sans Pro"/>
                <a:cs typeface="Source Sans Pro"/>
                <a:sym typeface="Source Sans Pro"/>
              </a:rPr>
              <a:t>Accélérations</a:t>
            </a:r>
            <a:endParaRPr b="1">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1"/>
          <p:cNvSpPr txBox="1"/>
          <p:nvPr>
            <p:ph type="ctrTitle"/>
          </p:nvPr>
        </p:nvSpPr>
        <p:spPr>
          <a:xfrm>
            <a:off x="1041350" y="166544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700">
                <a:latin typeface="Comic Sans MS"/>
                <a:ea typeface="Comic Sans MS"/>
                <a:cs typeface="Comic Sans MS"/>
                <a:sym typeface="Comic Sans MS"/>
              </a:rPr>
              <a:t>Présentation </a:t>
            </a:r>
            <a:endParaRPr i="1" sz="4700">
              <a:latin typeface="Comic Sans MS"/>
              <a:ea typeface="Comic Sans MS"/>
              <a:cs typeface="Comic Sans MS"/>
              <a:sym typeface="Comic Sans MS"/>
            </a:endParaRPr>
          </a:p>
          <a:p>
            <a:pPr indent="0" lvl="0" marL="0" rtl="0" algn="l">
              <a:lnSpc>
                <a:spcPct val="100000"/>
              </a:lnSpc>
              <a:spcBef>
                <a:spcPts val="0"/>
              </a:spcBef>
              <a:spcAft>
                <a:spcPts val="0"/>
              </a:spcAft>
              <a:buSzPts val="4400"/>
              <a:buNone/>
            </a:pPr>
            <a:r>
              <a:rPr i="1" lang="fr" sz="4700">
                <a:latin typeface="Comic Sans MS"/>
                <a:ea typeface="Comic Sans MS"/>
                <a:cs typeface="Comic Sans MS"/>
                <a:sym typeface="Comic Sans MS"/>
              </a:rPr>
              <a:t>de l’entreprise</a:t>
            </a:r>
            <a:endParaRPr i="1" sz="4700">
              <a:latin typeface="Comic Sans MS"/>
              <a:ea typeface="Comic Sans MS"/>
              <a:cs typeface="Comic Sans MS"/>
              <a:sym typeface="Comic Sans MS"/>
            </a:endParaRPr>
          </a:p>
        </p:txBody>
      </p:sp>
      <p:sp>
        <p:nvSpPr>
          <p:cNvPr id="521" name="Google Shape;521;p3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2</a:t>
            </a:r>
            <a:endParaRPr b="1" i="0" sz="3600" u="none" cap="none" strike="noStrike">
              <a:solidFill>
                <a:schemeClr val="lt1"/>
              </a:solidFill>
              <a:latin typeface="Barlow"/>
              <a:ea typeface="Barlow"/>
              <a:cs typeface="Barlow"/>
              <a:sym typeface="Barlow"/>
            </a:endParaRPr>
          </a:p>
        </p:txBody>
      </p:sp>
      <p:grpSp>
        <p:nvGrpSpPr>
          <p:cNvPr id="522" name="Google Shape;522;p31"/>
          <p:cNvGrpSpPr/>
          <p:nvPr/>
        </p:nvGrpSpPr>
        <p:grpSpPr>
          <a:xfrm>
            <a:off x="5435030" y="912413"/>
            <a:ext cx="3239588" cy="3293158"/>
            <a:chOff x="2011725" y="44285"/>
            <a:chExt cx="4684870" cy="4762340"/>
          </a:xfrm>
        </p:grpSpPr>
        <p:grpSp>
          <p:nvGrpSpPr>
            <p:cNvPr id="523" name="Google Shape;523;p31"/>
            <p:cNvGrpSpPr/>
            <p:nvPr/>
          </p:nvGrpSpPr>
          <p:grpSpPr>
            <a:xfrm>
              <a:off x="2119596" y="326448"/>
              <a:ext cx="3544299" cy="3707706"/>
              <a:chOff x="3860721" y="1330073"/>
              <a:chExt cx="3544299" cy="3707706"/>
            </a:xfrm>
          </p:grpSpPr>
          <p:sp>
            <p:nvSpPr>
              <p:cNvPr id="524" name="Google Shape;524;p31"/>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31"/>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31"/>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31"/>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31"/>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31"/>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31"/>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31"/>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31"/>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31"/>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31"/>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31"/>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31"/>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31"/>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31"/>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31"/>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31"/>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31"/>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31"/>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31"/>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31"/>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31"/>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31"/>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31"/>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31"/>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31"/>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31"/>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31"/>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31"/>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31"/>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31"/>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31"/>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31"/>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31"/>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31"/>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31"/>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31"/>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31"/>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31"/>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31"/>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31"/>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31"/>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31"/>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31"/>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31"/>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31"/>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31"/>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31"/>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31"/>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31"/>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31"/>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31"/>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31"/>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31"/>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31"/>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31"/>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31"/>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31"/>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31"/>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31"/>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31"/>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31"/>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31"/>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31"/>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31"/>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31"/>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31"/>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31"/>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31"/>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31"/>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31"/>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31"/>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31"/>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31"/>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31"/>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31"/>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31"/>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31"/>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31"/>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31"/>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31"/>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31"/>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31"/>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31"/>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31"/>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31"/>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31"/>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31"/>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31"/>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31"/>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31"/>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31"/>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31"/>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31"/>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31"/>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31"/>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31"/>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31"/>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31"/>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31"/>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31"/>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31"/>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31"/>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31"/>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31"/>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31"/>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31"/>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31" name="Google Shape;631;p31"/>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31"/>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31"/>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31"/>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31"/>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31"/>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31"/>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31"/>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31"/>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31"/>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31"/>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31"/>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31"/>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31"/>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31"/>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31"/>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31"/>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31"/>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31"/>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31"/>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31"/>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31"/>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31"/>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31"/>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31"/>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31"/>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31"/>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31"/>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31"/>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31"/>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31"/>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31"/>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31"/>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31"/>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31"/>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31"/>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31"/>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31"/>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31"/>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31"/>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31"/>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31"/>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31"/>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31"/>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31"/>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31"/>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31"/>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31"/>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31"/>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31"/>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31"/>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31"/>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31"/>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31"/>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31"/>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31"/>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31"/>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31"/>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31"/>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31"/>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31"/>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31"/>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31"/>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31"/>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31"/>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31"/>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31"/>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31"/>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31"/>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31"/>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31"/>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31"/>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31"/>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31"/>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31"/>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31"/>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31"/>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31"/>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31"/>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31"/>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31"/>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31"/>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31"/>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31"/>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31"/>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31"/>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31"/>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31"/>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31"/>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31"/>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31"/>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31"/>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31"/>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31"/>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31"/>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31"/>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31"/>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31"/>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31"/>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31"/>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31"/>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31"/>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31"/>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31"/>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31"/>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31"/>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31"/>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31"/>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31"/>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31"/>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31"/>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31"/>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31"/>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31"/>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31"/>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31"/>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31"/>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31"/>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9" name="Google Shape;749;p31"/>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0" name="Google Shape;750;p31"/>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31"/>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31"/>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31"/>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31"/>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31"/>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6" name="Google Shape;756;p31"/>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31"/>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8" name="Google Shape;758;p31"/>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9" name="Google Shape;759;p31"/>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31"/>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31"/>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31"/>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31"/>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31"/>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31"/>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31"/>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31"/>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8" name="Google Shape;768;p31"/>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9" name="Google Shape;769;p31"/>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31"/>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31"/>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72" name="Google Shape;772;p31"/>
            <p:cNvGrpSpPr/>
            <p:nvPr/>
          </p:nvGrpSpPr>
          <p:grpSpPr>
            <a:xfrm>
              <a:off x="3871486" y="368362"/>
              <a:ext cx="330894" cy="250785"/>
              <a:chOff x="6621095" y="1452181"/>
              <a:chExt cx="330894" cy="250785"/>
            </a:xfrm>
          </p:grpSpPr>
          <p:sp>
            <p:nvSpPr>
              <p:cNvPr id="773" name="Google Shape;773;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4" name="Google Shape;774;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78" name="Google Shape;778;p31"/>
            <p:cNvGrpSpPr/>
            <p:nvPr/>
          </p:nvGrpSpPr>
          <p:grpSpPr>
            <a:xfrm>
              <a:off x="4704106" y="852569"/>
              <a:ext cx="330894" cy="250785"/>
              <a:chOff x="6621095" y="1452181"/>
              <a:chExt cx="330894" cy="250785"/>
            </a:xfrm>
          </p:grpSpPr>
          <p:sp>
            <p:nvSpPr>
              <p:cNvPr id="779" name="Google Shape;779;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0" name="Google Shape;780;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1" name="Google Shape;781;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84" name="Google Shape;784;p31"/>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31"/>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86" name="Google Shape;786;p31"/>
            <p:cNvGrpSpPr/>
            <p:nvPr/>
          </p:nvGrpSpPr>
          <p:grpSpPr>
            <a:xfrm flipH="1">
              <a:off x="2446573" y="1414367"/>
              <a:ext cx="298963" cy="226659"/>
              <a:chOff x="6621095" y="1452181"/>
              <a:chExt cx="330894" cy="250785"/>
            </a:xfrm>
          </p:grpSpPr>
          <p:sp>
            <p:nvSpPr>
              <p:cNvPr id="787" name="Google Shape;787;p31"/>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8" name="Google Shape;788;p31"/>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9" name="Google Shape;789;p31"/>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31"/>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31"/>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92" name="Google Shape;792;p31"/>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3" name="Google Shape;793;p31"/>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94" name="Google Shape;794;p31"/>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ppt_w</p:attrName>
                                        </p:attrNameLst>
                                      </p:cBhvr>
                                      <p:tavLst>
                                        <p:tav fmla="" tm="0">
                                          <p:val>
                                            <p:strVal val="0"/>
                                          </p:val>
                                        </p:tav>
                                        <p:tav fmla="" tm="100000">
                                          <p:val>
                                            <p:strVal val="#ppt_w"/>
                                          </p:val>
                                        </p:tav>
                                      </p:tavLst>
                                    </p:anim>
                                    <p:anim calcmode="lin" valueType="num">
                                      <p:cBhvr additive="base">
                                        <p:cTn dur="500"/>
                                        <p:tgtEl>
                                          <p:spTgt spid="5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ppt_w</p:attrName>
                                        </p:attrNameLst>
                                      </p:cBhvr>
                                      <p:tavLst>
                                        <p:tav fmla="" tm="0">
                                          <p:val>
                                            <p:strVal val="0"/>
                                          </p:val>
                                        </p:tav>
                                        <p:tav fmla="" tm="100000">
                                          <p:val>
                                            <p:strVal val="#ppt_w"/>
                                          </p:val>
                                        </p:tav>
                                      </p:tavLst>
                                    </p:anim>
                                    <p:anim calcmode="lin" valueType="num">
                                      <p:cBhvr additive="base">
                                        <p:cTn dur="500"/>
                                        <p:tgtEl>
                                          <p:spTgt spid="5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800" name="Google Shape;800;p32"/>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801" name="Google Shape;801;p32"/>
          <p:cNvCxnSpPr/>
          <p:nvPr/>
        </p:nvCxnSpPr>
        <p:spPr>
          <a:xfrm flipH="1" rot="10800000">
            <a:off x="5935850" y="547900"/>
            <a:ext cx="3226200" cy="2700"/>
          </a:xfrm>
          <a:prstGeom prst="straightConnector1">
            <a:avLst/>
          </a:prstGeom>
          <a:noFill/>
          <a:ln cap="flat" cmpd="sng" w="9525">
            <a:solidFill>
              <a:srgbClr val="B1B4C4"/>
            </a:solidFill>
            <a:prstDash val="solid"/>
            <a:round/>
            <a:headEnd len="sm" w="sm" type="none"/>
            <a:tailEnd len="sm" w="sm" type="none"/>
          </a:ln>
        </p:spPr>
      </p:cxnSp>
      <p:sp>
        <p:nvSpPr>
          <p:cNvPr id="802" name="Google Shape;802;p32"/>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2"/>
          <p:cNvSpPr txBox="1"/>
          <p:nvPr/>
        </p:nvSpPr>
        <p:spPr>
          <a:xfrm>
            <a:off x="1372325" y="194375"/>
            <a:ext cx="7521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fr" sz="3000">
                <a:solidFill>
                  <a:schemeClr val="accent1"/>
                </a:solidFill>
                <a:latin typeface="Lora"/>
                <a:ea typeface="Lora"/>
                <a:cs typeface="Lora"/>
                <a:sym typeface="Lora"/>
              </a:rPr>
              <a:t>Présentation de l’entreprise</a:t>
            </a:r>
            <a:r>
              <a:rPr b="1" i="0" lang="fr" sz="3000" u="none" cap="none" strike="noStrike">
                <a:solidFill>
                  <a:schemeClr val="accent1"/>
                </a:solidFill>
                <a:latin typeface="Lora"/>
                <a:ea typeface="Lora"/>
                <a:cs typeface="Lora"/>
                <a:sym typeface="Lora"/>
              </a:rPr>
              <a:t> (</a:t>
            </a:r>
            <a:r>
              <a:rPr b="1" lang="fr" sz="3000">
                <a:solidFill>
                  <a:schemeClr val="accent1"/>
                </a:solidFill>
                <a:latin typeface="Lora"/>
                <a:ea typeface="Lora"/>
                <a:cs typeface="Lora"/>
                <a:sym typeface="Lora"/>
              </a:rPr>
              <a:t>1</a:t>
            </a:r>
            <a:r>
              <a:rPr b="1" i="0" lang="fr" sz="3000" u="none" cap="none" strike="noStrike">
                <a:solidFill>
                  <a:schemeClr val="accent1"/>
                </a:solidFill>
                <a:latin typeface="Lora"/>
                <a:ea typeface="Lora"/>
                <a:cs typeface="Lora"/>
                <a:sym typeface="Lora"/>
              </a:rPr>
              <a:t>/</a:t>
            </a:r>
            <a:r>
              <a:rPr b="1" lang="fr" sz="3000">
                <a:solidFill>
                  <a:schemeClr val="accent1"/>
                </a:solidFill>
                <a:latin typeface="Lora"/>
                <a:ea typeface="Lora"/>
                <a:cs typeface="Lora"/>
                <a:sym typeface="Lora"/>
              </a:rPr>
              <a:t>1</a:t>
            </a:r>
            <a:r>
              <a:rPr b="1" i="0" lang="fr" sz="3000" u="none" cap="none" strike="noStrike">
                <a:solidFill>
                  <a:schemeClr val="accent1"/>
                </a:solidFill>
                <a:latin typeface="Lora"/>
                <a:ea typeface="Lora"/>
                <a:cs typeface="Lora"/>
                <a:sym typeface="Lora"/>
              </a:rPr>
              <a:t>)</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p:txBody>
      </p:sp>
      <p:sp>
        <p:nvSpPr>
          <p:cNvPr id="804" name="Google Shape;804;p32"/>
          <p:cNvSpPr txBox="1"/>
          <p:nvPr/>
        </p:nvSpPr>
        <p:spPr>
          <a:xfrm>
            <a:off x="1530975" y="953500"/>
            <a:ext cx="2954400" cy="3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805" name="Google Shape;805;p32"/>
          <p:cNvSpPr txBox="1"/>
          <p:nvPr/>
        </p:nvSpPr>
        <p:spPr>
          <a:xfrm>
            <a:off x="1944300" y="2032950"/>
            <a:ext cx="52554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1" lang="fr" sz="2300" u="none" cap="none" strike="noStrike">
                <a:solidFill>
                  <a:schemeClr val="dk2"/>
                </a:solidFill>
                <a:latin typeface="Source Sans Pro"/>
                <a:ea typeface="Source Sans Pro"/>
                <a:cs typeface="Source Sans Pro"/>
                <a:sym typeface="Source Sans Pro"/>
              </a:rPr>
              <a:t>Les domaines d’activités de </a:t>
            </a:r>
            <a:r>
              <a:rPr b="1" i="1" lang="fr" sz="2300">
                <a:solidFill>
                  <a:schemeClr val="dk2"/>
                </a:solidFill>
                <a:latin typeface="Source Sans Pro"/>
                <a:ea typeface="Source Sans Pro"/>
                <a:cs typeface="Source Sans Pro"/>
                <a:sym typeface="Source Sans Pro"/>
              </a:rPr>
              <a:t>Hydatis</a:t>
            </a:r>
            <a:r>
              <a:rPr b="1" i="1" lang="fr" sz="2300" u="none" cap="none" strike="noStrike">
                <a:solidFill>
                  <a:schemeClr val="dk2"/>
                </a:solidFill>
                <a:latin typeface="Source Sans Pro"/>
                <a:ea typeface="Source Sans Pro"/>
                <a:cs typeface="Source Sans Pro"/>
                <a:sym typeface="Source Sans Pro"/>
              </a:rPr>
              <a:t> </a:t>
            </a:r>
            <a:endParaRPr b="0" i="0" sz="1800" u="none" cap="none" strike="noStrike">
              <a:solidFill>
                <a:srgbClr val="2B2A30"/>
              </a:solidFill>
              <a:highlight>
                <a:schemeClr val="lt1"/>
              </a:highlight>
              <a:latin typeface="Arial"/>
              <a:ea typeface="Arial"/>
              <a:cs typeface="Arial"/>
              <a:sym typeface="Arial"/>
            </a:endParaRPr>
          </a:p>
        </p:txBody>
      </p:sp>
      <p:pic>
        <p:nvPicPr>
          <p:cNvPr id="806" name="Google Shape;806;p32"/>
          <p:cNvPicPr preferRelativeResize="0"/>
          <p:nvPr/>
        </p:nvPicPr>
        <p:blipFill>
          <a:blip r:embed="rId3">
            <a:alphaModFix/>
          </a:blip>
          <a:stretch>
            <a:fillRect/>
          </a:stretch>
        </p:blipFill>
        <p:spPr>
          <a:xfrm>
            <a:off x="2934221" y="953500"/>
            <a:ext cx="2760054" cy="904288"/>
          </a:xfrm>
          <a:prstGeom prst="rect">
            <a:avLst/>
          </a:prstGeom>
          <a:noFill/>
          <a:ln>
            <a:noFill/>
          </a:ln>
        </p:spPr>
      </p:pic>
      <p:pic>
        <p:nvPicPr>
          <p:cNvPr id="807" name="Google Shape;807;p32"/>
          <p:cNvPicPr preferRelativeResize="0"/>
          <p:nvPr/>
        </p:nvPicPr>
        <p:blipFill>
          <a:blip r:embed="rId4">
            <a:alphaModFix/>
          </a:blip>
          <a:stretch>
            <a:fillRect/>
          </a:stretch>
        </p:blipFill>
        <p:spPr>
          <a:xfrm>
            <a:off x="5560175" y="2565200"/>
            <a:ext cx="1639524" cy="1639524"/>
          </a:xfrm>
          <a:prstGeom prst="rect">
            <a:avLst/>
          </a:prstGeom>
          <a:noFill/>
          <a:ln>
            <a:noFill/>
          </a:ln>
        </p:spPr>
      </p:pic>
      <p:pic>
        <p:nvPicPr>
          <p:cNvPr id="808" name="Google Shape;808;p32"/>
          <p:cNvPicPr preferRelativeResize="0"/>
          <p:nvPr/>
        </p:nvPicPr>
        <p:blipFill>
          <a:blip r:embed="rId5">
            <a:alphaModFix/>
          </a:blip>
          <a:stretch>
            <a:fillRect/>
          </a:stretch>
        </p:blipFill>
        <p:spPr>
          <a:xfrm>
            <a:off x="1730075" y="2565188"/>
            <a:ext cx="2002950" cy="2002950"/>
          </a:xfrm>
          <a:prstGeom prst="rect">
            <a:avLst/>
          </a:prstGeom>
          <a:noFill/>
          <a:ln>
            <a:noFill/>
          </a:ln>
        </p:spPr>
      </p:pic>
      <p:sp>
        <p:nvSpPr>
          <p:cNvPr id="809" name="Google Shape;809;p32"/>
          <p:cNvSpPr txBox="1"/>
          <p:nvPr/>
        </p:nvSpPr>
        <p:spPr>
          <a:xfrm>
            <a:off x="1730075" y="4204725"/>
            <a:ext cx="223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Source Sans Pro"/>
                <a:ea typeface="Source Sans Pro"/>
                <a:cs typeface="Source Sans Pro"/>
                <a:sym typeface="Source Sans Pro"/>
              </a:rPr>
              <a:t>La science des données</a:t>
            </a:r>
            <a:endParaRPr sz="1600">
              <a:latin typeface="Source Sans Pro"/>
              <a:ea typeface="Source Sans Pro"/>
              <a:cs typeface="Source Sans Pro"/>
              <a:sym typeface="Source Sans Pro"/>
            </a:endParaRPr>
          </a:p>
        </p:txBody>
      </p:sp>
      <p:sp>
        <p:nvSpPr>
          <p:cNvPr id="810" name="Google Shape;810;p32"/>
          <p:cNvSpPr txBox="1"/>
          <p:nvPr/>
        </p:nvSpPr>
        <p:spPr>
          <a:xfrm>
            <a:off x="5338638" y="4204725"/>
            <a:ext cx="2236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latin typeface="Calibri"/>
                <a:ea typeface="Calibri"/>
                <a:cs typeface="Calibri"/>
                <a:sym typeface="Calibri"/>
              </a:rPr>
              <a:t> solutions pour les comptes des banques et des assurances</a:t>
            </a:r>
            <a:endParaRPr sz="16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3"/>
          <p:cNvSpPr txBox="1"/>
          <p:nvPr>
            <p:ph type="ctrTitle"/>
          </p:nvPr>
        </p:nvSpPr>
        <p:spPr>
          <a:xfrm>
            <a:off x="1041350" y="166544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i="1" lang="fr" sz="4700">
                <a:latin typeface="Comic Sans MS"/>
                <a:ea typeface="Comic Sans MS"/>
                <a:cs typeface="Comic Sans MS"/>
                <a:sym typeface="Comic Sans MS"/>
              </a:rPr>
              <a:t>Problématique</a:t>
            </a:r>
            <a:endParaRPr i="1" sz="4700">
              <a:latin typeface="Comic Sans MS"/>
              <a:ea typeface="Comic Sans MS"/>
              <a:cs typeface="Comic Sans MS"/>
              <a:sym typeface="Comic Sans MS"/>
            </a:endParaRPr>
          </a:p>
        </p:txBody>
      </p:sp>
      <p:sp>
        <p:nvSpPr>
          <p:cNvPr id="816" name="Google Shape;816;p3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fr" sz="3600" u="none" cap="none" strike="noStrike">
                <a:solidFill>
                  <a:schemeClr val="lt1"/>
                </a:solidFill>
                <a:latin typeface="Barlow"/>
                <a:ea typeface="Barlow"/>
                <a:cs typeface="Barlow"/>
                <a:sym typeface="Barlow"/>
              </a:rPr>
              <a:t>2</a:t>
            </a:r>
            <a:endParaRPr b="1" i="0" sz="3600" u="none" cap="none" strike="noStrike">
              <a:solidFill>
                <a:schemeClr val="lt1"/>
              </a:solidFill>
              <a:latin typeface="Barlow"/>
              <a:ea typeface="Barlow"/>
              <a:cs typeface="Barlow"/>
              <a:sym typeface="Barlow"/>
            </a:endParaRPr>
          </a:p>
        </p:txBody>
      </p:sp>
      <p:grpSp>
        <p:nvGrpSpPr>
          <p:cNvPr id="817" name="Google Shape;817;p33"/>
          <p:cNvGrpSpPr/>
          <p:nvPr/>
        </p:nvGrpSpPr>
        <p:grpSpPr>
          <a:xfrm>
            <a:off x="5435030" y="912413"/>
            <a:ext cx="3239588" cy="3293158"/>
            <a:chOff x="2011725" y="44285"/>
            <a:chExt cx="4684870" cy="4762340"/>
          </a:xfrm>
        </p:grpSpPr>
        <p:grpSp>
          <p:nvGrpSpPr>
            <p:cNvPr id="818" name="Google Shape;818;p33"/>
            <p:cNvGrpSpPr/>
            <p:nvPr/>
          </p:nvGrpSpPr>
          <p:grpSpPr>
            <a:xfrm>
              <a:off x="2119596" y="326448"/>
              <a:ext cx="3544299" cy="3707706"/>
              <a:chOff x="3860721" y="1330073"/>
              <a:chExt cx="3544299" cy="3707706"/>
            </a:xfrm>
          </p:grpSpPr>
          <p:sp>
            <p:nvSpPr>
              <p:cNvPr id="819" name="Google Shape;819;p33"/>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33"/>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33"/>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33"/>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33"/>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4" name="Google Shape;824;p33"/>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33"/>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33"/>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33"/>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33"/>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33"/>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33"/>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33"/>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33"/>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33"/>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33"/>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33"/>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33"/>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7" name="Google Shape;837;p33"/>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8" name="Google Shape;838;p33"/>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33"/>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33"/>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33"/>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33"/>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33"/>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33"/>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33"/>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33"/>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33"/>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33"/>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33"/>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33"/>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1" name="Google Shape;851;p33"/>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2" name="Google Shape;852;p33"/>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33"/>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33"/>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33"/>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33"/>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33"/>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33"/>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33"/>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33"/>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33"/>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33"/>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33"/>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33"/>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33"/>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6" name="Google Shape;866;p33"/>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33"/>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33"/>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33"/>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33"/>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33"/>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33"/>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33"/>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33"/>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5" name="Google Shape;875;p33"/>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p33"/>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33"/>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33"/>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9" name="Google Shape;879;p33"/>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33"/>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33"/>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33"/>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33"/>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33"/>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33"/>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33"/>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33"/>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33"/>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33"/>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33"/>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33"/>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33"/>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33"/>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33"/>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33"/>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33"/>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33"/>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33"/>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33"/>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33"/>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33"/>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33"/>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33"/>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33"/>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33"/>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33"/>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7" name="Google Shape;907;p33"/>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8" name="Google Shape;908;p33"/>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33"/>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33"/>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33"/>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33"/>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33"/>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33"/>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33"/>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33"/>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33"/>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33"/>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33"/>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33"/>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33"/>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33"/>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33"/>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33"/>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33"/>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26" name="Google Shape;926;p33"/>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33"/>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33"/>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33"/>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33"/>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33"/>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33"/>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33"/>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33"/>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33"/>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33"/>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33"/>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33"/>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33"/>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33"/>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33"/>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33"/>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33"/>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33"/>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33"/>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33"/>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33"/>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33"/>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33"/>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33"/>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33"/>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33"/>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33"/>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33"/>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33"/>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33"/>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33"/>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33"/>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33"/>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33"/>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33"/>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33"/>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33"/>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33"/>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33"/>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33"/>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33"/>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33"/>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33"/>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33"/>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33"/>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33"/>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33"/>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33"/>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33"/>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33"/>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33"/>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33"/>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33"/>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33"/>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33"/>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33"/>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33"/>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33"/>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33"/>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33"/>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33"/>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33"/>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33"/>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33"/>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33"/>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33"/>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33"/>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4" name="Google Shape;994;p33"/>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33"/>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33"/>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33"/>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8" name="Google Shape;998;p33"/>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9" name="Google Shape;999;p33"/>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0" name="Google Shape;1000;p33"/>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33"/>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2" name="Google Shape;1002;p33"/>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3" name="Google Shape;1003;p33"/>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33"/>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33"/>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33"/>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7" name="Google Shape;1007;p33"/>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33"/>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33"/>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0" name="Google Shape;1010;p33"/>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33"/>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33"/>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33"/>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33"/>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33"/>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33"/>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33"/>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33"/>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33"/>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33"/>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33"/>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33"/>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3" name="Google Shape;1023;p33"/>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33"/>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33"/>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6" name="Google Shape;1026;p33"/>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7" name="Google Shape;1027;p33"/>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33"/>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33"/>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0" name="Google Shape;1030;p33"/>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33"/>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33"/>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33"/>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33"/>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5" name="Google Shape;1035;p33"/>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33"/>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33"/>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33"/>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33"/>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33"/>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33"/>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33"/>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33"/>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4" name="Google Shape;1044;p33"/>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5" name="Google Shape;1045;p33"/>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33"/>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33"/>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33"/>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33"/>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33"/>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33"/>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33"/>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33"/>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33"/>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33"/>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33"/>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33"/>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33"/>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33"/>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33"/>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33"/>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33"/>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33"/>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4" name="Google Shape;1064;p33"/>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33"/>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33"/>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67" name="Google Shape;1067;p33"/>
            <p:cNvGrpSpPr/>
            <p:nvPr/>
          </p:nvGrpSpPr>
          <p:grpSpPr>
            <a:xfrm>
              <a:off x="3871486" y="368362"/>
              <a:ext cx="330894" cy="250785"/>
              <a:chOff x="6621095" y="1452181"/>
              <a:chExt cx="330894" cy="250785"/>
            </a:xfrm>
          </p:grpSpPr>
          <p:sp>
            <p:nvSpPr>
              <p:cNvPr id="1068" name="Google Shape;1068;p3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3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3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3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2" name="Google Shape;1072;p3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3" name="Google Shape;1073;p33"/>
            <p:cNvGrpSpPr/>
            <p:nvPr/>
          </p:nvGrpSpPr>
          <p:grpSpPr>
            <a:xfrm>
              <a:off x="4704106" y="852569"/>
              <a:ext cx="330894" cy="250785"/>
              <a:chOff x="6621095" y="1452181"/>
              <a:chExt cx="330894" cy="250785"/>
            </a:xfrm>
          </p:grpSpPr>
          <p:sp>
            <p:nvSpPr>
              <p:cNvPr id="1074" name="Google Shape;1074;p3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5" name="Google Shape;1075;p3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6" name="Google Shape;1076;p3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3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3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79" name="Google Shape;1079;p33"/>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33"/>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81" name="Google Shape;1081;p33"/>
            <p:cNvGrpSpPr/>
            <p:nvPr/>
          </p:nvGrpSpPr>
          <p:grpSpPr>
            <a:xfrm flipH="1">
              <a:off x="2446567" y="1414370"/>
              <a:ext cx="298963" cy="226660"/>
              <a:chOff x="6621095" y="1452181"/>
              <a:chExt cx="330894" cy="250785"/>
            </a:xfrm>
          </p:grpSpPr>
          <p:sp>
            <p:nvSpPr>
              <p:cNvPr id="1082" name="Google Shape;1082;p3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3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3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3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3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87" name="Google Shape;1087;p33"/>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8" name="Google Shape;1088;p33"/>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89" name="Google Shape;1089;p33"/>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15"/>
                                        </p:tgtEl>
                                        <p:attrNameLst>
                                          <p:attrName>style.visibility</p:attrName>
                                        </p:attrNameLst>
                                      </p:cBhvr>
                                      <p:to>
                                        <p:strVal val="visible"/>
                                      </p:to>
                                    </p:set>
                                    <p:anim calcmode="lin" valueType="num">
                                      <p:cBhvr additive="base">
                                        <p:cTn dur="500"/>
                                        <p:tgtEl>
                                          <p:spTgt spid="815"/>
                                        </p:tgtEl>
                                        <p:attrNameLst>
                                          <p:attrName>ppt_w</p:attrName>
                                        </p:attrNameLst>
                                      </p:cBhvr>
                                      <p:tavLst>
                                        <p:tav fmla="" tm="0">
                                          <p:val>
                                            <p:strVal val="0"/>
                                          </p:val>
                                        </p:tav>
                                        <p:tav fmla="" tm="100000">
                                          <p:val>
                                            <p:strVal val="#ppt_w"/>
                                          </p:val>
                                        </p:tav>
                                      </p:tavLst>
                                    </p:anim>
                                    <p:anim calcmode="lin" valueType="num">
                                      <p:cBhvr additive="base">
                                        <p:cTn dur="500"/>
                                        <p:tgtEl>
                                          <p:spTgt spid="8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500"/>
                                        <p:tgtEl>
                                          <p:spTgt spid="817"/>
                                        </p:tgtEl>
                                        <p:attrNameLst>
                                          <p:attrName>ppt_w</p:attrName>
                                        </p:attrNameLst>
                                      </p:cBhvr>
                                      <p:tavLst>
                                        <p:tav fmla="" tm="0">
                                          <p:val>
                                            <p:strVal val="0"/>
                                          </p:val>
                                        </p:tav>
                                        <p:tav fmla="" tm="100000">
                                          <p:val>
                                            <p:strVal val="#ppt_w"/>
                                          </p:val>
                                        </p:tav>
                                      </p:tavLst>
                                    </p:anim>
                                    <p:anim calcmode="lin" valueType="num">
                                      <p:cBhvr additive="base">
                                        <p:cTn dur="500"/>
                                        <p:tgtEl>
                                          <p:spTgt spid="8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
              <a:t>‹#›</a:t>
            </a:fld>
            <a:endParaRPr/>
          </a:p>
        </p:txBody>
      </p:sp>
      <p:cxnSp>
        <p:nvCxnSpPr>
          <p:cNvPr id="1095" name="Google Shape;1095;p34"/>
          <p:cNvCxnSpPr/>
          <p:nvPr/>
        </p:nvCxnSpPr>
        <p:spPr>
          <a:xfrm>
            <a:off x="-51475" y="548050"/>
            <a:ext cx="1423800" cy="0"/>
          </a:xfrm>
          <a:prstGeom prst="straightConnector1">
            <a:avLst/>
          </a:prstGeom>
          <a:noFill/>
          <a:ln cap="flat" cmpd="sng" w="9525">
            <a:solidFill>
              <a:srgbClr val="B1B4C4"/>
            </a:solidFill>
            <a:prstDash val="solid"/>
            <a:round/>
            <a:headEnd len="sm" w="sm" type="none"/>
            <a:tailEnd len="sm" w="sm" type="none"/>
          </a:ln>
        </p:spPr>
      </p:cxnSp>
      <p:cxnSp>
        <p:nvCxnSpPr>
          <p:cNvPr id="1096" name="Google Shape;1096;p34"/>
          <p:cNvCxnSpPr/>
          <p:nvPr/>
        </p:nvCxnSpPr>
        <p:spPr>
          <a:xfrm>
            <a:off x="5264375" y="537175"/>
            <a:ext cx="3897600" cy="10800"/>
          </a:xfrm>
          <a:prstGeom prst="straightConnector1">
            <a:avLst/>
          </a:prstGeom>
          <a:noFill/>
          <a:ln cap="flat" cmpd="sng" w="9525">
            <a:solidFill>
              <a:srgbClr val="B1B4C4"/>
            </a:solidFill>
            <a:prstDash val="solid"/>
            <a:round/>
            <a:headEnd len="sm" w="sm" type="none"/>
            <a:tailEnd len="sm" w="sm" type="none"/>
          </a:ln>
        </p:spPr>
      </p:cxnSp>
      <p:sp>
        <p:nvSpPr>
          <p:cNvPr id="1097" name="Google Shape;1097;p34"/>
          <p:cNvSpPr/>
          <p:nvPr/>
        </p:nvSpPr>
        <p:spPr>
          <a:xfrm>
            <a:off x="828400" y="351250"/>
            <a:ext cx="393600" cy="393600"/>
          </a:xfrm>
          <a:prstGeom prst="ellipse">
            <a:avLst/>
          </a:prstGeom>
          <a:solidFill>
            <a:srgbClr val="0091EA"/>
          </a:solidFill>
          <a:ln cap="flat" cmpd="sng" w="9525">
            <a:solidFill>
              <a:srgbClr val="607D8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4"/>
          <p:cNvSpPr txBox="1"/>
          <p:nvPr/>
        </p:nvSpPr>
        <p:spPr>
          <a:xfrm>
            <a:off x="107400" y="290000"/>
            <a:ext cx="341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fr" sz="7200" u="none" cap="none" strike="noStrike">
                <a:solidFill>
                  <a:schemeClr val="accent1"/>
                </a:solidFill>
                <a:latin typeface="Lora"/>
                <a:ea typeface="Lora"/>
                <a:cs typeface="Lora"/>
                <a:sym typeface="Lora"/>
              </a:rPr>
              <a:t>?</a:t>
            </a:r>
            <a:endParaRPr b="1" i="0" sz="7200" u="none" cap="none" strike="noStrike">
              <a:solidFill>
                <a:schemeClr val="accent1"/>
              </a:solidFill>
              <a:latin typeface="Lora"/>
              <a:ea typeface="Lora"/>
              <a:cs typeface="Lora"/>
              <a:sym typeface="Lora"/>
            </a:endParaRPr>
          </a:p>
        </p:txBody>
      </p:sp>
      <p:sp>
        <p:nvSpPr>
          <p:cNvPr id="1099" name="Google Shape;1099;p34"/>
          <p:cNvSpPr txBox="1"/>
          <p:nvPr/>
        </p:nvSpPr>
        <p:spPr>
          <a:xfrm>
            <a:off x="1410100" y="726713"/>
            <a:ext cx="5734200" cy="43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fr" sz="3000" u="none" cap="none" strike="noStrike">
                <a:solidFill>
                  <a:schemeClr val="accent1"/>
                </a:solidFill>
                <a:latin typeface="Lora"/>
                <a:ea typeface="Lora"/>
                <a:cs typeface="Lora"/>
                <a:sym typeface="Lora"/>
              </a:rPr>
              <a:t>Problématique (1/2)</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accent1"/>
              </a:solidFill>
              <a:latin typeface="Lora"/>
              <a:ea typeface="Lora"/>
              <a:cs typeface="Lora"/>
              <a:sym typeface="Lor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91EA"/>
              </a:solidFill>
              <a:latin typeface="Lora"/>
              <a:ea typeface="Lora"/>
              <a:cs typeface="Lora"/>
              <a:sym typeface="Lora"/>
            </a:endParaRPr>
          </a:p>
        </p:txBody>
      </p:sp>
      <p:pic>
        <p:nvPicPr>
          <p:cNvPr id="1100" name="Google Shape;1100;p34"/>
          <p:cNvPicPr preferRelativeResize="0"/>
          <p:nvPr/>
        </p:nvPicPr>
        <p:blipFill rotWithShape="1">
          <a:blip r:embed="rId3">
            <a:alphaModFix/>
          </a:blip>
          <a:srcRect b="0" l="0" r="0" t="0"/>
          <a:stretch/>
        </p:blipFill>
        <p:spPr>
          <a:xfrm>
            <a:off x="570509" y="961448"/>
            <a:ext cx="515333" cy="1889527"/>
          </a:xfrm>
          <a:prstGeom prst="rect">
            <a:avLst/>
          </a:prstGeom>
          <a:noFill/>
          <a:ln>
            <a:noFill/>
          </a:ln>
        </p:spPr>
      </p:pic>
      <p:pic>
        <p:nvPicPr>
          <p:cNvPr id="1101" name="Google Shape;1101;p34"/>
          <p:cNvPicPr preferRelativeResize="0"/>
          <p:nvPr/>
        </p:nvPicPr>
        <p:blipFill>
          <a:blip r:embed="rId4">
            <a:alphaModFix/>
          </a:blip>
          <a:stretch>
            <a:fillRect/>
          </a:stretch>
        </p:blipFill>
        <p:spPr>
          <a:xfrm>
            <a:off x="2343289" y="961450"/>
            <a:ext cx="2055626" cy="1948118"/>
          </a:xfrm>
          <a:prstGeom prst="rect">
            <a:avLst/>
          </a:prstGeom>
          <a:noFill/>
          <a:ln>
            <a:noFill/>
          </a:ln>
        </p:spPr>
      </p:pic>
      <p:pic>
        <p:nvPicPr>
          <p:cNvPr id="1102" name="Google Shape;1102;p34"/>
          <p:cNvPicPr preferRelativeResize="0"/>
          <p:nvPr/>
        </p:nvPicPr>
        <p:blipFill>
          <a:blip r:embed="rId5">
            <a:alphaModFix/>
          </a:blip>
          <a:stretch>
            <a:fillRect/>
          </a:stretch>
        </p:blipFill>
        <p:spPr>
          <a:xfrm>
            <a:off x="1911675" y="3641534"/>
            <a:ext cx="2918863" cy="1168716"/>
          </a:xfrm>
          <a:prstGeom prst="rect">
            <a:avLst/>
          </a:prstGeom>
          <a:noFill/>
          <a:ln>
            <a:noFill/>
          </a:ln>
        </p:spPr>
      </p:pic>
      <p:sp>
        <p:nvSpPr>
          <p:cNvPr id="1103" name="Google Shape;1103;p34"/>
          <p:cNvSpPr txBox="1"/>
          <p:nvPr/>
        </p:nvSpPr>
        <p:spPr>
          <a:xfrm>
            <a:off x="5418025" y="1358125"/>
            <a:ext cx="322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500"/>
              <a:t>Exploiter une énorme quantité de données </a:t>
            </a:r>
            <a:endParaRPr sz="1500">
              <a:latin typeface="Source Sans Pro"/>
              <a:ea typeface="Source Sans Pro"/>
              <a:cs typeface="Source Sans Pro"/>
              <a:sym typeface="Source Sans Pro"/>
            </a:endParaRPr>
          </a:p>
        </p:txBody>
      </p:sp>
      <p:sp>
        <p:nvSpPr>
          <p:cNvPr id="1104" name="Google Shape;1104;p34"/>
          <p:cNvSpPr txBox="1"/>
          <p:nvPr/>
        </p:nvSpPr>
        <p:spPr>
          <a:xfrm>
            <a:off x="5418025" y="23863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500"/>
              <a:t> Une grande variété de données non structurées</a:t>
            </a:r>
            <a:endParaRPr sz="1500"/>
          </a:p>
        </p:txBody>
      </p:sp>
      <p:sp>
        <p:nvSpPr>
          <p:cNvPr id="1105" name="Google Shape;1105;p34"/>
          <p:cNvSpPr txBox="1"/>
          <p:nvPr/>
        </p:nvSpPr>
        <p:spPr>
          <a:xfrm>
            <a:off x="5418025" y="37435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500"/>
              <a:t>Le traitement doit se faire en temps réel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500"/>
                                        <p:tgtEl>
                                          <p:spTgt spid="10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1"/>
                                        </p:tgtEl>
                                        <p:attrNameLst>
                                          <p:attrName>style.visibility</p:attrName>
                                        </p:attrNameLst>
                                      </p:cBhvr>
                                      <p:to>
                                        <p:strVal val="visible"/>
                                      </p:to>
                                    </p:set>
                                    <p:animEffect filter="fade" transition="in">
                                      <p:cBhvr>
                                        <p:cTn dur="900"/>
                                        <p:tgtEl>
                                          <p:spTgt spid="1101"/>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1000"/>
                                        <p:tgtEl>
                                          <p:spTgt spid="1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