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2" r:id="rId1"/>
  </p:sldMasterIdLst>
  <p:notesMasterIdLst>
    <p:notesMasterId r:id="rId28"/>
  </p:notesMasterIdLst>
  <p:handoutMasterIdLst>
    <p:handoutMasterId r:id="rId29"/>
  </p:handoutMasterIdLst>
  <p:sldIdLst>
    <p:sldId id="489" r:id="rId2"/>
    <p:sldId id="491" r:id="rId3"/>
    <p:sldId id="524" r:id="rId4"/>
    <p:sldId id="534" r:id="rId5"/>
    <p:sldId id="436" r:id="rId6"/>
    <p:sldId id="541" r:id="rId7"/>
    <p:sldId id="535" r:id="rId8"/>
    <p:sldId id="548" r:id="rId9"/>
    <p:sldId id="497" r:id="rId10"/>
    <p:sldId id="542" r:id="rId11"/>
    <p:sldId id="536" r:id="rId12"/>
    <p:sldId id="540" r:id="rId13"/>
    <p:sldId id="546" r:id="rId14"/>
    <p:sldId id="539" r:id="rId15"/>
    <p:sldId id="547" r:id="rId16"/>
    <p:sldId id="511" r:id="rId17"/>
    <p:sldId id="549" r:id="rId18"/>
    <p:sldId id="550" r:id="rId19"/>
    <p:sldId id="551" r:id="rId20"/>
    <p:sldId id="538" r:id="rId21"/>
    <p:sldId id="514" r:id="rId22"/>
    <p:sldId id="543" r:id="rId23"/>
    <p:sldId id="544" r:id="rId24"/>
    <p:sldId id="545" r:id="rId25"/>
    <p:sldId id="537" r:id="rId26"/>
    <p:sldId id="430" r:id="rId27"/>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489"/>
            <p14:sldId id="491"/>
            <p14:sldId id="524"/>
            <p14:sldId id="534"/>
          </p14:sldIdLst>
        </p14:section>
        <p14:section name="SLIDE STARTERS" id="{ACC24B29-0CC7-491A-A98A-CF7CBDBE501E}">
          <p14:sldIdLst>
            <p14:sldId id="436"/>
            <p14:sldId id="541"/>
            <p14:sldId id="535"/>
            <p14:sldId id="548"/>
            <p14:sldId id="497"/>
            <p14:sldId id="542"/>
            <p14:sldId id="536"/>
            <p14:sldId id="540"/>
            <p14:sldId id="546"/>
            <p14:sldId id="539"/>
            <p14:sldId id="547"/>
            <p14:sldId id="511"/>
            <p14:sldId id="549"/>
            <p14:sldId id="550"/>
            <p14:sldId id="551"/>
            <p14:sldId id="538"/>
            <p14:sldId id="514"/>
            <p14:sldId id="543"/>
            <p14:sldId id="544"/>
            <p14:sldId id="545"/>
            <p14:sldId id="537"/>
            <p14:sldId id="430"/>
          </p14:sldIdLst>
        </p14:section>
        <p14:section name="THANK YOU" id="{6CD91DAB-8EC3-4802-89E9-0F1C7022FB2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8064A2"/>
    <a:srgbClr val="9BBB59"/>
    <a:srgbClr val="AD0D25"/>
    <a:srgbClr val="BE1931"/>
    <a:srgbClr val="F2F2F2"/>
    <a:srgbClr val="00A6D2"/>
    <a:srgbClr val="4EA4B1"/>
    <a:srgbClr val="16A085"/>
    <a:srgbClr val="FE574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6" autoAdjust="0"/>
    <p:restoredTop sz="78652" autoAdjust="0"/>
  </p:normalViewPr>
  <p:slideViewPr>
    <p:cSldViewPr snapToGrid="0">
      <p:cViewPr varScale="1">
        <p:scale>
          <a:sx n="68" d="100"/>
          <a:sy n="68" d="100"/>
        </p:scale>
        <p:origin x="974"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8" d="100"/>
        <a:sy n="108" d="100"/>
      </p:scale>
      <p:origin x="0" y="-3162"/>
    </p:cViewPr>
  </p:sorterViewPr>
  <p:notesViewPr>
    <p:cSldViewPr snapToGrid="0">
      <p:cViewPr varScale="1">
        <p:scale>
          <a:sx n="70" d="100"/>
          <a:sy n="70" d="100"/>
        </p:scale>
        <p:origin x="19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88957-EA73-4A1C-9436-05AAFDB84D9D}" type="doc">
      <dgm:prSet loTypeId="urn:microsoft.com/office/officeart/2008/layout/VerticalCurvedList" loCatId="list" qsTypeId="urn:microsoft.com/office/officeart/2005/8/quickstyle/simple2" qsCatId="simple" csTypeId="urn:microsoft.com/office/officeart/2005/8/colors/colorful1#1" csCatId="colorful" phldr="1"/>
      <dgm:spPr/>
      <dgm:t>
        <a:bodyPr/>
        <a:lstStyle/>
        <a:p>
          <a:endParaRPr lang="fr-FR"/>
        </a:p>
      </dgm:t>
    </dgm:pt>
    <dgm:pt modelId="{DA2B3BA1-2A68-45BA-95E1-339454339C33}">
      <dgm:prSet phldrT="[Text]" custT="1"/>
      <dgm:spPr/>
      <dgm:t>
        <a:bodyPr/>
        <a:lstStyle/>
        <a:p>
          <a:r>
            <a:rPr lang="fr-FR" sz="2000" dirty="0"/>
            <a:t>Présentation de l’entreprise</a:t>
          </a:r>
        </a:p>
      </dgm:t>
    </dgm:pt>
    <dgm:pt modelId="{8F4A5653-1D1F-4088-BD75-FE1F5B08B25C}" type="sibTrans" cxnId="{32D45D1E-20E1-41B1-B13A-24C29E8015AA}">
      <dgm:prSet/>
      <dgm:spPr/>
      <dgm:t>
        <a:bodyPr/>
        <a:lstStyle/>
        <a:p>
          <a:endParaRPr lang="fr-FR"/>
        </a:p>
      </dgm:t>
    </dgm:pt>
    <dgm:pt modelId="{9E3AA6AB-A0C1-4BAB-982A-8D63BCE41DDB}" type="parTrans" cxnId="{32D45D1E-20E1-41B1-B13A-24C29E8015AA}">
      <dgm:prSet/>
      <dgm:spPr/>
      <dgm:t>
        <a:bodyPr/>
        <a:lstStyle/>
        <a:p>
          <a:endParaRPr lang="fr-FR"/>
        </a:p>
      </dgm:t>
    </dgm:pt>
    <dgm:pt modelId="{32155597-2D3B-4BE6-8519-978A24B0C3FB}">
      <dgm:prSet phldrT="[Text]" custT="1"/>
      <dgm:spPr/>
      <dgm:t>
        <a:bodyPr/>
        <a:lstStyle/>
        <a:p>
          <a:r>
            <a:rPr lang="fr-FR" sz="2000" dirty="0"/>
            <a:t>Introduction générale</a:t>
          </a:r>
        </a:p>
      </dgm:t>
    </dgm:pt>
    <dgm:pt modelId="{5DA9A747-8FBF-413A-976B-E5669FCBE91B}" type="sibTrans" cxnId="{D0F61A3A-8482-45FA-B13A-8C5FF1786C01}">
      <dgm:prSet/>
      <dgm:spPr/>
      <dgm:t>
        <a:bodyPr/>
        <a:lstStyle/>
        <a:p>
          <a:endParaRPr lang="fr-FR"/>
        </a:p>
      </dgm:t>
    </dgm:pt>
    <dgm:pt modelId="{ED01FFC3-5963-425B-A2E2-87B5D2110C5C}" type="parTrans" cxnId="{D0F61A3A-8482-45FA-B13A-8C5FF1786C01}">
      <dgm:prSet/>
      <dgm:spPr/>
      <dgm:t>
        <a:bodyPr/>
        <a:lstStyle/>
        <a:p>
          <a:endParaRPr lang="fr-FR"/>
        </a:p>
      </dgm:t>
    </dgm:pt>
    <dgm:pt modelId="{DF8A6538-B08A-4E45-AC4E-B179ED53B3A1}">
      <dgm:prSet phldrT="[Text]" custT="1"/>
      <dgm:spPr/>
      <dgm:t>
        <a:bodyPr/>
        <a:lstStyle/>
        <a:p>
          <a:r>
            <a:rPr lang="fr-FR" sz="2000" dirty="0"/>
            <a:t>Taches effectuées</a:t>
          </a:r>
        </a:p>
      </dgm:t>
    </dgm:pt>
    <dgm:pt modelId="{E08DD5A4-D666-4B2D-9665-0F81925F4C10}" type="sibTrans" cxnId="{C99D9226-A237-49FC-933D-42CDD4E9A9FA}">
      <dgm:prSet/>
      <dgm:spPr/>
      <dgm:t>
        <a:bodyPr/>
        <a:lstStyle/>
        <a:p>
          <a:endParaRPr lang="fr-FR"/>
        </a:p>
      </dgm:t>
    </dgm:pt>
    <dgm:pt modelId="{66880E62-3C1C-4718-8FD3-3D2AAFDC5CF2}" type="parTrans" cxnId="{C99D9226-A237-49FC-933D-42CDD4E9A9FA}">
      <dgm:prSet/>
      <dgm:spPr/>
      <dgm:t>
        <a:bodyPr/>
        <a:lstStyle/>
        <a:p>
          <a:endParaRPr lang="fr-FR"/>
        </a:p>
      </dgm:t>
    </dgm:pt>
    <dgm:pt modelId="{845A60A8-10F6-435C-8899-7326FFC7DE37}">
      <dgm:prSet phldrT="[Text]" custT="1"/>
      <dgm:spPr/>
      <dgm:t>
        <a:bodyPr/>
        <a:lstStyle/>
        <a:p>
          <a:r>
            <a:rPr lang="fr-FR" sz="2000" dirty="0"/>
            <a:t>Solution finale</a:t>
          </a:r>
        </a:p>
      </dgm:t>
    </dgm:pt>
    <dgm:pt modelId="{1BCD683F-7ADA-42E7-B5F3-C49E508506D2}" type="sibTrans" cxnId="{02CDBD6D-A176-4DBE-AFBA-2196FBD09DCA}">
      <dgm:prSet/>
      <dgm:spPr/>
      <dgm:t>
        <a:bodyPr/>
        <a:lstStyle/>
        <a:p>
          <a:endParaRPr lang="fr-FR"/>
        </a:p>
      </dgm:t>
    </dgm:pt>
    <dgm:pt modelId="{262D24F4-51B5-44B2-AB3F-95D0F3322549}" type="parTrans" cxnId="{02CDBD6D-A176-4DBE-AFBA-2196FBD09DCA}">
      <dgm:prSet/>
      <dgm:spPr/>
      <dgm:t>
        <a:bodyPr/>
        <a:lstStyle/>
        <a:p>
          <a:endParaRPr lang="fr-FR"/>
        </a:p>
      </dgm:t>
    </dgm:pt>
    <dgm:pt modelId="{5851D9D4-4D1D-4C02-B87F-0F9AE335F2BD}">
      <dgm:prSet phldrT="[Text]" custT="1"/>
      <dgm:spPr/>
      <dgm:t>
        <a:bodyPr/>
        <a:lstStyle/>
        <a:p>
          <a:r>
            <a:rPr lang="fr-FR" sz="2000" dirty="0"/>
            <a:t>Apports du stage</a:t>
          </a:r>
        </a:p>
      </dgm:t>
    </dgm:pt>
    <dgm:pt modelId="{6DFD8CFF-99BD-4A3A-B133-012F4B8AB5F7}" type="sibTrans" cxnId="{D164D71C-D10D-4CF8-B21B-26879F2A3132}">
      <dgm:prSet/>
      <dgm:spPr/>
      <dgm:t>
        <a:bodyPr/>
        <a:lstStyle/>
        <a:p>
          <a:endParaRPr lang="fr-FR"/>
        </a:p>
      </dgm:t>
    </dgm:pt>
    <dgm:pt modelId="{6287B0E2-AC77-4C61-9C7E-6E50D62BB066}" type="parTrans" cxnId="{D164D71C-D10D-4CF8-B21B-26879F2A3132}">
      <dgm:prSet/>
      <dgm:spPr/>
      <dgm:t>
        <a:bodyPr/>
        <a:lstStyle/>
        <a:p>
          <a:endParaRPr lang="fr-FR"/>
        </a:p>
      </dgm:t>
    </dgm:pt>
    <dgm:pt modelId="{FAEDCAE5-2041-4712-9525-3E6DA30F0B14}">
      <dgm:prSet phldrT="[Text]" custT="1"/>
      <dgm:spPr/>
      <dgm:t>
        <a:bodyPr/>
        <a:lstStyle/>
        <a:p>
          <a:r>
            <a:rPr lang="fr-FR" sz="2000" dirty="0"/>
            <a:t>  Outils utilisées</a:t>
          </a:r>
        </a:p>
      </dgm:t>
    </dgm:pt>
    <dgm:pt modelId="{C245D21B-A958-402C-8552-EB4853F9A7A2}" type="sibTrans" cxnId="{0C135125-2FFB-4E6C-BADD-3C5DA24EDFE3}">
      <dgm:prSet/>
      <dgm:spPr/>
      <dgm:t>
        <a:bodyPr/>
        <a:lstStyle/>
        <a:p>
          <a:endParaRPr lang="fr-FR"/>
        </a:p>
      </dgm:t>
    </dgm:pt>
    <dgm:pt modelId="{7847998F-4898-4E42-A402-4DE003BA59D9}" type="parTrans" cxnId="{0C135125-2FFB-4E6C-BADD-3C5DA24EDFE3}">
      <dgm:prSet/>
      <dgm:spPr/>
      <dgm:t>
        <a:bodyPr/>
        <a:lstStyle/>
        <a:p>
          <a:endParaRPr lang="fr-FR"/>
        </a:p>
      </dgm:t>
    </dgm:pt>
    <dgm:pt modelId="{CAC8668B-6F7C-4BFD-ADD8-813979138801}" type="pres">
      <dgm:prSet presAssocID="{AC688957-EA73-4A1C-9436-05AAFDB84D9D}" presName="Name0" presStyleCnt="0">
        <dgm:presLayoutVars>
          <dgm:chMax val="7"/>
          <dgm:chPref val="7"/>
          <dgm:dir/>
        </dgm:presLayoutVars>
      </dgm:prSet>
      <dgm:spPr/>
    </dgm:pt>
    <dgm:pt modelId="{5239D2F0-D07E-41F8-8E3D-B80CB78908DC}" type="pres">
      <dgm:prSet presAssocID="{AC688957-EA73-4A1C-9436-05AAFDB84D9D}" presName="Name1" presStyleCnt="0"/>
      <dgm:spPr/>
    </dgm:pt>
    <dgm:pt modelId="{377C14F9-5513-43FE-A6E3-AE79C2B9F99F}" type="pres">
      <dgm:prSet presAssocID="{AC688957-EA73-4A1C-9436-05AAFDB84D9D}" presName="cycle" presStyleCnt="0"/>
      <dgm:spPr/>
    </dgm:pt>
    <dgm:pt modelId="{86E8118C-2BDB-4D5B-B7C7-C78B6A61D37D}" type="pres">
      <dgm:prSet presAssocID="{AC688957-EA73-4A1C-9436-05AAFDB84D9D}" presName="srcNode" presStyleLbl="node1" presStyleIdx="0" presStyleCnt="6"/>
      <dgm:spPr/>
    </dgm:pt>
    <dgm:pt modelId="{31F159A9-E61C-4984-923A-09AD460CC8FC}" type="pres">
      <dgm:prSet presAssocID="{AC688957-EA73-4A1C-9436-05AAFDB84D9D}" presName="conn" presStyleLbl="parChTrans1D2" presStyleIdx="0" presStyleCnt="1"/>
      <dgm:spPr/>
    </dgm:pt>
    <dgm:pt modelId="{B661A7DE-ED86-4C5B-99E4-7D1C82492D60}" type="pres">
      <dgm:prSet presAssocID="{AC688957-EA73-4A1C-9436-05AAFDB84D9D}" presName="extraNode" presStyleLbl="node1" presStyleIdx="0" presStyleCnt="6"/>
      <dgm:spPr/>
    </dgm:pt>
    <dgm:pt modelId="{E949E36C-2869-4234-ABFB-DD38D97D94A0}" type="pres">
      <dgm:prSet presAssocID="{AC688957-EA73-4A1C-9436-05AAFDB84D9D}" presName="dstNode" presStyleLbl="node1" presStyleIdx="0" presStyleCnt="6"/>
      <dgm:spPr/>
    </dgm:pt>
    <dgm:pt modelId="{71BCDE63-F783-4E24-8A3D-4AC7E3BE6159}" type="pres">
      <dgm:prSet presAssocID="{DA2B3BA1-2A68-45BA-95E1-339454339C33}" presName="text_1" presStyleLbl="node1" presStyleIdx="0" presStyleCnt="6" custScaleY="82540" custLinFactNeighborX="1212" custLinFactNeighborY="-31097">
        <dgm:presLayoutVars>
          <dgm:bulletEnabled val="1"/>
        </dgm:presLayoutVars>
      </dgm:prSet>
      <dgm:spPr/>
    </dgm:pt>
    <dgm:pt modelId="{3135CDDC-3297-4FCD-8766-327B5D1FE96B}" type="pres">
      <dgm:prSet presAssocID="{DA2B3BA1-2A68-45BA-95E1-339454339C33}" presName="accent_1" presStyleCnt="0"/>
      <dgm:spPr/>
    </dgm:pt>
    <dgm:pt modelId="{E0135305-F6F3-4E15-B20B-95773E86FBD4}" type="pres">
      <dgm:prSet presAssocID="{DA2B3BA1-2A68-45BA-95E1-339454339C33}" presName="accentRepeatNode" presStyleLbl="solidFgAcc1" presStyleIdx="0" presStyleCnt="6" custScaleX="89809" custScaleY="85182" custLinFactNeighborX="-11826" custLinFactNeighborY="-25121"/>
      <dgm:spPr/>
    </dgm:pt>
    <dgm:pt modelId="{B8992AAC-AA3A-461C-BFE1-81994F53F5B7}" type="pres">
      <dgm:prSet presAssocID="{32155597-2D3B-4BE6-8519-978A24B0C3FB}" presName="text_2" presStyleLbl="node1" presStyleIdx="1" presStyleCnt="6" custScaleX="102689" custScaleY="80882" custLinFactNeighborX="685" custLinFactNeighborY="-72340">
        <dgm:presLayoutVars>
          <dgm:bulletEnabled val="1"/>
        </dgm:presLayoutVars>
      </dgm:prSet>
      <dgm:spPr/>
    </dgm:pt>
    <dgm:pt modelId="{4E06A6E1-EBD0-4FD8-A63A-76946C0BCE66}" type="pres">
      <dgm:prSet presAssocID="{32155597-2D3B-4BE6-8519-978A24B0C3FB}" presName="accent_2" presStyleCnt="0"/>
      <dgm:spPr/>
    </dgm:pt>
    <dgm:pt modelId="{8ED0D1BF-0367-457D-AB86-1B8184BF5557}" type="pres">
      <dgm:prSet presAssocID="{32155597-2D3B-4BE6-8519-978A24B0C3FB}" presName="accentRepeatNode" presStyleLbl="solidFgAcc1" presStyleIdx="1" presStyleCnt="6" custScaleX="82827" custScaleY="74713" custLinFactNeighborX="-18858" custLinFactNeighborY="-53264"/>
      <dgm:spPr/>
    </dgm:pt>
    <dgm:pt modelId="{79189D84-6827-49D3-A378-87847ADE6834}" type="pres">
      <dgm:prSet presAssocID="{DF8A6538-B08A-4E45-AC4E-B179ED53B3A1}" presName="text_3" presStyleLbl="node1" presStyleIdx="2" presStyleCnt="6" custScaleY="82606" custLinFactNeighborX="2108" custLinFactNeighborY="-96980">
        <dgm:presLayoutVars>
          <dgm:bulletEnabled val="1"/>
        </dgm:presLayoutVars>
      </dgm:prSet>
      <dgm:spPr/>
    </dgm:pt>
    <dgm:pt modelId="{BCECD3B7-DDA6-4DD9-9F44-7A685226BBF6}" type="pres">
      <dgm:prSet presAssocID="{DF8A6538-B08A-4E45-AC4E-B179ED53B3A1}" presName="accent_3" presStyleCnt="0"/>
      <dgm:spPr/>
    </dgm:pt>
    <dgm:pt modelId="{F4DD64C2-EFB2-4697-9216-D646529F23C1}" type="pres">
      <dgm:prSet presAssocID="{DF8A6538-B08A-4E45-AC4E-B179ED53B3A1}" presName="accentRepeatNode" presStyleLbl="solidFgAcc1" presStyleIdx="2" presStyleCnt="6" custScaleX="82147" custScaleY="66413" custLinFactNeighborX="-6452" custLinFactNeighborY="-76696"/>
      <dgm:spPr/>
    </dgm:pt>
    <dgm:pt modelId="{298B65E9-C5EE-4E41-A8FA-2774BE44CE9A}" type="pres">
      <dgm:prSet presAssocID="{845A60A8-10F6-435C-8899-7326FFC7DE37}" presName="text_4" presStyleLbl="node1" presStyleIdx="3" presStyleCnt="6" custScaleY="62775" custLinFactNeighborX="2108" custLinFactNeighborY="80960">
        <dgm:presLayoutVars>
          <dgm:bulletEnabled val="1"/>
        </dgm:presLayoutVars>
      </dgm:prSet>
      <dgm:spPr/>
    </dgm:pt>
    <dgm:pt modelId="{8D32135F-B85F-4C56-8053-E806867D95DD}" type="pres">
      <dgm:prSet presAssocID="{845A60A8-10F6-435C-8899-7326FFC7DE37}" presName="accent_4" presStyleCnt="0"/>
      <dgm:spPr/>
    </dgm:pt>
    <dgm:pt modelId="{2E6D5555-EF29-470A-9C82-CAD9E79518B6}" type="pres">
      <dgm:prSet presAssocID="{845A60A8-10F6-435C-8899-7326FFC7DE37}" presName="accentRepeatNode" presStyleLbl="solidFgAcc1" presStyleIdx="3" presStyleCnt="6" custScaleX="78490" custScaleY="62100" custLinFactNeighborX="-5835" custLinFactNeighborY="65145"/>
      <dgm:spPr/>
    </dgm:pt>
    <dgm:pt modelId="{33652375-1608-47A0-949E-EB47F9BD63C7}" type="pres">
      <dgm:prSet presAssocID="{5851D9D4-4D1D-4C02-B87F-0F9AE335F2BD}" presName="text_5" presStyleLbl="node1" presStyleIdx="4" presStyleCnt="6" custScaleY="61232" custLinFactNeighborX="2286" custLinFactNeighborY="20097">
        <dgm:presLayoutVars>
          <dgm:bulletEnabled val="1"/>
        </dgm:presLayoutVars>
      </dgm:prSet>
      <dgm:spPr/>
    </dgm:pt>
    <dgm:pt modelId="{ED810973-A2EC-48F6-A2E7-E0DB42BD7A5C}" type="pres">
      <dgm:prSet presAssocID="{5851D9D4-4D1D-4C02-B87F-0F9AE335F2BD}" presName="accent_5" presStyleCnt="0"/>
      <dgm:spPr/>
    </dgm:pt>
    <dgm:pt modelId="{4AC41A0B-6F2F-4CC8-B4D1-93E33C56FDCF}" type="pres">
      <dgm:prSet presAssocID="{5851D9D4-4D1D-4C02-B87F-0F9AE335F2BD}" presName="accentRepeatNode" presStyleLbl="solidFgAcc1" presStyleIdx="4" presStyleCnt="6" custScaleX="69741" custScaleY="65214" custLinFactNeighborX="-2528" custLinFactNeighborY="10757"/>
      <dgm:spPr/>
    </dgm:pt>
    <dgm:pt modelId="{B7C81AB9-3409-4605-B52F-2E421C64D8B9}" type="pres">
      <dgm:prSet presAssocID="{FAEDCAE5-2041-4712-9525-3E6DA30F0B14}" presName="text_6" presStyleLbl="node1" presStyleIdx="5" presStyleCnt="6" custScaleY="64695" custLinFactNeighborX="1875" custLinFactNeighborY="-49456">
        <dgm:presLayoutVars>
          <dgm:bulletEnabled val="1"/>
        </dgm:presLayoutVars>
      </dgm:prSet>
      <dgm:spPr/>
    </dgm:pt>
    <dgm:pt modelId="{9CF7653A-5F42-491F-8861-DCADF096185C}" type="pres">
      <dgm:prSet presAssocID="{FAEDCAE5-2041-4712-9525-3E6DA30F0B14}" presName="accent_6" presStyleCnt="0"/>
      <dgm:spPr/>
    </dgm:pt>
    <dgm:pt modelId="{A285B1EE-230D-4B0E-916C-36199FC3AC89}" type="pres">
      <dgm:prSet presAssocID="{FAEDCAE5-2041-4712-9525-3E6DA30F0B14}" presName="accentRepeatNode" presStyleLbl="solidFgAcc1" presStyleIdx="5" presStyleCnt="6" custScaleX="72988" custScaleY="61485" custLinFactNeighborX="27944" custLinFactNeighborY="-45480"/>
      <dgm:spPr/>
    </dgm:pt>
  </dgm:ptLst>
  <dgm:cxnLst>
    <dgm:cxn modelId="{8F085916-F80D-41FF-8AE1-1C28661D7B86}" type="presOf" srcId="{845A60A8-10F6-435C-8899-7326FFC7DE37}" destId="{298B65E9-C5EE-4E41-A8FA-2774BE44CE9A}" srcOrd="0" destOrd="0" presId="urn:microsoft.com/office/officeart/2008/layout/VerticalCurvedList"/>
    <dgm:cxn modelId="{D164D71C-D10D-4CF8-B21B-26879F2A3132}" srcId="{AC688957-EA73-4A1C-9436-05AAFDB84D9D}" destId="{5851D9D4-4D1D-4C02-B87F-0F9AE335F2BD}" srcOrd="4" destOrd="0" parTransId="{6287B0E2-AC77-4C61-9C7E-6E50D62BB066}" sibTransId="{6DFD8CFF-99BD-4A3A-B133-012F4B8AB5F7}"/>
    <dgm:cxn modelId="{32D45D1E-20E1-41B1-B13A-24C29E8015AA}" srcId="{AC688957-EA73-4A1C-9436-05AAFDB84D9D}" destId="{DA2B3BA1-2A68-45BA-95E1-339454339C33}" srcOrd="0" destOrd="0" parTransId="{9E3AA6AB-A0C1-4BAB-982A-8D63BCE41DDB}" sibTransId="{8F4A5653-1D1F-4088-BD75-FE1F5B08B25C}"/>
    <dgm:cxn modelId="{0C135125-2FFB-4E6C-BADD-3C5DA24EDFE3}" srcId="{AC688957-EA73-4A1C-9436-05AAFDB84D9D}" destId="{FAEDCAE5-2041-4712-9525-3E6DA30F0B14}" srcOrd="5" destOrd="0" parTransId="{7847998F-4898-4E42-A402-4DE003BA59D9}" sibTransId="{C245D21B-A958-402C-8552-EB4853F9A7A2}"/>
    <dgm:cxn modelId="{C99D9226-A237-49FC-933D-42CDD4E9A9FA}" srcId="{AC688957-EA73-4A1C-9436-05AAFDB84D9D}" destId="{DF8A6538-B08A-4E45-AC4E-B179ED53B3A1}" srcOrd="2" destOrd="0" parTransId="{66880E62-3C1C-4718-8FD3-3D2AAFDC5CF2}" sibTransId="{E08DD5A4-D666-4B2D-9665-0F81925F4C10}"/>
    <dgm:cxn modelId="{D0F61A3A-8482-45FA-B13A-8C5FF1786C01}" srcId="{AC688957-EA73-4A1C-9436-05AAFDB84D9D}" destId="{32155597-2D3B-4BE6-8519-978A24B0C3FB}" srcOrd="1" destOrd="0" parTransId="{ED01FFC3-5963-425B-A2E2-87B5D2110C5C}" sibTransId="{5DA9A747-8FBF-413A-976B-E5669FCBE91B}"/>
    <dgm:cxn modelId="{82EC273C-5A99-4500-A0E2-C4BE2AFC08D1}" type="presOf" srcId="{DF8A6538-B08A-4E45-AC4E-B179ED53B3A1}" destId="{79189D84-6827-49D3-A378-87847ADE6834}" srcOrd="0" destOrd="0" presId="urn:microsoft.com/office/officeart/2008/layout/VerticalCurvedList"/>
    <dgm:cxn modelId="{EA02C245-3622-40F4-B842-0AA598A593DF}" type="presOf" srcId="{5851D9D4-4D1D-4C02-B87F-0F9AE335F2BD}" destId="{33652375-1608-47A0-949E-EB47F9BD63C7}" srcOrd="0" destOrd="0" presId="urn:microsoft.com/office/officeart/2008/layout/VerticalCurvedList"/>
    <dgm:cxn modelId="{02CDBD6D-A176-4DBE-AFBA-2196FBD09DCA}" srcId="{AC688957-EA73-4A1C-9436-05AAFDB84D9D}" destId="{845A60A8-10F6-435C-8899-7326FFC7DE37}" srcOrd="3" destOrd="0" parTransId="{262D24F4-51B5-44B2-AB3F-95D0F3322549}" sibTransId="{1BCD683F-7ADA-42E7-B5F3-C49E508506D2}"/>
    <dgm:cxn modelId="{6C65CC4D-CAFF-46A8-B882-9E87695A7D7F}" type="presOf" srcId="{32155597-2D3B-4BE6-8519-978A24B0C3FB}" destId="{B8992AAC-AA3A-461C-BFE1-81994F53F5B7}" srcOrd="0" destOrd="0" presId="urn:microsoft.com/office/officeart/2008/layout/VerticalCurvedList"/>
    <dgm:cxn modelId="{F961738B-2EF0-4AB3-A4CF-5600C951ED34}" type="presOf" srcId="{DA2B3BA1-2A68-45BA-95E1-339454339C33}" destId="{71BCDE63-F783-4E24-8A3D-4AC7E3BE6159}" srcOrd="0" destOrd="0" presId="urn:microsoft.com/office/officeart/2008/layout/VerticalCurvedList"/>
    <dgm:cxn modelId="{37B9D69E-FD80-4825-9760-30BF6376E3A2}" type="presOf" srcId="{8F4A5653-1D1F-4088-BD75-FE1F5B08B25C}" destId="{31F159A9-E61C-4984-923A-09AD460CC8FC}" srcOrd="0" destOrd="0" presId="urn:microsoft.com/office/officeart/2008/layout/VerticalCurvedList"/>
    <dgm:cxn modelId="{E7CCF7C0-DC34-4AAE-8A65-D9D0C9BC51F1}" type="presOf" srcId="{FAEDCAE5-2041-4712-9525-3E6DA30F0B14}" destId="{B7C81AB9-3409-4605-B52F-2E421C64D8B9}" srcOrd="0" destOrd="0" presId="urn:microsoft.com/office/officeart/2008/layout/VerticalCurvedList"/>
    <dgm:cxn modelId="{9753D3F8-3B88-4075-9D8C-C31283A4AC9F}" type="presOf" srcId="{AC688957-EA73-4A1C-9436-05AAFDB84D9D}" destId="{CAC8668B-6F7C-4BFD-ADD8-813979138801}" srcOrd="0" destOrd="0" presId="urn:microsoft.com/office/officeart/2008/layout/VerticalCurvedList"/>
    <dgm:cxn modelId="{51822E86-4553-4AFA-B67D-755F25610582}" type="presParOf" srcId="{CAC8668B-6F7C-4BFD-ADD8-813979138801}" destId="{5239D2F0-D07E-41F8-8E3D-B80CB78908DC}" srcOrd="0" destOrd="0" presId="urn:microsoft.com/office/officeart/2008/layout/VerticalCurvedList"/>
    <dgm:cxn modelId="{411E39FA-AA1A-4ADC-98D8-307CF64EA143}" type="presParOf" srcId="{5239D2F0-D07E-41F8-8E3D-B80CB78908DC}" destId="{377C14F9-5513-43FE-A6E3-AE79C2B9F99F}" srcOrd="0" destOrd="0" presId="urn:microsoft.com/office/officeart/2008/layout/VerticalCurvedList"/>
    <dgm:cxn modelId="{225127B1-9470-4B50-8047-478E1D2502F2}" type="presParOf" srcId="{377C14F9-5513-43FE-A6E3-AE79C2B9F99F}" destId="{86E8118C-2BDB-4D5B-B7C7-C78B6A61D37D}" srcOrd="0" destOrd="0" presId="urn:microsoft.com/office/officeart/2008/layout/VerticalCurvedList"/>
    <dgm:cxn modelId="{9022A7B1-715D-40D4-8697-46BE236C8DCE}" type="presParOf" srcId="{377C14F9-5513-43FE-A6E3-AE79C2B9F99F}" destId="{31F159A9-E61C-4984-923A-09AD460CC8FC}" srcOrd="1" destOrd="0" presId="urn:microsoft.com/office/officeart/2008/layout/VerticalCurvedList"/>
    <dgm:cxn modelId="{C9DF849E-2553-47EB-8515-C1E797EBE83D}" type="presParOf" srcId="{377C14F9-5513-43FE-A6E3-AE79C2B9F99F}" destId="{B661A7DE-ED86-4C5B-99E4-7D1C82492D60}" srcOrd="2" destOrd="0" presId="urn:microsoft.com/office/officeart/2008/layout/VerticalCurvedList"/>
    <dgm:cxn modelId="{D5761439-FD75-43F8-BBA7-6A19772BE9D8}" type="presParOf" srcId="{377C14F9-5513-43FE-A6E3-AE79C2B9F99F}" destId="{E949E36C-2869-4234-ABFB-DD38D97D94A0}" srcOrd="3" destOrd="0" presId="urn:microsoft.com/office/officeart/2008/layout/VerticalCurvedList"/>
    <dgm:cxn modelId="{C08271B2-6B1C-48A1-BABC-23E5826B2762}" type="presParOf" srcId="{5239D2F0-D07E-41F8-8E3D-B80CB78908DC}" destId="{71BCDE63-F783-4E24-8A3D-4AC7E3BE6159}" srcOrd="1" destOrd="0" presId="urn:microsoft.com/office/officeart/2008/layout/VerticalCurvedList"/>
    <dgm:cxn modelId="{C828B18D-2E76-4A1D-908B-35D067441BDC}" type="presParOf" srcId="{5239D2F0-D07E-41F8-8E3D-B80CB78908DC}" destId="{3135CDDC-3297-4FCD-8766-327B5D1FE96B}" srcOrd="2" destOrd="0" presId="urn:microsoft.com/office/officeart/2008/layout/VerticalCurvedList"/>
    <dgm:cxn modelId="{23FE0B9A-D3E7-4D3C-92EA-79A7A335CF7D}" type="presParOf" srcId="{3135CDDC-3297-4FCD-8766-327B5D1FE96B}" destId="{E0135305-F6F3-4E15-B20B-95773E86FBD4}" srcOrd="0" destOrd="0" presId="urn:microsoft.com/office/officeart/2008/layout/VerticalCurvedList"/>
    <dgm:cxn modelId="{F1BA6627-A9E0-4C61-B580-594C90A231A2}" type="presParOf" srcId="{5239D2F0-D07E-41F8-8E3D-B80CB78908DC}" destId="{B8992AAC-AA3A-461C-BFE1-81994F53F5B7}" srcOrd="3" destOrd="0" presId="urn:microsoft.com/office/officeart/2008/layout/VerticalCurvedList"/>
    <dgm:cxn modelId="{15BF3201-8764-4902-851A-D66704B7BB07}" type="presParOf" srcId="{5239D2F0-D07E-41F8-8E3D-B80CB78908DC}" destId="{4E06A6E1-EBD0-4FD8-A63A-76946C0BCE66}" srcOrd="4" destOrd="0" presId="urn:microsoft.com/office/officeart/2008/layout/VerticalCurvedList"/>
    <dgm:cxn modelId="{9CC5234B-B518-493D-91FF-08265A6C8F68}" type="presParOf" srcId="{4E06A6E1-EBD0-4FD8-A63A-76946C0BCE66}" destId="{8ED0D1BF-0367-457D-AB86-1B8184BF5557}" srcOrd="0" destOrd="0" presId="urn:microsoft.com/office/officeart/2008/layout/VerticalCurvedList"/>
    <dgm:cxn modelId="{F15CCB84-CD55-4127-BB30-B33ED3E5600D}" type="presParOf" srcId="{5239D2F0-D07E-41F8-8E3D-B80CB78908DC}" destId="{79189D84-6827-49D3-A378-87847ADE6834}" srcOrd="5" destOrd="0" presId="urn:microsoft.com/office/officeart/2008/layout/VerticalCurvedList"/>
    <dgm:cxn modelId="{876E5AF4-DAE5-4E7A-8A8C-FEFDC9E1FE87}" type="presParOf" srcId="{5239D2F0-D07E-41F8-8E3D-B80CB78908DC}" destId="{BCECD3B7-DDA6-4DD9-9F44-7A685226BBF6}" srcOrd="6" destOrd="0" presId="urn:microsoft.com/office/officeart/2008/layout/VerticalCurvedList"/>
    <dgm:cxn modelId="{D039DC76-2C50-4343-8186-0D442B65F42F}" type="presParOf" srcId="{BCECD3B7-DDA6-4DD9-9F44-7A685226BBF6}" destId="{F4DD64C2-EFB2-4697-9216-D646529F23C1}" srcOrd="0" destOrd="0" presId="urn:microsoft.com/office/officeart/2008/layout/VerticalCurvedList"/>
    <dgm:cxn modelId="{0375A38E-1EE1-4251-A152-95B7D6B4C227}" type="presParOf" srcId="{5239D2F0-D07E-41F8-8E3D-B80CB78908DC}" destId="{298B65E9-C5EE-4E41-A8FA-2774BE44CE9A}" srcOrd="7" destOrd="0" presId="urn:microsoft.com/office/officeart/2008/layout/VerticalCurvedList"/>
    <dgm:cxn modelId="{4F7EA71C-AB86-4B7B-96A8-DC7D40F9C959}" type="presParOf" srcId="{5239D2F0-D07E-41F8-8E3D-B80CB78908DC}" destId="{8D32135F-B85F-4C56-8053-E806867D95DD}" srcOrd="8" destOrd="0" presId="urn:microsoft.com/office/officeart/2008/layout/VerticalCurvedList"/>
    <dgm:cxn modelId="{A28B9736-1FFC-4856-91B2-7C75FC589E6E}" type="presParOf" srcId="{8D32135F-B85F-4C56-8053-E806867D95DD}" destId="{2E6D5555-EF29-470A-9C82-CAD9E79518B6}" srcOrd="0" destOrd="0" presId="urn:microsoft.com/office/officeart/2008/layout/VerticalCurvedList"/>
    <dgm:cxn modelId="{C3BA9020-300E-4E87-BDEA-94264F98291F}" type="presParOf" srcId="{5239D2F0-D07E-41F8-8E3D-B80CB78908DC}" destId="{33652375-1608-47A0-949E-EB47F9BD63C7}" srcOrd="9" destOrd="0" presId="urn:microsoft.com/office/officeart/2008/layout/VerticalCurvedList"/>
    <dgm:cxn modelId="{9671290B-28DB-4AE4-B44C-A60CE6AF1F2D}" type="presParOf" srcId="{5239D2F0-D07E-41F8-8E3D-B80CB78908DC}" destId="{ED810973-A2EC-48F6-A2E7-E0DB42BD7A5C}" srcOrd="10" destOrd="0" presId="urn:microsoft.com/office/officeart/2008/layout/VerticalCurvedList"/>
    <dgm:cxn modelId="{2EC967FE-D421-4630-8548-29E110C24B0D}" type="presParOf" srcId="{ED810973-A2EC-48F6-A2E7-E0DB42BD7A5C}" destId="{4AC41A0B-6F2F-4CC8-B4D1-93E33C56FDCF}" srcOrd="0" destOrd="0" presId="urn:microsoft.com/office/officeart/2008/layout/VerticalCurvedList"/>
    <dgm:cxn modelId="{29F95D11-88BA-423C-84EA-F3B9AEB7BBC9}" type="presParOf" srcId="{5239D2F0-D07E-41F8-8E3D-B80CB78908DC}" destId="{B7C81AB9-3409-4605-B52F-2E421C64D8B9}" srcOrd="11" destOrd="0" presId="urn:microsoft.com/office/officeart/2008/layout/VerticalCurvedList"/>
    <dgm:cxn modelId="{C28F7485-3CB2-45C0-8D7C-732703F7F37D}" type="presParOf" srcId="{5239D2F0-D07E-41F8-8E3D-B80CB78908DC}" destId="{9CF7653A-5F42-491F-8861-DCADF096185C}" srcOrd="12" destOrd="0" presId="urn:microsoft.com/office/officeart/2008/layout/VerticalCurvedList"/>
    <dgm:cxn modelId="{8BA6D698-4B2F-48A5-B419-F713310F67B8}" type="presParOf" srcId="{9CF7653A-5F42-491F-8861-DCADF096185C}" destId="{A285B1EE-230D-4B0E-916C-36199FC3AC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159A9-E61C-4984-923A-09AD460CC8FC}">
      <dsp:nvSpPr>
        <dsp:cNvPr id="0" name=""/>
        <dsp:cNvSpPr/>
      </dsp:nvSpPr>
      <dsp:spPr>
        <a:xfrm>
          <a:off x="-6856520" y="-1041830"/>
          <a:ext cx="8109417" cy="8109417"/>
        </a:xfrm>
        <a:prstGeom prst="blockArc">
          <a:avLst>
            <a:gd name="adj1" fmla="val 18900000"/>
            <a:gd name="adj2" fmla="val 2700000"/>
            <a:gd name="adj3" fmla="val 266"/>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BCDE63-F783-4E24-8A3D-4AC7E3BE6159}">
      <dsp:nvSpPr>
        <dsp:cNvPr id="0" name=""/>
        <dsp:cNvSpPr/>
      </dsp:nvSpPr>
      <dsp:spPr>
        <a:xfrm>
          <a:off x="522657" y="175421"/>
          <a:ext cx="6871920" cy="523626"/>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Présentation de l’entreprise</a:t>
          </a:r>
        </a:p>
      </dsp:txBody>
      <dsp:txXfrm>
        <a:off x="522657" y="175421"/>
        <a:ext cx="6871920" cy="523626"/>
      </dsp:txXfrm>
    </dsp:sp>
    <dsp:sp modelId="{E0135305-F6F3-4E15-B20B-95773E86FBD4}">
      <dsp:nvSpPr>
        <dsp:cNvPr id="0" name=""/>
        <dsp:cNvSpPr/>
      </dsp:nvSpPr>
      <dsp:spPr>
        <a:xfrm>
          <a:off x="0" y="97563"/>
          <a:ext cx="712176" cy="67548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992AAC-AA3A-461C-BFE1-81994F53F5B7}">
      <dsp:nvSpPr>
        <dsp:cNvPr id="0" name=""/>
        <dsp:cNvSpPr/>
      </dsp:nvSpPr>
      <dsp:spPr>
        <a:xfrm>
          <a:off x="919305" y="870505"/>
          <a:ext cx="6520843" cy="513108"/>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Introduction générale</a:t>
          </a:r>
        </a:p>
      </dsp:txBody>
      <dsp:txXfrm>
        <a:off x="919305" y="870505"/>
        <a:ext cx="6520843" cy="513108"/>
      </dsp:txXfrm>
    </dsp:sp>
    <dsp:sp modelId="{8ED0D1BF-0367-457D-AB86-1B8184BF5557}">
      <dsp:nvSpPr>
        <dsp:cNvPr id="0" name=""/>
        <dsp:cNvSpPr/>
      </dsp:nvSpPr>
      <dsp:spPr>
        <a:xfrm>
          <a:off x="483253" y="867368"/>
          <a:ext cx="656809" cy="592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189D84-6827-49D3-A378-87847ADE6834}">
      <dsp:nvSpPr>
        <dsp:cNvPr id="0" name=""/>
        <dsp:cNvSpPr/>
      </dsp:nvSpPr>
      <dsp:spPr>
        <a:xfrm>
          <a:off x="1328650" y="1660190"/>
          <a:ext cx="6111469" cy="524045"/>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Taches effectuées</a:t>
          </a:r>
        </a:p>
      </dsp:txBody>
      <dsp:txXfrm>
        <a:off x="1328650" y="1660190"/>
        <a:ext cx="6111469" cy="524045"/>
      </dsp:txXfrm>
    </dsp:sp>
    <dsp:sp modelId="{F4DD64C2-EFB2-4697-9216-D646529F23C1}">
      <dsp:nvSpPr>
        <dsp:cNvPr id="0" name=""/>
        <dsp:cNvSpPr/>
      </dsp:nvSpPr>
      <dsp:spPr>
        <a:xfrm>
          <a:off x="822948" y="1665930"/>
          <a:ext cx="651417" cy="526648"/>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8B65E9-C5EE-4E41-A8FA-2774BE44CE9A}">
      <dsp:nvSpPr>
        <dsp:cNvPr id="0" name=""/>
        <dsp:cNvSpPr/>
      </dsp:nvSpPr>
      <dsp:spPr>
        <a:xfrm>
          <a:off x="1328650" y="3802794"/>
          <a:ext cx="6111469" cy="398239"/>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Solution finale</a:t>
          </a:r>
        </a:p>
      </dsp:txBody>
      <dsp:txXfrm>
        <a:off x="1328650" y="3802794"/>
        <a:ext cx="6111469" cy="398239"/>
      </dsp:txXfrm>
    </dsp:sp>
    <dsp:sp modelId="{2E6D5555-EF29-470A-9C82-CAD9E79518B6}">
      <dsp:nvSpPr>
        <dsp:cNvPr id="0" name=""/>
        <dsp:cNvSpPr/>
      </dsp:nvSpPr>
      <dsp:spPr>
        <a:xfrm>
          <a:off x="842340" y="3758680"/>
          <a:ext cx="622417" cy="49244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52375-1608-47A0-949E-EB47F9BD63C7}">
      <dsp:nvSpPr>
        <dsp:cNvPr id="0" name=""/>
        <dsp:cNvSpPr/>
      </dsp:nvSpPr>
      <dsp:spPr>
        <a:xfrm>
          <a:off x="1090059" y="4373046"/>
          <a:ext cx="6350089" cy="388450"/>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Apports du stage</a:t>
          </a:r>
        </a:p>
      </dsp:txBody>
      <dsp:txXfrm>
        <a:off x="1090059" y="4373046"/>
        <a:ext cx="6350089" cy="388450"/>
      </dsp:txXfrm>
    </dsp:sp>
    <dsp:sp modelId="{4AC41A0B-6F2F-4CC8-B4D1-93E33C56FDCF}">
      <dsp:nvSpPr>
        <dsp:cNvPr id="0" name=""/>
        <dsp:cNvSpPr/>
      </dsp:nvSpPr>
      <dsp:spPr>
        <a:xfrm>
          <a:off x="664634" y="4266509"/>
          <a:ext cx="553038" cy="51714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C81AB9-3409-4605-B52F-2E421C64D8B9}">
      <dsp:nvSpPr>
        <dsp:cNvPr id="0" name=""/>
        <dsp:cNvSpPr/>
      </dsp:nvSpPr>
      <dsp:spPr>
        <a:xfrm>
          <a:off x="568218" y="4872290"/>
          <a:ext cx="6871920" cy="410419"/>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  Outils utilisées</a:t>
          </a:r>
        </a:p>
      </dsp:txBody>
      <dsp:txXfrm>
        <a:off x="568218" y="4872290"/>
        <a:ext cx="6871920" cy="410419"/>
      </dsp:txXfrm>
    </dsp:sp>
    <dsp:sp modelId="{A285B1EE-230D-4B0E-916C-36199FC3AC89}">
      <dsp:nvSpPr>
        <dsp:cNvPr id="0" name=""/>
        <dsp:cNvSpPr/>
      </dsp:nvSpPr>
      <dsp:spPr>
        <a:xfrm>
          <a:off x="371569" y="4786808"/>
          <a:ext cx="578787" cy="487569"/>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pPr/>
              <a:t>9/28/2021</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pPr/>
              <a:t>‹N°›</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pPr/>
              <a:t>9/28/2021</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pPr/>
              <a:t>‹N°›</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normAutofit/>
          </a:bodyPr>
          <a:lstStyle/>
          <a:p>
            <a:r>
              <a:rPr lang="fr-FR" dirty="0"/>
              <a:t>Bonjour messieurs,</a:t>
            </a:r>
          </a:p>
          <a:p>
            <a:r>
              <a:rPr lang="fr-FR" dirty="0"/>
              <a:t>Avant de commencer, je tiens à vous remercier d'avoir été le jury aujourd’hui, </a:t>
            </a:r>
          </a:p>
          <a:p>
            <a:r>
              <a:rPr lang="fr-FR" dirty="0"/>
              <a:t>Je me présente Chachia Mohamed Wacef étudiant en 3 éme année,</a:t>
            </a:r>
          </a:p>
          <a:p>
            <a:r>
              <a:rPr lang="fr-FR" dirty="0"/>
              <a:t>J’ai l’honneur de vous présenter mon stage d’ingénieur que j’ai effectué au sein du SFM Telecom Pendant la période du 5 juillet au 31 août 2021</a:t>
            </a:r>
          </a:p>
          <a:p>
            <a:r>
              <a:rPr lang="fr-FR" dirty="0"/>
              <a:t>Encadré par Mr ben Driss Karem et qui est a propos la reconnaissance faciale,</a:t>
            </a:r>
          </a:p>
          <a:p>
            <a:endParaRPr lang="fr-FR" dirty="0"/>
          </a:p>
          <a:p>
            <a:endParaRPr lang="fr-FR" dirty="0"/>
          </a:p>
        </p:txBody>
      </p:sp>
      <p:sp>
        <p:nvSpPr>
          <p:cNvPr id="4" name="Slide Number Placeholder 3"/>
          <p:cNvSpPr>
            <a:spLocks noGrp="1"/>
          </p:cNvSpPr>
          <p:nvPr>
            <p:ph type="sldNum" sz="quarter" idx="10"/>
          </p:nvPr>
        </p:nvSpPr>
        <p:spPr/>
        <p:txBody>
          <a:bodyPr/>
          <a:lstStyle/>
          <a:p>
            <a:fld id="{0FB8964D-AEA1-4AE7-8BA1-9527D0F8DEBA}" type="slidenum">
              <a:rPr lang="fr-FR" smtClean="0"/>
              <a:pPr/>
              <a:t>1</a:t>
            </a:fld>
            <a:endParaRPr lang="fr-FR" dirty="0"/>
          </a:p>
        </p:txBody>
      </p:sp>
    </p:spTree>
    <p:extLst>
      <p:ext uri="{BB962C8B-B14F-4D97-AF65-F5344CB8AC3E}">
        <p14:creationId xmlns:p14="http://schemas.microsoft.com/office/powerpoint/2010/main" val="249295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notes 2"/>
          <p:cNvSpPr>
            <a:spLocks noGrp="1"/>
          </p:cNvSpPr>
          <p:nvPr>
            <p:ph type="body" idx="1"/>
          </p:nvPr>
        </p:nvSpPr>
        <p:spPr/>
        <p:txBody>
          <a:bodyPr/>
          <a:lstStyle/>
          <a:p>
            <a:r>
              <a:rPr lang="fr-FR" dirty="0"/>
              <a:t>*Parmi Les principaux défis rencontrées : </a:t>
            </a:r>
          </a:p>
          <a:p>
            <a:r>
              <a:rPr lang="fr-FR" dirty="0"/>
              <a:t>-fréquence d’images qui dépend essentiellement de la fréquence de la caméra utilisée , le type d’</a:t>
            </a:r>
            <a:r>
              <a:rPr lang="fr-FR" dirty="0" err="1"/>
              <a:t>éxécution</a:t>
            </a:r>
            <a:r>
              <a:rPr lang="fr-FR" dirty="0"/>
              <a:t> (CPU : Unité centrale de traitement ou GPU : </a:t>
            </a:r>
            <a:r>
              <a:rPr lang="fr-FR" b="0" i="0" dirty="0">
                <a:solidFill>
                  <a:srgbClr val="BDC1C6"/>
                </a:solidFill>
                <a:effectLst/>
                <a:latin typeface="arial" panose="020B0604020202020204" pitchFamily="34" charset="0"/>
              </a:rPr>
              <a:t>unité de traitement graphique </a:t>
            </a:r>
            <a:r>
              <a:rPr lang="fr-FR" dirty="0"/>
              <a:t> )</a:t>
            </a:r>
          </a:p>
          <a:p>
            <a:r>
              <a:rPr lang="fr-FR" dirty="0"/>
              <a:t>-latence : qui dépend essentiellement de type d’</a:t>
            </a:r>
            <a:r>
              <a:rPr lang="fr-FR" dirty="0" err="1"/>
              <a:t>éxécution</a:t>
            </a:r>
            <a:r>
              <a:rPr lang="fr-FR" dirty="0"/>
              <a:t> (CPU ou GPU) , complexité d’algorithme utilisée , </a:t>
            </a:r>
          </a:p>
          <a:p>
            <a:r>
              <a:rPr lang="fr-FR" dirty="0"/>
              <a:t>-précision (des algos de detection et recognition) pour cela nous avons essayer plusieurs </a:t>
            </a:r>
            <a:r>
              <a:rPr lang="fr-FR" dirty="0" err="1"/>
              <a:t>modéles</a:t>
            </a:r>
            <a:r>
              <a:rPr lang="fr-FR" dirty="0"/>
              <a:t> de machine learning et nous avons comparées leur résultat dans les </a:t>
            </a:r>
            <a:r>
              <a:rPr lang="fr-FR" dirty="0" err="1"/>
              <a:t>mémes</a:t>
            </a:r>
            <a:r>
              <a:rPr lang="fr-FR" dirty="0"/>
              <a:t> condition,</a:t>
            </a:r>
          </a:p>
          <a:p>
            <a:endParaRPr lang="fr-FR" dirty="0"/>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10</a:t>
            </a:fld>
            <a:endParaRPr lang="en-US"/>
          </a:p>
        </p:txBody>
      </p:sp>
    </p:spTree>
    <p:extLst>
      <p:ext uri="{BB962C8B-B14F-4D97-AF65-F5344CB8AC3E}">
        <p14:creationId xmlns:p14="http://schemas.microsoft.com/office/powerpoint/2010/main" val="872089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nous l'avons précisé dans la partie des tâches réalisées, il y a deux phases : l'une de détection et l'autre de reconnaissance,</a:t>
            </a:r>
          </a:p>
          <a:p>
            <a:r>
              <a:rPr lang="fr-FR" dirty="0"/>
              <a:t>**Chaque tâche peut être effectuée avec plusieurs méthodes.</a:t>
            </a:r>
          </a:p>
          <a:p>
            <a:r>
              <a:rPr lang="fr-FR" dirty="0"/>
              <a:t>Nous avons donc testé les méthodes les plus connues et nous avons comparé leurs résultats en temps réel pour obtenir l'algorithme le plus efficace et le plus performant.</a:t>
            </a:r>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11</a:t>
            </a:fld>
            <a:endParaRPr lang="en-US"/>
          </a:p>
        </p:txBody>
      </p:sp>
    </p:spTree>
    <p:extLst>
      <p:ext uri="{BB962C8B-B14F-4D97-AF65-F5344CB8AC3E}">
        <p14:creationId xmlns:p14="http://schemas.microsoft.com/office/powerpoint/2010/main" val="243955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12</a:t>
            </a:fld>
            <a:endParaRPr lang="en-US"/>
          </a:p>
        </p:txBody>
      </p:sp>
    </p:spTree>
    <p:extLst>
      <p:ext uri="{BB962C8B-B14F-4D97-AF65-F5344CB8AC3E}">
        <p14:creationId xmlns:p14="http://schemas.microsoft.com/office/powerpoint/2010/main" val="397274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baseline="0" dirty="0">
                <a:solidFill>
                  <a:srgbClr val="000000"/>
                </a:solidFill>
                <a:latin typeface="Arial" panose="020B0604020202020204" pitchFamily="34" charset="0"/>
              </a:rPr>
              <a:t>Les valeurs rapportées sont obtenues à l'aide d'un processeur Intel i7 7ème génération et la taille d'image transmise est de 224x224 à l'exception du module DNN qui reçoit une image 300x300 comme cela a été fait jusqu'à présent. </a:t>
            </a:r>
          </a:p>
          <a:p>
            <a:endParaRPr lang="fr-FR" sz="1800" b="0" i="0" u="none" strike="noStrike" baseline="0" dirty="0">
              <a:solidFill>
                <a:srgbClr val="000000"/>
              </a:solidFill>
              <a:latin typeface="Arial" panose="020B0604020202020204" pitchFamily="34" charset="0"/>
            </a:endParaRPr>
          </a:p>
          <a:p>
            <a:r>
              <a:rPr lang="fr-FR" sz="1800" b="0" i="0" u="none" strike="noStrike" baseline="0" dirty="0">
                <a:solidFill>
                  <a:srgbClr val="000000"/>
                </a:solidFill>
                <a:latin typeface="Arial" panose="020B0604020202020204" pitchFamily="34" charset="0"/>
              </a:rPr>
              <a:t>Fps : images par seconde</a:t>
            </a:r>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13</a:t>
            </a:fld>
            <a:endParaRPr lang="en-US"/>
          </a:p>
        </p:txBody>
      </p:sp>
    </p:spTree>
    <p:extLst>
      <p:ext uri="{BB962C8B-B14F-4D97-AF65-F5344CB8AC3E}">
        <p14:creationId xmlns:p14="http://schemas.microsoft.com/office/powerpoint/2010/main" val="88778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essayer plusieurs </a:t>
            </a:r>
            <a:r>
              <a:rPr lang="fr-FR" dirty="0" err="1"/>
              <a:t>modéles</a:t>
            </a:r>
            <a:r>
              <a:rPr lang="fr-FR" dirty="0"/>
              <a:t> pour effectuer cette tache, parmi ces méthodes : </a:t>
            </a:r>
          </a:p>
          <a:p>
            <a:r>
              <a:rPr lang="fr-FR" dirty="0"/>
              <a:t>-Le CNN</a:t>
            </a:r>
          </a:p>
          <a:p>
            <a:r>
              <a:rPr lang="fr-FR" dirty="0"/>
              <a:t>-</a:t>
            </a:r>
            <a:r>
              <a:rPr lang="fr-FR" dirty="0" err="1"/>
              <a:t>transfer</a:t>
            </a:r>
            <a:r>
              <a:rPr lang="fr-FR" dirty="0"/>
              <a:t> learning qui </a:t>
            </a:r>
            <a:r>
              <a:rPr lang="fr-FR" dirty="0" err="1"/>
              <a:t>posséde</a:t>
            </a:r>
            <a:r>
              <a:rPr lang="fr-FR" dirty="0"/>
              <a:t> plusieurs </a:t>
            </a:r>
            <a:r>
              <a:rPr lang="fr-FR" dirty="0" err="1"/>
              <a:t>modéles</a:t>
            </a:r>
            <a:r>
              <a:rPr lang="fr-FR" dirty="0"/>
              <a:t> pré-entrainé</a:t>
            </a:r>
          </a:p>
          <a:p>
            <a:r>
              <a:rPr lang="fr-FR" dirty="0"/>
              <a:t>-</a:t>
            </a:r>
            <a:r>
              <a:rPr lang="fr-FR" dirty="0" err="1"/>
              <a:t>bibliothéque</a:t>
            </a:r>
            <a:r>
              <a:rPr lang="fr-FR" dirty="0"/>
              <a:t> qui permet en </a:t>
            </a:r>
            <a:r>
              <a:rPr lang="fr-FR" dirty="0" err="1"/>
              <a:t>méme</a:t>
            </a:r>
            <a:r>
              <a:rPr lang="fr-FR" dirty="0"/>
              <a:t> temps la détection et la </a:t>
            </a:r>
            <a:r>
              <a:rPr lang="fr-FR" dirty="0" err="1"/>
              <a:t>reconnaisance</a:t>
            </a:r>
            <a:endParaRPr lang="fr-FR" dirty="0"/>
          </a:p>
          <a:p>
            <a:r>
              <a:rPr lang="fr-FR" dirty="0"/>
              <a:t>-LBPH et HOG permettent l’extrait des caractéristiques des visages ce qui nous permet de faire une classification de classe multiple, pour différencier les personnes,</a:t>
            </a:r>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14</a:t>
            </a:fld>
            <a:endParaRPr lang="en-US"/>
          </a:p>
        </p:txBody>
      </p:sp>
    </p:spTree>
    <p:extLst>
      <p:ext uri="{BB962C8B-B14F-4D97-AF65-F5344CB8AC3E}">
        <p14:creationId xmlns:p14="http://schemas.microsoft.com/office/powerpoint/2010/main" val="346494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baseline="0" dirty="0">
                <a:solidFill>
                  <a:srgbClr val="000000"/>
                </a:solidFill>
                <a:latin typeface="Arial" panose="020B0604020202020204" pitchFamily="34" charset="0"/>
              </a:rPr>
              <a:t>Les valeurs rapportées sont obtenues à l'aide d'un processeur Intel i7 7ème génération et la taille d'image transmise est de 224x224 à l'exception du module DNN qui reçoit une image 300x300 comme cela a été fait jusqu'à présent. </a:t>
            </a:r>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15</a:t>
            </a:fld>
            <a:endParaRPr lang="en-US"/>
          </a:p>
        </p:txBody>
      </p:sp>
    </p:spTree>
    <p:extLst>
      <p:ext uri="{BB962C8B-B14F-4D97-AF65-F5344CB8AC3E}">
        <p14:creationId xmlns:p14="http://schemas.microsoft.com/office/powerpoint/2010/main" val="284925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16</a:t>
            </a:fld>
            <a:endParaRPr lang="en-US"/>
          </a:p>
        </p:txBody>
      </p:sp>
    </p:spTree>
    <p:extLst>
      <p:ext uri="{BB962C8B-B14F-4D97-AF65-F5344CB8AC3E}">
        <p14:creationId xmlns:p14="http://schemas.microsoft.com/office/powerpoint/2010/main" val="3885861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17</a:t>
            </a:fld>
            <a:endParaRPr lang="en-US"/>
          </a:p>
        </p:txBody>
      </p:sp>
    </p:spTree>
    <p:extLst>
      <p:ext uri="{BB962C8B-B14F-4D97-AF65-F5344CB8AC3E}">
        <p14:creationId xmlns:p14="http://schemas.microsoft.com/office/powerpoint/2010/main" val="334341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18</a:t>
            </a:fld>
            <a:endParaRPr lang="en-US"/>
          </a:p>
        </p:txBody>
      </p:sp>
    </p:spTree>
    <p:extLst>
      <p:ext uri="{BB962C8B-B14F-4D97-AF65-F5344CB8AC3E}">
        <p14:creationId xmlns:p14="http://schemas.microsoft.com/office/powerpoint/2010/main" val="202816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19</a:t>
            </a:fld>
            <a:endParaRPr lang="en-US"/>
          </a:p>
        </p:txBody>
      </p:sp>
    </p:spTree>
    <p:extLst>
      <p:ext uri="{BB962C8B-B14F-4D97-AF65-F5344CB8AC3E}">
        <p14:creationId xmlns:p14="http://schemas.microsoft.com/office/powerpoint/2010/main" val="155013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lstStyle/>
          <a:p>
            <a:r>
              <a:rPr lang="fr-FR" dirty="0"/>
              <a:t>Donc , on commence par le sommaire ,,,</a:t>
            </a:r>
          </a:p>
          <a:p>
            <a:endParaRPr lang="fr-FR" dirty="0"/>
          </a:p>
          <a:p>
            <a:r>
              <a:rPr lang="fr-FR" dirty="0"/>
              <a:t>Les défis</a:t>
            </a:r>
          </a:p>
          <a:p>
            <a:r>
              <a:rPr lang="fr-FR" dirty="0"/>
              <a:t>Techniques utilisées</a:t>
            </a:r>
          </a:p>
          <a:p>
            <a:r>
              <a:rPr lang="fr-FR" dirty="0"/>
              <a:t>Sol finale</a:t>
            </a:r>
          </a:p>
          <a:p>
            <a:r>
              <a:rPr lang="fr-FR" dirty="0"/>
              <a:t>Outils </a:t>
            </a:r>
          </a:p>
          <a:p>
            <a:r>
              <a:rPr lang="fr-FR" dirty="0"/>
              <a:t>apports</a:t>
            </a:r>
          </a:p>
        </p:txBody>
      </p:sp>
      <p:sp>
        <p:nvSpPr>
          <p:cNvPr id="4" name="Slide Number Placeholder 3"/>
          <p:cNvSpPr>
            <a:spLocks noGrp="1"/>
          </p:cNvSpPr>
          <p:nvPr>
            <p:ph type="sldNum" sz="quarter" idx="10"/>
          </p:nvPr>
        </p:nvSpPr>
        <p:spPr/>
        <p:txBody>
          <a:bodyPr/>
          <a:lstStyle/>
          <a:p>
            <a:fld id="{4740207C-05CE-4367-89F2-DDDC20A8AE80}" type="slidenum">
              <a:rPr lang="fr-FR" smtClean="0"/>
              <a:pPr/>
              <a:t>2</a:t>
            </a:fld>
            <a:endParaRPr lang="fr-FR"/>
          </a:p>
        </p:txBody>
      </p:sp>
    </p:spTree>
    <p:extLst>
      <p:ext uri="{BB962C8B-B14F-4D97-AF65-F5344CB8AC3E}">
        <p14:creationId xmlns:p14="http://schemas.microsoft.com/office/powerpoint/2010/main" val="2621319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Ip camera </a:t>
            </a:r>
            <a:r>
              <a:rPr lang="fr-FR" dirty="0" err="1"/>
              <a:t>viewer</a:t>
            </a:r>
            <a:r>
              <a:rPr lang="fr-FR" dirty="0"/>
              <a:t> : permet d’accéder au caméra IP(vous donne @IP, </a:t>
            </a:r>
            <a:r>
              <a:rPr lang="fr-FR" sz="1800" b="0" i="0" u="none" strike="noStrike" baseline="0" dirty="0">
                <a:solidFill>
                  <a:srgbClr val="000000"/>
                </a:solidFill>
                <a:latin typeface="Calibri" panose="020F0502020204030204" pitchFamily="34" charset="0"/>
              </a:rPr>
              <a:t>télécharge automatiquement les vidéos enregistrées sur un serveur </a:t>
            </a:r>
          </a:p>
          <a:p>
            <a:r>
              <a:rPr lang="fr-FR" sz="1800" b="0" i="0" u="none" strike="noStrike" baseline="0" dirty="0">
                <a:solidFill>
                  <a:srgbClr val="000000"/>
                </a:solidFill>
                <a:latin typeface="Calibri" panose="020F0502020204030204" pitchFamily="34" charset="0"/>
              </a:rPr>
              <a:t>ONVIF : faciliter l'accès aux caméras ,et à leurs paramètres(port donc @IP) </a:t>
            </a:r>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20</a:t>
            </a:fld>
            <a:endParaRPr lang="en-US"/>
          </a:p>
        </p:txBody>
      </p:sp>
    </p:spTree>
    <p:extLst>
      <p:ext uri="{BB962C8B-B14F-4D97-AF65-F5344CB8AC3E}">
        <p14:creationId xmlns:p14="http://schemas.microsoft.com/office/powerpoint/2010/main" val="21269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Numpy : manipulation des matrices,</a:t>
            </a:r>
          </a:p>
          <a:p>
            <a:pPr algn="l"/>
            <a:r>
              <a:rPr lang="fr-FR" dirty="0"/>
              <a:t>Matplotlib : </a:t>
            </a:r>
            <a:r>
              <a:rPr lang="fr-FR" sz="1800" b="0" i="0" u="none" strike="noStrike" baseline="0" dirty="0">
                <a:solidFill>
                  <a:srgbClr val="000000"/>
                </a:solidFill>
                <a:latin typeface="Arial" panose="020B0604020202020204" pitchFamily="34" charset="0"/>
              </a:rPr>
              <a:t> tracer et visualiser des données sous formes de graphiques </a:t>
            </a:r>
          </a:p>
          <a:p>
            <a:r>
              <a:rPr lang="fr-FR" dirty="0" err="1"/>
              <a:t>Scikit_learn</a:t>
            </a:r>
            <a:r>
              <a:rPr lang="fr-FR" dirty="0"/>
              <a:t> : contient des algo du ML</a:t>
            </a:r>
          </a:p>
          <a:p>
            <a:r>
              <a:rPr lang="fr-FR" dirty="0"/>
              <a:t>TF et keras :  nous permet de créer des </a:t>
            </a:r>
            <a:r>
              <a:rPr lang="fr-FR" sz="1800" b="0" i="0" u="none" strike="noStrike" baseline="0" dirty="0">
                <a:solidFill>
                  <a:srgbClr val="000000"/>
                </a:solidFill>
                <a:latin typeface="Calibri" panose="020F0502020204030204" pitchFamily="34" charset="0"/>
              </a:rPr>
              <a:t>réseaux de neurones </a:t>
            </a:r>
          </a:p>
          <a:p>
            <a:r>
              <a:rPr lang="fr-FR" sz="1800" b="0" i="0" u="none" strike="noStrike" baseline="0" dirty="0">
                <a:solidFill>
                  <a:srgbClr val="000000"/>
                </a:solidFill>
                <a:latin typeface="Calibri" panose="020F0502020204030204" pitchFamily="34" charset="0"/>
              </a:rPr>
              <a:t>Dlib :  contient des algo de détection de visage,</a:t>
            </a:r>
          </a:p>
          <a:p>
            <a:r>
              <a:rPr lang="fr-FR" sz="1800" b="0" i="0" u="none" strike="noStrike" baseline="0" dirty="0">
                <a:solidFill>
                  <a:srgbClr val="000000"/>
                </a:solidFill>
                <a:latin typeface="Calibri" panose="020F0502020204030204" pitchFamily="34" charset="0"/>
              </a:rPr>
              <a:t>Pickle : enregistrer et charger des </a:t>
            </a:r>
            <a:r>
              <a:rPr lang="fr-FR" sz="1800" b="0" i="0" u="none" strike="noStrike" baseline="0" dirty="0" err="1">
                <a:solidFill>
                  <a:srgbClr val="000000"/>
                </a:solidFill>
                <a:latin typeface="Calibri" panose="020F0502020204030204" pitchFamily="34" charset="0"/>
              </a:rPr>
              <a:t>modéles</a:t>
            </a:r>
            <a:r>
              <a:rPr lang="fr-FR" sz="1800" b="0" i="0" u="none" strike="noStrike" baseline="0" dirty="0">
                <a:solidFill>
                  <a:srgbClr val="000000"/>
                </a:solidFill>
                <a:latin typeface="Calibri" panose="020F0502020204030204" pitchFamily="34" charset="0"/>
              </a:rPr>
              <a:t> ML,</a:t>
            </a:r>
          </a:p>
          <a:p>
            <a:r>
              <a:rPr lang="fr-FR" dirty="0"/>
              <a:t>////Autres bib : </a:t>
            </a:r>
          </a:p>
          <a:p>
            <a:r>
              <a:rPr lang="fr-FR" dirty="0"/>
              <a:t>MTCNN </a:t>
            </a:r>
          </a:p>
          <a:p>
            <a:r>
              <a:rPr lang="fr-FR" dirty="0"/>
              <a:t>face_recognition</a:t>
            </a:r>
          </a:p>
          <a:p>
            <a:r>
              <a:rPr lang="fr-FR" dirty="0"/>
              <a:t>Skimage</a:t>
            </a:r>
          </a:p>
          <a:p>
            <a:r>
              <a:rPr lang="fr-FR" dirty="0"/>
              <a:t>Joblib</a:t>
            </a:r>
          </a:p>
          <a:p>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21</a:t>
            </a:fld>
            <a:endParaRPr lang="en-US"/>
          </a:p>
        </p:txBody>
      </p:sp>
    </p:spTree>
    <p:extLst>
      <p:ext uri="{BB962C8B-B14F-4D97-AF65-F5344CB8AC3E}">
        <p14:creationId xmlns:p14="http://schemas.microsoft.com/office/powerpoint/2010/main" val="1035954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22</a:t>
            </a:fld>
            <a:endParaRPr lang="en-US"/>
          </a:p>
        </p:txBody>
      </p:sp>
    </p:spTree>
    <p:extLst>
      <p:ext uri="{BB962C8B-B14F-4D97-AF65-F5344CB8AC3E}">
        <p14:creationId xmlns:p14="http://schemas.microsoft.com/office/powerpoint/2010/main" val="25946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a:t>
            </a:r>
            <a:r>
              <a:rPr lang="fr-FR" dirty="0" err="1"/>
              <a:t>panolplie</a:t>
            </a:r>
            <a:r>
              <a:rPr lang="fr-FR" dirty="0"/>
              <a:t> des taches, m’a vraiment </a:t>
            </a:r>
            <a:r>
              <a:rPr lang="fr-FR" dirty="0" err="1"/>
              <a:t>enrechi</a:t>
            </a:r>
            <a:r>
              <a:rPr lang="fr-FR" dirty="0"/>
              <a:t> sur la coté technique, </a:t>
            </a:r>
          </a:p>
          <a:p>
            <a:r>
              <a:rPr lang="fr-FR" dirty="0"/>
              <a:t>-ca m’a permis de </a:t>
            </a:r>
            <a:r>
              <a:rPr lang="fr-FR" dirty="0" err="1"/>
              <a:t>concretiser</a:t>
            </a:r>
            <a:r>
              <a:rPr lang="fr-FR" dirty="0"/>
              <a:t> mes connaissances déjà </a:t>
            </a:r>
            <a:r>
              <a:rPr lang="fr-FR" dirty="0" err="1"/>
              <a:t>aquises</a:t>
            </a:r>
            <a:r>
              <a:rPr lang="fr-FR" dirty="0"/>
              <a:t> et en </a:t>
            </a:r>
            <a:r>
              <a:rPr lang="fr-FR" dirty="0" err="1"/>
              <a:t>aquérir</a:t>
            </a:r>
            <a:r>
              <a:rPr lang="fr-FR" dirty="0"/>
              <a:t> de nouvelles, </a:t>
            </a:r>
          </a:p>
          <a:p>
            <a:r>
              <a:rPr lang="fr-FR" dirty="0"/>
              <a:t>-Apprendre </a:t>
            </a:r>
            <a:r>
              <a:rPr lang="fr-FR" dirty="0" err="1"/>
              <a:t>enormement</a:t>
            </a:r>
            <a:r>
              <a:rPr lang="fr-FR" dirty="0"/>
              <a:t> sur la vie de l’</a:t>
            </a:r>
            <a:r>
              <a:rPr lang="fr-FR" dirty="0" err="1"/>
              <a:t>ingenieur</a:t>
            </a:r>
            <a:r>
              <a:rPr lang="fr-FR" dirty="0"/>
              <a:t> et </a:t>
            </a:r>
            <a:r>
              <a:rPr lang="fr-FR" dirty="0" err="1"/>
              <a:t>ameliorer</a:t>
            </a:r>
            <a:r>
              <a:rPr lang="fr-FR" dirty="0"/>
              <a:t> mes capacités d’auto formation,</a:t>
            </a:r>
          </a:p>
          <a:p>
            <a:r>
              <a:rPr lang="fr-FR" dirty="0"/>
              <a:t>Autant sur le volet technique que humain , ce stage m’a aidé à </a:t>
            </a:r>
          </a:p>
          <a:p>
            <a:r>
              <a:rPr lang="fr-FR" dirty="0"/>
              <a:t>--</a:t>
            </a:r>
            <a:r>
              <a:rPr lang="fr-FR" dirty="0" err="1"/>
              <a:t>developper</a:t>
            </a:r>
            <a:r>
              <a:rPr lang="fr-FR" dirty="0"/>
              <a:t> la faculté d’</a:t>
            </a:r>
            <a:r>
              <a:rPr lang="fr-FR" dirty="0" err="1"/>
              <a:t>integration</a:t>
            </a:r>
            <a:r>
              <a:rPr lang="fr-FR" dirty="0"/>
              <a:t> </a:t>
            </a:r>
          </a:p>
          <a:p>
            <a:r>
              <a:rPr lang="fr-FR" dirty="0"/>
              <a:t>--</a:t>
            </a:r>
            <a:r>
              <a:rPr lang="fr-FR" dirty="0" err="1"/>
              <a:t>aquierir</a:t>
            </a:r>
            <a:r>
              <a:rPr lang="fr-FR" dirty="0"/>
              <a:t> un savoir </a:t>
            </a:r>
            <a:r>
              <a:rPr lang="fr-FR" dirty="0" err="1"/>
              <a:t>etre</a:t>
            </a:r>
            <a:r>
              <a:rPr lang="fr-FR" dirty="0"/>
              <a:t> </a:t>
            </a:r>
            <a:r>
              <a:rPr lang="fr-FR" dirty="0" err="1"/>
              <a:t>indisponsable</a:t>
            </a:r>
            <a:r>
              <a:rPr lang="fr-FR" dirty="0"/>
              <a:t> : l’esprit d’</a:t>
            </a:r>
            <a:r>
              <a:rPr lang="fr-FR" dirty="0" err="1"/>
              <a:t>equipe</a:t>
            </a:r>
            <a:endParaRPr lang="fr-FR" dirty="0"/>
          </a:p>
          <a:p>
            <a:r>
              <a:rPr lang="fr-FR" dirty="0"/>
              <a:t>--apprendre a communiquer de </a:t>
            </a:r>
            <a:r>
              <a:rPr lang="fr-FR" dirty="0" err="1"/>
              <a:t>facon</a:t>
            </a:r>
            <a:r>
              <a:rPr lang="fr-FR" dirty="0"/>
              <a:t> professionnels, oralement et par </a:t>
            </a:r>
            <a:r>
              <a:rPr lang="fr-FR" dirty="0" err="1"/>
              <a:t>ecrit</a:t>
            </a:r>
            <a:endParaRPr lang="fr-FR" dirty="0"/>
          </a:p>
          <a:p>
            <a:r>
              <a:rPr lang="fr-FR" dirty="0"/>
              <a:t>--avoir une forte confiance en soi </a:t>
            </a:r>
          </a:p>
          <a:p>
            <a:r>
              <a:rPr lang="fr-FR" dirty="0"/>
              <a:t>--</a:t>
            </a:r>
            <a:r>
              <a:rPr lang="fr-FR" dirty="0" err="1"/>
              <a:t>etre</a:t>
            </a:r>
            <a:r>
              <a:rPr lang="fr-FR" dirty="0"/>
              <a:t> </a:t>
            </a:r>
            <a:r>
              <a:rPr lang="fr-FR" dirty="0" err="1"/>
              <a:t>capble</a:t>
            </a:r>
            <a:r>
              <a:rPr lang="fr-FR" dirty="0"/>
              <a:t> de bien </a:t>
            </a:r>
            <a:r>
              <a:rPr lang="fr-FR" dirty="0" err="1"/>
              <a:t>gerer</a:t>
            </a:r>
            <a:r>
              <a:rPr lang="fr-FR" dirty="0"/>
              <a:t> son temps et de s’adapter au situation du stress </a:t>
            </a:r>
          </a:p>
          <a:p>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23</a:t>
            </a:fld>
            <a:endParaRPr lang="en-US"/>
          </a:p>
        </p:txBody>
      </p:sp>
    </p:spTree>
    <p:extLst>
      <p:ext uri="{BB962C8B-B14F-4D97-AF65-F5344CB8AC3E}">
        <p14:creationId xmlns:p14="http://schemas.microsoft.com/office/powerpoint/2010/main" val="3155498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24</a:t>
            </a:fld>
            <a:endParaRPr lang="en-US"/>
          </a:p>
        </p:txBody>
      </p:sp>
    </p:spTree>
    <p:extLst>
      <p:ext uri="{BB962C8B-B14F-4D97-AF65-F5344CB8AC3E}">
        <p14:creationId xmlns:p14="http://schemas.microsoft.com/office/powerpoint/2010/main" val="1813730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fut une grande expérience professionnelle, j'ai acquis beaucoup de compétences techniques et j'ai pu franchir certaines étapes avec succès,</a:t>
            </a:r>
          </a:p>
          <a:p>
            <a:r>
              <a:rPr lang="fr-FR" dirty="0"/>
              <a:t>terminer mon travail avant la date limite et prendre des responsabilités me rend fier et capable d'aller plus loin et de continuer à travailler pour de meilleurs résultats.</a:t>
            </a:r>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25</a:t>
            </a:fld>
            <a:endParaRPr lang="en-US"/>
          </a:p>
        </p:txBody>
      </p:sp>
    </p:spTree>
    <p:extLst>
      <p:ext uri="{BB962C8B-B14F-4D97-AF65-F5344CB8AC3E}">
        <p14:creationId xmlns:p14="http://schemas.microsoft.com/office/powerpoint/2010/main" val="100771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A0505"/>
                </a:solidFill>
                <a:effectLst/>
                <a:latin typeface="IBM Plex Sans Condensed" panose="020B0506050203000203" pitchFamily="34" charset="0"/>
              </a:rPr>
              <a:t>SFM est une entreprise créée en 1995, issue du domaine des télécommunications et des réseaux </a:t>
            </a:r>
          </a:p>
          <a:p>
            <a:r>
              <a:rPr lang="fr-FR" b="0" i="0" dirty="0">
                <a:solidFill>
                  <a:srgbClr val="0A0505"/>
                </a:solidFill>
                <a:effectLst/>
                <a:latin typeface="IBM Plex Sans Condensed" panose="020B0506050203000203" pitchFamily="34" charset="0"/>
              </a:rPr>
              <a:t>qui </a:t>
            </a:r>
            <a:r>
              <a:rPr lang="fr-FR" b="0" i="0" dirty="0" err="1">
                <a:solidFill>
                  <a:srgbClr val="0A0505"/>
                </a:solidFill>
                <a:effectLst/>
                <a:latin typeface="IBM Plex Sans Condensed" panose="020B0506050203000203" pitchFamily="34" charset="0"/>
              </a:rPr>
              <a:t>posséde</a:t>
            </a:r>
            <a:r>
              <a:rPr lang="fr-FR" b="0" i="0" dirty="0">
                <a:solidFill>
                  <a:srgbClr val="0A0505"/>
                </a:solidFill>
                <a:effectLst/>
                <a:latin typeface="IBM Plex Sans Condensed" panose="020B0506050203000203" pitchFamily="34" charset="0"/>
              </a:rPr>
              <a:t> d’autres branches comme en Cameroun , en </a:t>
            </a:r>
            <a:r>
              <a:rPr lang="fr-FR" b="0" i="0" dirty="0" err="1">
                <a:solidFill>
                  <a:srgbClr val="0A0505"/>
                </a:solidFill>
                <a:effectLst/>
                <a:latin typeface="IBM Plex Sans Condensed" panose="020B0506050203000203" pitchFamily="34" charset="0"/>
              </a:rPr>
              <a:t>europe</a:t>
            </a:r>
            <a:r>
              <a:rPr lang="fr-FR" b="0" i="0" dirty="0">
                <a:solidFill>
                  <a:srgbClr val="0A0505"/>
                </a:solidFill>
                <a:effectLst/>
                <a:latin typeface="IBM Plex Sans Condensed" panose="020B0506050203000203" pitchFamily="34" charset="0"/>
              </a:rPr>
              <a:t> et en </a:t>
            </a:r>
            <a:r>
              <a:rPr lang="fr-FR" b="0" i="0" dirty="0" err="1">
                <a:solidFill>
                  <a:srgbClr val="0A0505"/>
                </a:solidFill>
                <a:effectLst/>
                <a:latin typeface="IBM Plex Sans Condensed" panose="020B0506050203000203" pitchFamily="34" charset="0"/>
              </a:rPr>
              <a:t>burkina</a:t>
            </a:r>
            <a:r>
              <a:rPr lang="fr-FR" b="0" i="0" dirty="0">
                <a:solidFill>
                  <a:srgbClr val="0A0505"/>
                </a:solidFill>
                <a:effectLst/>
                <a:latin typeface="IBM Plex Sans Condensed" panose="020B0506050203000203" pitchFamily="34" charset="0"/>
              </a:rPr>
              <a:t> </a:t>
            </a:r>
            <a:r>
              <a:rPr lang="fr-FR" b="0" i="0" dirty="0" err="1">
                <a:solidFill>
                  <a:srgbClr val="0A0505"/>
                </a:solidFill>
                <a:effectLst/>
                <a:latin typeface="IBM Plex Sans Condensed" panose="020B0506050203000203" pitchFamily="34" charset="0"/>
              </a:rPr>
              <a:t>faso</a:t>
            </a:r>
            <a:r>
              <a:rPr lang="fr-FR" b="0" i="0" dirty="0">
                <a:solidFill>
                  <a:srgbClr val="0A0505"/>
                </a:solidFill>
                <a:effectLst/>
                <a:latin typeface="IBM Plex Sans Condensed" panose="020B0506050203000203" pitchFamily="34" charset="0"/>
              </a:rPr>
              <a:t>, </a:t>
            </a:r>
          </a:p>
          <a:p>
            <a:r>
              <a:rPr lang="fr-FR" dirty="0">
                <a:latin typeface="Arial" panose="020B0604020202020204" pitchFamily="34" charset="0"/>
                <a:cs typeface="Arial" panose="020B0604020202020204" pitchFamily="34" charset="0"/>
              </a:rPr>
              <a:t>Il réalise des missions d'ingénierie et de conseil pour le compte de régulateurs des télécommunications, d’opérateurs de Ministères des TIC.</a:t>
            </a:r>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3</a:t>
            </a:fld>
            <a:endParaRPr lang="en-US"/>
          </a:p>
        </p:txBody>
      </p:sp>
    </p:spTree>
    <p:extLst>
      <p:ext uri="{BB962C8B-B14F-4D97-AF65-F5344CB8AC3E}">
        <p14:creationId xmlns:p14="http://schemas.microsoft.com/office/powerpoint/2010/main" val="92365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Arial" panose="020B0604020202020204" pitchFamily="34" charset="0"/>
                <a:cs typeface="Arial" panose="020B0604020202020204" pitchFamily="34" charset="0"/>
              </a:rPr>
              <a:t>**Les outils et développements sur-mesure offerts par SFM se déclinent selon 3 axes :</a:t>
            </a:r>
            <a:endParaRPr lang="fr-FR" b="1" i="0" dirty="0">
              <a:solidFill>
                <a:srgbClr val="0A0505"/>
              </a:solidFill>
              <a:effectLst/>
              <a:latin typeface="IBM Plex Sans Condensed" panose="020B050605020300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0A0505"/>
                </a:solidFill>
                <a:effectLst/>
                <a:latin typeface="IBM Plex Sans Condensed" panose="020B0506050203000203" pitchFamily="34" charset="0"/>
              </a:rPr>
              <a:t>**Big Data et Intelligence Artificielle</a:t>
            </a:r>
            <a:r>
              <a:rPr lang="fr-FR" b="0" i="0" dirty="0">
                <a:solidFill>
                  <a:srgbClr val="0A0505"/>
                </a:solidFill>
                <a:effectLst/>
                <a:latin typeface="IBM Plex Sans Condensed" panose="020B0506050203000203" pitchFamily="34" charset="0"/>
              </a:rPr>
              <a:t> avec des solutions destinées aux secteurs des télécommunications (détection de fraude et churn), bancaire (estimation de l’évolution des taux de change), ajout de couches de ML et DL dans les produits SFM</a:t>
            </a:r>
          </a:p>
          <a:p>
            <a:r>
              <a:rPr lang="fr-FR" dirty="0"/>
              <a:t>**</a:t>
            </a:r>
            <a:r>
              <a:rPr lang="fr-FR" b="0" i="0" dirty="0">
                <a:solidFill>
                  <a:srgbClr val="0A0505"/>
                </a:solidFill>
                <a:effectLst/>
                <a:latin typeface="IBM Plex Sans Condensed" panose="020B0506050203000203" pitchFamily="34" charset="0"/>
              </a:rPr>
              <a:t>(ou </a:t>
            </a:r>
            <a:r>
              <a:rPr lang="fr-FR" b="0" i="1" dirty="0">
                <a:solidFill>
                  <a:srgbClr val="0A0505"/>
                </a:solidFill>
                <a:effectLst/>
                <a:latin typeface="IBM Plex Sans Condensed" panose="020B0506050203000203" pitchFamily="34" charset="0"/>
              </a:rPr>
              <a:t>Robotic Process Automation</a:t>
            </a:r>
            <a:r>
              <a:rPr lang="fr-FR" b="0" i="0" dirty="0">
                <a:solidFill>
                  <a:srgbClr val="0A0505"/>
                </a:solidFill>
                <a:effectLst/>
                <a:latin typeface="IBM Plex Sans Condensed" panose="020B0506050203000203" pitchFamily="34" charset="0"/>
              </a:rPr>
              <a:t>) avec notamment les produits COSAP, Ticketeazy et IT&amp;M</a:t>
            </a:r>
          </a:p>
          <a:p>
            <a:r>
              <a:rPr lang="fr-FR" b="0" i="0" dirty="0">
                <a:solidFill>
                  <a:srgbClr val="0A0505"/>
                </a:solidFill>
                <a:effectLst/>
                <a:latin typeface="IBM Plex Sans Condensed" panose="020B0506050203000203" pitchFamily="34" charset="0"/>
              </a:rPr>
              <a:t>**avec un portail d’accès WiFi sécurisé, un SOC et une PKI entreprise</a:t>
            </a:r>
            <a:endParaRPr lang="fr-FR" dirty="0"/>
          </a:p>
        </p:txBody>
      </p:sp>
      <p:sp>
        <p:nvSpPr>
          <p:cNvPr id="4" name="Espace réservé du numéro de diapositive 3"/>
          <p:cNvSpPr>
            <a:spLocks noGrp="1"/>
          </p:cNvSpPr>
          <p:nvPr>
            <p:ph type="sldNum" sz="quarter" idx="5"/>
          </p:nvPr>
        </p:nvSpPr>
        <p:spPr/>
        <p:txBody>
          <a:bodyPr/>
          <a:lstStyle/>
          <a:p>
            <a:fld id="{4CBCEA92-F142-4D57-B507-37BDAF44710C}" type="slidenum">
              <a:rPr lang="en-US" smtClean="0"/>
              <a:pPr/>
              <a:t>4</a:t>
            </a:fld>
            <a:endParaRPr lang="en-US"/>
          </a:p>
        </p:txBody>
      </p:sp>
    </p:spTree>
    <p:extLst>
      <p:ext uri="{BB962C8B-B14F-4D97-AF65-F5344CB8AC3E}">
        <p14:creationId xmlns:p14="http://schemas.microsoft.com/office/powerpoint/2010/main" val="45088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lstStyle/>
          <a:p>
            <a:r>
              <a:rPr lang="fr-FR" dirty="0"/>
              <a:t>Ces dernières années, la capacité des ordinateurs et des machines à traiter divers types de données s'est progressivement améliorée.</a:t>
            </a:r>
          </a:p>
          <a:p>
            <a:r>
              <a:rPr lang="fr-FR" dirty="0"/>
              <a:t>Cela nous permet d'exploiter ces progrès pour inventer et améliorer plusieurs domaines scientifiques comme l'intelligence artificielle </a:t>
            </a:r>
          </a:p>
          <a:p>
            <a:endParaRPr lang="fr-FR" dirty="0"/>
          </a:p>
          <a:p>
            <a:r>
              <a:rPr lang="fr-FR" dirty="0"/>
              <a:t>Ce dernier (l’IA) est composé de plusieurs techniques comme : traitement de texte , traitement d’audio , d’image </a:t>
            </a:r>
          </a:p>
          <a:p>
            <a:r>
              <a:rPr lang="fr-FR" dirty="0"/>
              <a:t>Et qui intervient dans plusieurs secteur : finance, sécurité , télécom , industrie , </a:t>
            </a:r>
            <a:r>
              <a:rPr lang="fr-FR" dirty="0" err="1"/>
              <a:t>etc</a:t>
            </a:r>
            <a:r>
              <a:rPr lang="fr-FR" dirty="0"/>
              <a:t> ,,,</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5</a:t>
            </a:fld>
            <a:endParaRPr lang="en-US"/>
          </a:p>
        </p:txBody>
      </p:sp>
    </p:spTree>
    <p:extLst>
      <p:ext uri="{BB962C8B-B14F-4D97-AF65-F5344CB8AC3E}">
        <p14:creationId xmlns:p14="http://schemas.microsoft.com/office/powerpoint/2010/main" val="265924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lstStyle/>
          <a:p>
            <a:r>
              <a:rPr lang="en-US" dirty="0"/>
              <a:t>Dans </a:t>
            </a:r>
            <a:r>
              <a:rPr lang="en-US" dirty="0" err="1"/>
              <a:t>ce</a:t>
            </a:r>
            <a:r>
              <a:rPr lang="en-US" dirty="0"/>
              <a:t> </a:t>
            </a:r>
            <a:r>
              <a:rPr lang="en-US" dirty="0" err="1"/>
              <a:t>sujet</a:t>
            </a:r>
            <a:r>
              <a:rPr lang="en-US" dirty="0"/>
              <a:t>, on a </a:t>
            </a:r>
            <a:r>
              <a:rPr lang="en-US" dirty="0" err="1"/>
              <a:t>travailler</a:t>
            </a:r>
            <a:r>
              <a:rPr lang="en-US" dirty="0"/>
              <a:t> sur le </a:t>
            </a:r>
            <a:r>
              <a:rPr lang="en-US" dirty="0" err="1"/>
              <a:t>traitement</a:t>
            </a:r>
            <a:r>
              <a:rPr lang="en-US" dirty="0"/>
              <a:t> </a:t>
            </a:r>
            <a:r>
              <a:rPr lang="en-US" dirty="0" err="1"/>
              <a:t>d’image</a:t>
            </a:r>
            <a:r>
              <a:rPr lang="en-US" dirty="0"/>
              <a:t> avec la technique de vision par </a:t>
            </a:r>
            <a:r>
              <a:rPr lang="en-US" dirty="0" err="1"/>
              <a:t>ordinateur</a:t>
            </a:r>
            <a:r>
              <a:rPr lang="en-US" dirty="0"/>
              <a:t> ( </a:t>
            </a:r>
            <a:r>
              <a:rPr lang="en-US" dirty="0" err="1"/>
              <a:t>ou</a:t>
            </a:r>
            <a:r>
              <a:rPr lang="en-US" dirty="0"/>
              <a:t> computer vision </a:t>
            </a:r>
            <a:r>
              <a:rPr lang="en-US" dirty="0" err="1"/>
              <a:t>en</a:t>
            </a:r>
            <a:r>
              <a:rPr lang="en-US" dirty="0"/>
              <a:t> </a:t>
            </a:r>
            <a:r>
              <a:rPr lang="en-US" dirty="0" err="1"/>
              <a:t>anglais</a:t>
            </a:r>
            <a:r>
              <a:rPr lang="en-US" dirty="0"/>
              <a:t>)</a:t>
            </a:r>
          </a:p>
        </p:txBody>
      </p:sp>
      <p:sp>
        <p:nvSpPr>
          <p:cNvPr id="4" name="Slide Number Placeholder 3"/>
          <p:cNvSpPr>
            <a:spLocks noGrp="1"/>
          </p:cNvSpPr>
          <p:nvPr>
            <p:ph type="sldNum" sz="quarter" idx="10"/>
          </p:nvPr>
        </p:nvSpPr>
        <p:spPr/>
        <p:txBody>
          <a:bodyPr/>
          <a:lstStyle/>
          <a:p>
            <a:fld id="{4CBCEA92-F142-4D57-B507-37BDAF44710C}" type="slidenum">
              <a:rPr lang="en-US" smtClean="0"/>
              <a:pPr/>
              <a:t>6</a:t>
            </a:fld>
            <a:endParaRPr lang="en-US"/>
          </a:p>
        </p:txBody>
      </p:sp>
    </p:spTree>
    <p:extLst>
      <p:ext uri="{BB962C8B-B14F-4D97-AF65-F5344CB8AC3E}">
        <p14:creationId xmlns:p14="http://schemas.microsoft.com/office/powerpoint/2010/main" val="2077166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lstStyle/>
          <a:p>
            <a:r>
              <a:rPr lang="fr-FR" dirty="0"/>
              <a:t>*Cette technique (Le CV) nous permet d'analyser les images, de les comprendre et de traiter les informations qui en résultent,</a:t>
            </a:r>
          </a:p>
          <a:p>
            <a:r>
              <a:rPr lang="fr-FR" dirty="0"/>
              <a:t>*Il est utilisé dans plusieurs applications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fr-FR" b="0" i="0" dirty="0">
                <a:solidFill>
                  <a:srgbClr val="444444"/>
                </a:solidFill>
                <a:effectLst/>
                <a:latin typeface="Verdana" panose="020B0604030504040204" pitchFamily="34" charset="0"/>
              </a:rPr>
              <a:t>Les procédés de contrôle.</a:t>
            </a:r>
          </a:p>
          <a:p>
            <a:r>
              <a:rPr lang="en-US" dirty="0"/>
              <a:t>+</a:t>
            </a:r>
            <a:r>
              <a:rPr lang="fr-FR" b="0" i="0" dirty="0">
                <a:solidFill>
                  <a:srgbClr val="444444"/>
                </a:solidFill>
                <a:effectLst/>
                <a:latin typeface="Verdana" panose="020B0604030504040204" pitchFamily="34" charset="0"/>
              </a:rPr>
              <a:t>la détection d’événements</a:t>
            </a:r>
            <a:endParaRPr lang="en-US" b="0" i="0" dirty="0">
              <a:solidFill>
                <a:srgbClr val="444444"/>
              </a:solidFill>
              <a:effectLst/>
              <a:latin typeface="Verdana" panose="020B0604030504040204" pitchFamily="34" charset="0"/>
            </a:endParaRPr>
          </a:p>
          <a:p>
            <a:r>
              <a:rPr lang="en-US" b="0" i="0" dirty="0">
                <a:solidFill>
                  <a:srgbClr val="444444"/>
                </a:solidFill>
                <a:effectLst/>
                <a:latin typeface="Verdana" panose="020B0604030504040204" pitchFamily="34" charset="0"/>
              </a:rPr>
              <a:t>+</a:t>
            </a:r>
            <a:r>
              <a:rPr lang="fr-FR" b="0" i="0" dirty="0">
                <a:solidFill>
                  <a:srgbClr val="444444"/>
                </a:solidFill>
                <a:effectLst/>
                <a:latin typeface="Verdana" panose="020B0604030504040204" pitchFamily="34" charset="0"/>
              </a:rPr>
              <a:t>les inspections automatiques</a:t>
            </a:r>
          </a:p>
          <a:p>
            <a:r>
              <a:rPr lang="fr-FR" b="0" i="0" dirty="0" err="1">
                <a:solidFill>
                  <a:srgbClr val="444444"/>
                </a:solidFill>
                <a:effectLst/>
                <a:latin typeface="Verdana" panose="020B0604030504040204" pitchFamily="34" charset="0"/>
              </a:rPr>
              <a:t>etc</a:t>
            </a:r>
            <a:r>
              <a:rPr lang="fr-FR" b="0" i="0" dirty="0">
                <a:solidFill>
                  <a:srgbClr val="444444"/>
                </a:solidFill>
                <a:effectLst/>
                <a:latin typeface="Verdana" panose="020B0604030504040204" pitchFamily="34" charset="0"/>
              </a:rPr>
              <a:t>,,,</a:t>
            </a:r>
          </a:p>
          <a:p>
            <a:endParaRPr lang="en-US" b="0" i="0" dirty="0">
              <a:solidFill>
                <a:srgbClr val="444444"/>
              </a:solidFill>
              <a:effectLst/>
              <a:latin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7</a:t>
            </a:fld>
            <a:endParaRPr lang="en-US"/>
          </a:p>
        </p:txBody>
      </p:sp>
    </p:spTree>
    <p:extLst>
      <p:ext uri="{BB962C8B-B14F-4D97-AF65-F5344CB8AC3E}">
        <p14:creationId xmlns:p14="http://schemas.microsoft.com/office/powerpoint/2010/main" val="144330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3813" y="887413"/>
            <a:ext cx="4260850" cy="2397125"/>
          </a:xfrm>
        </p:spPr>
      </p:sp>
      <p:sp>
        <p:nvSpPr>
          <p:cNvPr id="3" name="Notes Placeholder 2"/>
          <p:cNvSpPr>
            <a:spLocks noGrp="1"/>
          </p:cNvSpPr>
          <p:nvPr>
            <p:ph type="body" idx="1"/>
          </p:nvPr>
        </p:nvSpPr>
        <p:spPr/>
        <p:txBody>
          <a:bodyPr/>
          <a:lstStyle/>
          <a:p>
            <a:r>
              <a:rPr lang="fr-FR" dirty="0"/>
              <a:t>*Cette technique (Le CV) nous permet d'analyser les images, de les comprendre et de traiter les informations qui en résultent,</a:t>
            </a:r>
          </a:p>
          <a:p>
            <a:r>
              <a:rPr lang="fr-FR" dirty="0"/>
              <a:t>*Il est utilisé dans plusieurs applications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fr-FR" b="0" i="0" dirty="0">
                <a:solidFill>
                  <a:srgbClr val="444444"/>
                </a:solidFill>
                <a:effectLst/>
                <a:latin typeface="Verdana" panose="020B0604030504040204" pitchFamily="34" charset="0"/>
              </a:rPr>
              <a:t>Les procédés de contrôle.</a:t>
            </a:r>
          </a:p>
          <a:p>
            <a:r>
              <a:rPr lang="en-US" dirty="0"/>
              <a:t>+</a:t>
            </a:r>
            <a:r>
              <a:rPr lang="fr-FR" b="0" i="0" dirty="0">
                <a:solidFill>
                  <a:srgbClr val="444444"/>
                </a:solidFill>
                <a:effectLst/>
                <a:latin typeface="Verdana" panose="020B0604030504040204" pitchFamily="34" charset="0"/>
              </a:rPr>
              <a:t>la détection d’événements</a:t>
            </a:r>
            <a:endParaRPr lang="en-US" b="0" i="0" dirty="0">
              <a:solidFill>
                <a:srgbClr val="444444"/>
              </a:solidFill>
              <a:effectLst/>
              <a:latin typeface="Verdana" panose="020B0604030504040204" pitchFamily="34" charset="0"/>
            </a:endParaRPr>
          </a:p>
          <a:p>
            <a:r>
              <a:rPr lang="en-US" b="0" i="0" dirty="0">
                <a:solidFill>
                  <a:srgbClr val="444444"/>
                </a:solidFill>
                <a:effectLst/>
                <a:latin typeface="Verdana" panose="020B0604030504040204" pitchFamily="34" charset="0"/>
              </a:rPr>
              <a:t>+</a:t>
            </a:r>
            <a:r>
              <a:rPr lang="fr-FR" b="0" i="0" dirty="0">
                <a:solidFill>
                  <a:srgbClr val="444444"/>
                </a:solidFill>
                <a:effectLst/>
                <a:latin typeface="Verdana" panose="020B0604030504040204" pitchFamily="34" charset="0"/>
              </a:rPr>
              <a:t>les inspections automatiques</a:t>
            </a:r>
          </a:p>
          <a:p>
            <a:r>
              <a:rPr lang="fr-FR" b="0" i="0" dirty="0" err="1">
                <a:solidFill>
                  <a:srgbClr val="444444"/>
                </a:solidFill>
                <a:effectLst/>
                <a:latin typeface="Verdana" panose="020B0604030504040204" pitchFamily="34" charset="0"/>
              </a:rPr>
              <a:t>etc</a:t>
            </a:r>
            <a:r>
              <a:rPr lang="fr-FR" b="0" i="0" dirty="0">
                <a:solidFill>
                  <a:srgbClr val="444444"/>
                </a:solidFill>
                <a:effectLst/>
                <a:latin typeface="Verdana" panose="020B0604030504040204" pitchFamily="34" charset="0"/>
              </a:rPr>
              <a:t>,,,</a:t>
            </a:r>
          </a:p>
          <a:p>
            <a:endParaRPr lang="en-US" b="0" i="0" dirty="0">
              <a:solidFill>
                <a:srgbClr val="444444"/>
              </a:solidFill>
              <a:effectLst/>
              <a:latin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8</a:t>
            </a:fld>
            <a:endParaRPr lang="en-US"/>
          </a:p>
        </p:txBody>
      </p:sp>
    </p:spTree>
    <p:extLst>
      <p:ext uri="{BB962C8B-B14F-4D97-AF65-F5344CB8AC3E}">
        <p14:creationId xmlns:p14="http://schemas.microsoft.com/office/powerpoint/2010/main" val="154948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563813" y="887413"/>
            <a:ext cx="4260850" cy="2397125"/>
          </a:xfrm>
        </p:spPr>
      </p:sp>
      <p:sp>
        <p:nvSpPr>
          <p:cNvPr id="3" name="Espace réservé des commentaires 2"/>
          <p:cNvSpPr>
            <a:spLocks noGrp="1"/>
          </p:cNvSpPr>
          <p:nvPr>
            <p:ph type="body" idx="1"/>
          </p:nvPr>
        </p:nvSpPr>
        <p:spPr/>
        <p:txBody>
          <a:bodyPr>
            <a:normAutofit/>
          </a:bodyPr>
          <a:lstStyle/>
          <a:p>
            <a:r>
              <a:rPr lang="en-US" dirty="0"/>
              <a:t>*Les </a:t>
            </a:r>
            <a:r>
              <a:rPr lang="en-US" dirty="0" err="1"/>
              <a:t>principaux</a:t>
            </a:r>
            <a:r>
              <a:rPr lang="en-US" dirty="0"/>
              <a:t> taches </a:t>
            </a:r>
            <a:r>
              <a:rPr lang="en-US" dirty="0" err="1"/>
              <a:t>effectuées</a:t>
            </a:r>
            <a:r>
              <a:rPr lang="en-US" dirty="0"/>
              <a:t> Durant </a:t>
            </a:r>
            <a:r>
              <a:rPr lang="en-US" dirty="0" err="1"/>
              <a:t>ce</a:t>
            </a:r>
            <a:r>
              <a:rPr lang="en-US" dirty="0"/>
              <a:t> stage :</a:t>
            </a:r>
          </a:p>
          <a:p>
            <a:r>
              <a:rPr lang="en-US" dirty="0"/>
              <a:t>-creation d’un </a:t>
            </a:r>
            <a:r>
              <a:rPr lang="en-US" dirty="0" err="1"/>
              <a:t>algorithme</a:t>
            </a:r>
            <a:r>
              <a:rPr lang="en-US" dirty="0"/>
              <a:t> de detection de visage</a:t>
            </a:r>
          </a:p>
          <a:p>
            <a:r>
              <a:rPr lang="en-US" dirty="0"/>
              <a:t>-creation d’un </a:t>
            </a:r>
            <a:r>
              <a:rPr lang="en-US" dirty="0" err="1"/>
              <a:t>algorithme</a:t>
            </a:r>
            <a:r>
              <a:rPr lang="en-US" dirty="0"/>
              <a:t> de </a:t>
            </a:r>
            <a:r>
              <a:rPr lang="en-US" dirty="0" err="1"/>
              <a:t>reconnaisance</a:t>
            </a:r>
            <a:r>
              <a:rPr lang="en-US" dirty="0"/>
              <a:t> de visage</a:t>
            </a:r>
          </a:p>
          <a:p>
            <a:r>
              <a:rPr lang="en-US" dirty="0"/>
              <a:t>-Combiner </a:t>
            </a:r>
            <a:r>
              <a:rPr lang="en-US" dirty="0" err="1"/>
              <a:t>ces</a:t>
            </a:r>
            <a:r>
              <a:rPr lang="en-US" dirty="0"/>
              <a:t> deux algorithms pour </a:t>
            </a:r>
            <a:r>
              <a:rPr lang="en-US" dirty="0" err="1"/>
              <a:t>créer</a:t>
            </a:r>
            <a:r>
              <a:rPr lang="en-US" dirty="0"/>
              <a:t> un </a:t>
            </a:r>
            <a:r>
              <a:rPr lang="en-US" dirty="0" err="1"/>
              <a:t>systéme</a:t>
            </a:r>
            <a:r>
              <a:rPr lang="en-US" dirty="0"/>
              <a:t> de reconnaissance </a:t>
            </a:r>
            <a:r>
              <a:rPr lang="en-US" dirty="0" err="1"/>
              <a:t>faciale</a:t>
            </a:r>
            <a:r>
              <a:rPr lang="en-US" dirty="0"/>
              <a:t>,</a:t>
            </a:r>
          </a:p>
          <a:p>
            <a:r>
              <a:rPr lang="en-US" dirty="0"/>
              <a:t>-</a:t>
            </a:r>
            <a:r>
              <a:rPr lang="en-US" dirty="0" err="1"/>
              <a:t>connexion</a:t>
            </a:r>
            <a:r>
              <a:rPr lang="en-US" dirty="0"/>
              <a:t> a la camera IP pour faire les tests </a:t>
            </a:r>
            <a:r>
              <a:rPr lang="en-US" dirty="0" err="1"/>
              <a:t>en</a:t>
            </a:r>
            <a:r>
              <a:rPr lang="en-US" dirty="0"/>
              <a:t> temps reel</a:t>
            </a:r>
          </a:p>
          <a:p>
            <a:r>
              <a:rPr lang="en-US" dirty="0"/>
              <a:t>-</a:t>
            </a:r>
            <a:r>
              <a:rPr lang="en-US" dirty="0" err="1"/>
              <a:t>création</a:t>
            </a:r>
            <a:r>
              <a:rPr lang="en-US" dirty="0"/>
              <a:t> </a:t>
            </a:r>
            <a:r>
              <a:rPr lang="en-US" dirty="0" err="1"/>
              <a:t>d’une</a:t>
            </a:r>
            <a:r>
              <a:rPr lang="en-US" dirty="0"/>
              <a:t> BD avec MongoDB pour </a:t>
            </a:r>
            <a:r>
              <a:rPr lang="en-US" dirty="0" err="1"/>
              <a:t>enregistrer</a:t>
            </a:r>
            <a:r>
              <a:rPr lang="en-US" dirty="0"/>
              <a:t> les </a:t>
            </a:r>
            <a:r>
              <a:rPr lang="en-US" dirty="0" err="1"/>
              <a:t>fichiers</a:t>
            </a:r>
            <a:r>
              <a:rPr lang="en-US" dirty="0"/>
              <a:t> pickles des </a:t>
            </a:r>
            <a:r>
              <a:rPr lang="en-US" dirty="0" err="1"/>
              <a:t>modéles</a:t>
            </a:r>
            <a:r>
              <a:rPr lang="en-US" dirty="0"/>
              <a:t> , les </a:t>
            </a:r>
            <a:r>
              <a:rPr lang="en-US" dirty="0" err="1"/>
              <a:t>caractéristiques</a:t>
            </a:r>
            <a:r>
              <a:rPr lang="en-US" dirty="0"/>
              <a:t> </a:t>
            </a:r>
            <a:r>
              <a:rPr lang="en-US" dirty="0" err="1"/>
              <a:t>extraites</a:t>
            </a:r>
            <a:r>
              <a:rPr lang="en-US" dirty="0"/>
              <a:t> des images des </a:t>
            </a:r>
            <a:r>
              <a:rPr lang="en-US" dirty="0" err="1"/>
              <a:t>personnes</a:t>
            </a:r>
            <a:r>
              <a:rPr lang="en-US" dirty="0"/>
              <a:t> </a:t>
            </a:r>
            <a:r>
              <a:rPr lang="en-US" dirty="0" err="1"/>
              <a:t>identifiées</a:t>
            </a:r>
            <a:r>
              <a:rPr lang="en-US" dirty="0"/>
              <a:t>, les </a:t>
            </a:r>
            <a:r>
              <a:rPr lang="en-US" dirty="0" err="1"/>
              <a:t>noms</a:t>
            </a:r>
            <a:r>
              <a:rPr lang="en-US" dirty="0"/>
              <a:t> des </a:t>
            </a:r>
            <a:r>
              <a:rPr lang="en-US" dirty="0" err="1"/>
              <a:t>personnes</a:t>
            </a:r>
            <a:r>
              <a:rPr lang="en-US" dirty="0"/>
              <a:t> </a:t>
            </a:r>
            <a:r>
              <a:rPr lang="en-US" dirty="0" err="1"/>
              <a:t>identifiées</a:t>
            </a:r>
            <a:r>
              <a:rPr lang="en-US" dirty="0"/>
              <a:t>,</a:t>
            </a:r>
          </a:p>
        </p:txBody>
      </p:sp>
      <p:sp>
        <p:nvSpPr>
          <p:cNvPr id="4" name="Espace réservé du numéro de diapositive 3"/>
          <p:cNvSpPr>
            <a:spLocks noGrp="1"/>
          </p:cNvSpPr>
          <p:nvPr>
            <p:ph type="sldNum" sz="quarter" idx="10"/>
          </p:nvPr>
        </p:nvSpPr>
        <p:spPr/>
        <p:txBody>
          <a:bodyPr/>
          <a:lstStyle/>
          <a:p>
            <a:fld id="{4CBCEA92-F142-4D57-B507-37BDAF44710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8"/>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17298346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9229613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41"/>
            <a:ext cx="36576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12800" y="274641"/>
            <a:ext cx="107696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1853904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94180"/>
            <a:ext cx="12192000" cy="590931"/>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82746"/>
            <a:ext cx="11329259" cy="466281"/>
          </a:xfrm>
          <a:prstGeom prst="rect">
            <a:avLst/>
          </a:prstGeom>
        </p:spPr>
        <p:txBody>
          <a:bodyPr anchor="ctr"/>
          <a:lstStyle>
            <a:lvl1pPr marL="0" indent="0">
              <a:buNone/>
              <a:defRPr sz="27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55482"/>
          </a:xfrm>
          <a:prstGeom prst="rect">
            <a:avLst/>
          </a:prstGeom>
        </p:spPr>
        <p:txBody>
          <a:bodyPr lIns="527987" anchor="t"/>
          <a:lstStyle>
            <a:lvl1pPr marL="0" indent="0">
              <a:buNone/>
              <a:defRPr sz="19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fr-FR"/>
              <a:t>Modifiez les styles du texte du masque</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fr-FR"/>
              <a:t>Deuxième niveau</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fr-FR"/>
              <a:t>Troisième niveau</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fr-FR"/>
              <a:t>Quatrième niveau</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fr-FR"/>
              <a:t>Cinquième niveau</a:t>
            </a:r>
            <a:endParaRPr lang="en-US" dirty="0"/>
          </a:p>
        </p:txBody>
      </p:sp>
      <p:sp>
        <p:nvSpPr>
          <p:cNvPr id="9" name="Content Placeholder 2"/>
          <p:cNvSpPr>
            <a:spLocks noGrp="1"/>
          </p:cNvSpPr>
          <p:nvPr>
            <p:ph idx="15"/>
          </p:nvPr>
        </p:nvSpPr>
        <p:spPr>
          <a:xfrm>
            <a:off x="8158239"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fr-FR"/>
              <a:t>Modifiez les styles du texte du masque</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fr-FR"/>
              <a:t>Deuxième niveau</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fr-FR"/>
              <a:t>Troisième niveau</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fr-FR"/>
              <a:t>Quatrième niveau</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fr-FR"/>
              <a:t>Cinquième niveau</a:t>
            </a:r>
            <a:endParaRPr lang="en-US" dirty="0"/>
          </a:p>
        </p:txBody>
      </p:sp>
      <p:sp>
        <p:nvSpPr>
          <p:cNvPr id="11" name="Freeform: Shape 10"/>
          <p:cNvSpPr/>
          <p:nvPr userDrawn="1"/>
        </p:nvSpPr>
        <p:spPr>
          <a:xfrm>
            <a:off x="129522"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16323" y="339410"/>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2"/>
            <a:ext cx="9084399" cy="137001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40"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40"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6"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6"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40" y="916231"/>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8" y="-65233"/>
            <a:ext cx="4584527"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2"/>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6" y="3383282"/>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5" y="186063"/>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5" y="1007415"/>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4"/>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448778"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6"/>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7"/>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2"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9"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7"/>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2"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9"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9"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7"/>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246092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7164581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1" y="2597275"/>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1" y="419102"/>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itle 6"/>
          <p:cNvSpPr>
            <a:spLocks noGrp="1"/>
          </p:cNvSpPr>
          <p:nvPr>
            <p:ph type="title" hasCustomPrompt="1"/>
          </p:nvPr>
        </p:nvSpPr>
        <p:spPr>
          <a:xfrm>
            <a:off x="555244" y="2"/>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1"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8"/>
          <p:cNvSpPr>
            <a:spLocks noGrp="1"/>
          </p:cNvSpPr>
          <p:nvPr>
            <p:ph type="body" sz="quarter" idx="13"/>
          </p:nvPr>
        </p:nvSpPr>
        <p:spPr>
          <a:xfrm>
            <a:off x="6096001" y="47798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3029200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304801" y="2472752"/>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1" y="419102"/>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Slide Number Placeholder 5"/>
          <p:cNvSpPr>
            <a:spLocks noGrp="1"/>
          </p:cNvSpPr>
          <p:nvPr>
            <p:ph type="sldNum" sz="quarter" idx="4"/>
          </p:nvPr>
        </p:nvSpPr>
        <p:spPr>
          <a:xfrm>
            <a:off x="11750600" y="6484939"/>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‹N°›</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1" y="2697331"/>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8"/>
          <p:cNvSpPr>
            <a:spLocks noGrp="1"/>
          </p:cNvSpPr>
          <p:nvPr>
            <p:ph type="body" sz="quarter" idx="13"/>
          </p:nvPr>
        </p:nvSpPr>
        <p:spPr>
          <a:xfrm>
            <a:off x="6096001" y="497556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6096001" y="431802"/>
            <a:ext cx="5371039"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a:t>Modifiez les styles du texte du masque</a:t>
            </a:r>
          </a:p>
          <a:p>
            <a:pPr marL="0" lvl="1" indent="0" algn="l" defTabSz="914400" rtl="0" eaLnBrk="1" latinLnBrk="0" hangingPunct="1">
              <a:lnSpc>
                <a:spcPct val="90000"/>
              </a:lnSpc>
              <a:spcBef>
                <a:spcPts val="1000"/>
              </a:spcBef>
              <a:buFont typeface="Arial" panose="020B0604020202020204" pitchFamily="34" charset="0"/>
              <a:buNone/>
            </a:pPr>
            <a:r>
              <a:rPr lang="fr-FR"/>
              <a:t>Deuxième niveau</a:t>
            </a:r>
          </a:p>
          <a:p>
            <a:pPr marL="0" lvl="2" indent="0" algn="l" defTabSz="914400" rtl="0" eaLnBrk="1" latinLnBrk="0" hangingPunct="1">
              <a:lnSpc>
                <a:spcPct val="90000"/>
              </a:lnSpc>
              <a:spcBef>
                <a:spcPts val="1000"/>
              </a:spcBef>
              <a:buFont typeface="Arial" panose="020B0604020202020204" pitchFamily="34" charset="0"/>
              <a:buNone/>
            </a:pPr>
            <a:r>
              <a:rPr lang="fr-FR"/>
              <a:t>Troisième niveau</a:t>
            </a:r>
          </a:p>
          <a:p>
            <a:pPr marL="0" lvl="3" indent="0" algn="l" defTabSz="914400" rtl="0" eaLnBrk="1" latinLnBrk="0" hangingPunct="1">
              <a:lnSpc>
                <a:spcPct val="90000"/>
              </a:lnSpc>
              <a:spcBef>
                <a:spcPts val="1000"/>
              </a:spcBef>
              <a:buFont typeface="Arial" panose="020B0604020202020204" pitchFamily="34" charset="0"/>
              <a:buNone/>
            </a:pPr>
            <a:r>
              <a:rPr lang="fr-FR"/>
              <a:t>Quatrième niveau</a:t>
            </a:r>
          </a:p>
          <a:p>
            <a:pPr marL="0" lvl="4" indent="0" algn="l" defTabSz="914400" rtl="0" eaLnBrk="1" latinLnBrk="0" hangingPunct="1">
              <a:lnSpc>
                <a:spcPct val="90000"/>
              </a:lnSpc>
              <a:spcBef>
                <a:spcPts val="1000"/>
              </a:spcBef>
              <a:buFont typeface="Arial" panose="020B0604020202020204" pitchFamily="34" charset="0"/>
              <a:buNone/>
            </a:pPr>
            <a:r>
              <a:rPr lang="fr-FR"/>
              <a:t>Cinquième niveau</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a:t>Modifiez les styles du texte du masque</a:t>
            </a:r>
          </a:p>
          <a:p>
            <a:pPr marL="0" lvl="1" indent="0" algn="l" defTabSz="914400" rtl="0" eaLnBrk="1" latinLnBrk="0" hangingPunct="1">
              <a:lnSpc>
                <a:spcPct val="90000"/>
              </a:lnSpc>
              <a:spcBef>
                <a:spcPts val="1000"/>
              </a:spcBef>
              <a:buFont typeface="Arial" panose="020B0604020202020204" pitchFamily="34" charset="0"/>
              <a:buNone/>
            </a:pPr>
            <a:r>
              <a:rPr lang="fr-FR"/>
              <a:t>Deuxième niveau</a:t>
            </a:r>
          </a:p>
          <a:p>
            <a:pPr marL="0" lvl="2" indent="0" algn="l" defTabSz="914400" rtl="0" eaLnBrk="1" latinLnBrk="0" hangingPunct="1">
              <a:lnSpc>
                <a:spcPct val="90000"/>
              </a:lnSpc>
              <a:spcBef>
                <a:spcPts val="1000"/>
              </a:spcBef>
              <a:buFont typeface="Arial" panose="020B0604020202020204" pitchFamily="34" charset="0"/>
              <a:buNone/>
            </a:pPr>
            <a:r>
              <a:rPr lang="fr-FR"/>
              <a:t>Troisième niveau</a:t>
            </a:r>
          </a:p>
          <a:p>
            <a:pPr marL="0" lvl="3" indent="0" algn="l" defTabSz="914400" rtl="0" eaLnBrk="1" latinLnBrk="0" hangingPunct="1">
              <a:lnSpc>
                <a:spcPct val="90000"/>
              </a:lnSpc>
              <a:spcBef>
                <a:spcPts val="1000"/>
              </a:spcBef>
              <a:buFont typeface="Arial" panose="020B0604020202020204" pitchFamily="34" charset="0"/>
              <a:buNone/>
            </a:pPr>
            <a:r>
              <a:rPr lang="fr-FR"/>
              <a:t>Quatrième niveau</a:t>
            </a:r>
          </a:p>
          <a:p>
            <a:pPr marL="0" lvl="4" indent="0" algn="l" defTabSz="914400" rtl="0" eaLnBrk="1" latinLnBrk="0" hangingPunct="1">
              <a:lnSpc>
                <a:spcPct val="90000"/>
              </a:lnSpc>
              <a:spcBef>
                <a:spcPts val="1000"/>
              </a:spcBef>
              <a:buFont typeface="Arial" panose="020B0604020202020204" pitchFamily="34" charset="0"/>
              <a:buNone/>
            </a:pPr>
            <a:r>
              <a:rPr lang="fr-FR"/>
              <a:t>Cinquième niveau</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5" name="Text Placeholder 8"/>
          <p:cNvSpPr>
            <a:spLocks noGrp="1"/>
          </p:cNvSpPr>
          <p:nvPr>
            <p:ph type="body" sz="quarter" idx="15"/>
          </p:nvPr>
        </p:nvSpPr>
        <p:spPr>
          <a:xfrm>
            <a:off x="976300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a:t>Modifiez les styles du texte du masque</a:t>
            </a:r>
          </a:p>
          <a:p>
            <a:pPr marL="0" lvl="1" indent="0" algn="l" defTabSz="914400" rtl="0" eaLnBrk="1" latinLnBrk="0" hangingPunct="1">
              <a:lnSpc>
                <a:spcPct val="90000"/>
              </a:lnSpc>
              <a:spcBef>
                <a:spcPts val="1000"/>
              </a:spcBef>
              <a:buFont typeface="Arial" panose="020B0604020202020204" pitchFamily="34" charset="0"/>
              <a:buNone/>
            </a:pPr>
            <a:r>
              <a:rPr lang="fr-FR"/>
              <a:t>Deuxième niveau</a:t>
            </a:r>
          </a:p>
          <a:p>
            <a:pPr marL="0" lvl="2" indent="0" algn="l" defTabSz="914400" rtl="0" eaLnBrk="1" latinLnBrk="0" hangingPunct="1">
              <a:lnSpc>
                <a:spcPct val="90000"/>
              </a:lnSpc>
              <a:spcBef>
                <a:spcPts val="1000"/>
              </a:spcBef>
              <a:buFont typeface="Arial" panose="020B0604020202020204" pitchFamily="34" charset="0"/>
              <a:buNone/>
            </a:pPr>
            <a:r>
              <a:rPr lang="fr-FR"/>
              <a:t>Troisième niveau</a:t>
            </a:r>
          </a:p>
          <a:p>
            <a:pPr marL="0" lvl="3" indent="0" algn="l" defTabSz="914400" rtl="0" eaLnBrk="1" latinLnBrk="0" hangingPunct="1">
              <a:lnSpc>
                <a:spcPct val="90000"/>
              </a:lnSpc>
              <a:spcBef>
                <a:spcPts val="1000"/>
              </a:spcBef>
              <a:buFont typeface="Arial" panose="020B0604020202020204" pitchFamily="34" charset="0"/>
              <a:buNone/>
            </a:pPr>
            <a:r>
              <a:rPr lang="fr-FR"/>
              <a:t>Quatrième niveau</a:t>
            </a:r>
          </a:p>
          <a:p>
            <a:pPr marL="0" lvl="4" indent="0" algn="l" defTabSz="914400" rtl="0" eaLnBrk="1" latinLnBrk="0" hangingPunct="1">
              <a:lnSpc>
                <a:spcPct val="90000"/>
              </a:lnSpc>
              <a:spcBef>
                <a:spcPts val="1000"/>
              </a:spcBef>
              <a:buFont typeface="Arial" panose="020B0604020202020204" pitchFamily="34" charset="0"/>
              <a:buNone/>
            </a:pPr>
            <a:r>
              <a:rPr lang="fr-FR"/>
              <a:t>Cinquième niveau</a:t>
            </a:r>
            <a:endParaRPr lang="en-US" dirty="0"/>
          </a:p>
        </p:txBody>
      </p:sp>
      <p:sp>
        <p:nvSpPr>
          <p:cNvPr id="13"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9" y="3493676"/>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p:cNvSpPr>
            <a:spLocks noGrp="1"/>
          </p:cNvSpPr>
          <p:nvPr>
            <p:ph type="sldNum" sz="quarter" idx="12"/>
          </p:nvPr>
        </p:nvSpPr>
        <p:spPr>
          <a:xfrm>
            <a:off x="11747689" y="6465383"/>
            <a:ext cx="431425" cy="365125"/>
          </a:xfrm>
          <a:prstGeom prst="rect">
            <a:avLst/>
          </a:prstGeom>
        </p:spPr>
        <p:txBody>
          <a:bodyPr/>
          <a:lstStyle/>
          <a:p>
            <a:fld id="{5AE1514C-5E56-4738-A1FF-4B1CFD2A3E36}" type="slidenum">
              <a:rPr lang="en-US" smtClean="0"/>
              <a:pPr/>
              <a:t>‹N°›</a:t>
            </a:fld>
            <a:endParaRPr lang="en-US"/>
          </a:p>
        </p:txBody>
      </p:sp>
      <p:sp>
        <p:nvSpPr>
          <p:cNvPr id="7" name="Content Placeholder 2"/>
          <p:cNvSpPr>
            <a:spLocks noGrp="1"/>
          </p:cNvSpPr>
          <p:nvPr>
            <p:ph idx="14"/>
          </p:nvPr>
        </p:nvSpPr>
        <p:spPr>
          <a:xfrm>
            <a:off x="2483635" y="3493676"/>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Content Placeholder 2"/>
          <p:cNvSpPr>
            <a:spLocks noGrp="1"/>
          </p:cNvSpPr>
          <p:nvPr>
            <p:ph idx="15"/>
          </p:nvPr>
        </p:nvSpPr>
        <p:spPr>
          <a:xfrm>
            <a:off x="4898612" y="3493676"/>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Content Placeholder 2"/>
          <p:cNvSpPr>
            <a:spLocks noGrp="1"/>
          </p:cNvSpPr>
          <p:nvPr>
            <p:ph idx="16"/>
          </p:nvPr>
        </p:nvSpPr>
        <p:spPr>
          <a:xfrm>
            <a:off x="7313589" y="3493676"/>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2"/>
          <p:cNvSpPr>
            <a:spLocks noGrp="1"/>
          </p:cNvSpPr>
          <p:nvPr>
            <p:ph idx="17"/>
          </p:nvPr>
        </p:nvSpPr>
        <p:spPr>
          <a:xfrm>
            <a:off x="9728567" y="3493676"/>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Rectangle 11"/>
          <p:cNvSpPr/>
          <p:nvPr userDrawn="1"/>
        </p:nvSpPr>
        <p:spPr>
          <a:xfrm>
            <a:off x="29725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7"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3"/>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9"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9233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9233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7" y="2577396"/>
            <a:ext cx="2377440" cy="9233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2"/>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fr-FR"/>
              <a:t>Modifiez les styles du texte du masque</a:t>
            </a:r>
          </a:p>
        </p:txBody>
      </p:sp>
      <p:sp>
        <p:nvSpPr>
          <p:cNvPr id="10"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146519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fr-FR"/>
              <a:t>Cliquez sur l'icône pour ajouter une image</a:t>
            </a:r>
            <a:endParaRPr lang="en-US" dirty="0"/>
          </a:p>
        </p:txBody>
      </p:sp>
      <p:sp>
        <p:nvSpPr>
          <p:cNvPr id="4" name="Slide Number Placeholder 5"/>
          <p:cNvSpPr>
            <a:spLocks noGrp="1"/>
          </p:cNvSpPr>
          <p:nvPr>
            <p:ph type="sldNum" sz="quarter" idx="4"/>
          </p:nvPr>
        </p:nvSpPr>
        <p:spPr>
          <a:xfrm>
            <a:off x="11837562" y="6484939"/>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‹N°›</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2"/>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2"/>
          <p:cNvSpPr>
            <a:spLocks noGrp="1"/>
          </p:cNvSpPr>
          <p:nvPr>
            <p:ph type="body" sz="quarter" idx="19"/>
          </p:nvPr>
        </p:nvSpPr>
        <p:spPr>
          <a:xfrm>
            <a:off x="0" y="1554165"/>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fr-FR"/>
              <a:t>Modifiez les styles du texte du masque</a:t>
            </a:r>
          </a:p>
        </p:txBody>
      </p:sp>
      <p:sp>
        <p:nvSpPr>
          <p:cNvPr id="12" name="Slide Number Placeholder 7"/>
          <p:cNvSpPr txBox="1">
            <a:spLocks/>
          </p:cNvSpPr>
          <p:nvPr userDrawn="1"/>
        </p:nvSpPr>
        <p:spPr>
          <a:xfrm>
            <a:off x="10343911" y="6498720"/>
            <a:ext cx="523407"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‹N°›</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cstate="print"/>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fr-FR"/>
              <a:t>Cliquez sur l'icône pour ajouter une image</a:t>
            </a:r>
            <a:endParaRPr lang="en-US" dirty="0"/>
          </a:p>
        </p:txBody>
      </p:sp>
      <p:sp>
        <p:nvSpPr>
          <p:cNvPr id="7" name="Text Placeholder 6"/>
          <p:cNvSpPr>
            <a:spLocks noGrp="1"/>
          </p:cNvSpPr>
          <p:nvPr>
            <p:ph type="body" sz="quarter" idx="11"/>
          </p:nvPr>
        </p:nvSpPr>
        <p:spPr>
          <a:xfrm>
            <a:off x="0" y="3429002"/>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fr-FR"/>
              <a:t>Modifiez les styles du texte du masque</a:t>
            </a:r>
          </a:p>
        </p:txBody>
      </p:sp>
      <p:sp>
        <p:nvSpPr>
          <p:cNvPr id="8"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1888233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fr-FR"/>
              <a:t>Cliquez sur l'icône pour ajouter une image</a:t>
            </a:r>
            <a:endParaRPr lang="en-US" dirty="0"/>
          </a:p>
        </p:txBody>
      </p:sp>
      <p:sp>
        <p:nvSpPr>
          <p:cNvPr id="8" name="Text Placeholder 6"/>
          <p:cNvSpPr>
            <a:spLocks noGrp="1"/>
          </p:cNvSpPr>
          <p:nvPr>
            <p:ph type="body" sz="quarter" idx="11"/>
          </p:nvPr>
        </p:nvSpPr>
        <p:spPr>
          <a:xfrm>
            <a:off x="6094444" y="3425621"/>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fr-FR"/>
              <a:t>Modifiez les styles du texte du masque</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179820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1" y="0"/>
            <a:ext cx="6094444" cy="6856100"/>
          </a:xfrm>
          <a:blipFill>
            <a:blip r:embed="rId2" cstate="print"/>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fr-FR"/>
              <a:t>Cliquez sur l'icône pour ajouter une image</a:t>
            </a:r>
            <a:endParaRPr lang="en-US" dirty="0"/>
          </a:p>
        </p:txBody>
      </p:sp>
      <p:sp>
        <p:nvSpPr>
          <p:cNvPr id="8" name="Text Placeholder 6"/>
          <p:cNvSpPr>
            <a:spLocks noGrp="1"/>
          </p:cNvSpPr>
          <p:nvPr>
            <p:ph type="body" sz="quarter" idx="11"/>
          </p:nvPr>
        </p:nvSpPr>
        <p:spPr>
          <a:xfrm>
            <a:off x="6180533" y="3429002"/>
            <a:ext cx="6011467"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2"/>
          <p:cNvSpPr>
            <a:spLocks noGrp="1"/>
          </p:cNvSpPr>
          <p:nvPr>
            <p:ph type="body" sz="quarter" idx="19"/>
          </p:nvPr>
        </p:nvSpPr>
        <p:spPr>
          <a:xfrm>
            <a:off x="6180533"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fr-FR"/>
              <a:t>Modifiez les styles du texte du masque</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24176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fr-FR"/>
              <a:t>Cliquez sur l'icône pour ajouter une image</a:t>
            </a:r>
            <a:endParaRPr lang="en-US" dirty="0"/>
          </a:p>
        </p:txBody>
      </p:sp>
      <p:sp>
        <p:nvSpPr>
          <p:cNvPr id="7" name="Text Placeholder 6"/>
          <p:cNvSpPr>
            <a:spLocks noGrp="1"/>
          </p:cNvSpPr>
          <p:nvPr>
            <p:ph type="body" sz="quarter" idx="11"/>
          </p:nvPr>
        </p:nvSpPr>
        <p:spPr>
          <a:xfrm>
            <a:off x="6138267" y="3457547"/>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Text Placeholder 2"/>
          <p:cNvSpPr>
            <a:spLocks noGrp="1"/>
          </p:cNvSpPr>
          <p:nvPr>
            <p:ph type="body" sz="quarter" idx="19" hasCustomPrompt="1"/>
          </p:nvPr>
        </p:nvSpPr>
        <p:spPr>
          <a:xfrm>
            <a:off x="6138267" y="1554166"/>
            <a:ext cx="5875735"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162888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3"/>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401153357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cstate="prin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fr-FR"/>
              <a:t>Cliquez sur l'icône pour ajouter une image</a:t>
            </a:r>
            <a:endParaRPr lang="en-US" dirty="0"/>
          </a:p>
        </p:txBody>
      </p:sp>
      <p:sp>
        <p:nvSpPr>
          <p:cNvPr id="7" name="Text Placeholder 6"/>
          <p:cNvSpPr>
            <a:spLocks noGrp="1"/>
          </p:cNvSpPr>
          <p:nvPr>
            <p:ph type="body" sz="quarter" idx="11"/>
          </p:nvPr>
        </p:nvSpPr>
        <p:spPr>
          <a:xfrm>
            <a:off x="6096000" y="2356400"/>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3806054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cstate="print"/>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2"/>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2"/>
          <p:cNvSpPr>
            <a:spLocks noGrp="1"/>
          </p:cNvSpPr>
          <p:nvPr>
            <p:ph type="body" sz="quarter" idx="19" hasCustomPrompt="1"/>
          </p:nvPr>
        </p:nvSpPr>
        <p:spPr>
          <a:xfrm>
            <a:off x="304801" y="1554166"/>
            <a:ext cx="5875735"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2789140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2" y="3367880"/>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7" y="3503952"/>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Picture Placeholder 2"/>
          <p:cNvSpPr>
            <a:spLocks noGrp="1"/>
          </p:cNvSpPr>
          <p:nvPr>
            <p:ph type="pic" sz="quarter" idx="12"/>
          </p:nvPr>
        </p:nvSpPr>
        <p:spPr>
          <a:xfrm>
            <a:off x="0" y="0"/>
            <a:ext cx="12192000" cy="2974848"/>
          </a:xfrm>
          <a:blipFill>
            <a:blip r:embed="rId2" cstate="print"/>
            <a:srcRect/>
            <a:stretch>
              <a:fillRect t="-65721" r="-4798" b="-46455"/>
            </a:stretch>
          </a:blipFill>
        </p:spPr>
        <p:txBody>
          <a:bodyPr anchor="ctr" anchorCtr="0">
            <a:noAutofit/>
          </a:bodyPr>
          <a:lstStyle/>
          <a:p>
            <a:r>
              <a:rPr lang="fr-FR"/>
              <a:t>Cliquez sur l'icône pour ajouter une image</a:t>
            </a:r>
            <a:endParaRPr lang="en-US"/>
          </a:p>
        </p:txBody>
      </p:sp>
      <p:sp>
        <p:nvSpPr>
          <p:cNvPr id="2" name="Title 1"/>
          <p:cNvSpPr>
            <a:spLocks noGrp="1"/>
          </p:cNvSpPr>
          <p:nvPr>
            <p:ph type="title"/>
          </p:nvPr>
        </p:nvSpPr>
        <p:spPr/>
        <p:txBody>
          <a:bodyPr/>
          <a:lstStyle/>
          <a:p>
            <a:r>
              <a:rPr lang="fr-FR"/>
              <a:t>Modifiez le style du titre</a:t>
            </a:r>
            <a:endParaRPr lang="en-US" dirty="0"/>
          </a:p>
        </p:txBody>
      </p:sp>
      <p:sp>
        <p:nvSpPr>
          <p:cNvPr id="11"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266919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ide">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fr-FR" baseline="0"/>
              <a:t>Cliquez sur l'icône pour ajouter une image</a:t>
            </a:r>
            <a:endParaRPr lang="en-US" dirty="0"/>
          </a:p>
        </p:txBody>
      </p:sp>
      <p:sp>
        <p:nvSpPr>
          <p:cNvPr id="4" name="Slide Number Placeholder 3"/>
          <p:cNvSpPr>
            <a:spLocks noGrp="1"/>
          </p:cNvSpPr>
          <p:nvPr>
            <p:ph type="sldNum" sz="quarter" idx="12"/>
          </p:nvPr>
        </p:nvSpPr>
        <p:spPr>
          <a:xfrm>
            <a:off x="11747689" y="6465383"/>
            <a:ext cx="431425" cy="365125"/>
          </a:xfrm>
          <a:prstGeom prst="rect">
            <a:avLst/>
          </a:prstGeom>
        </p:spPr>
        <p:txBody>
          <a:bodyPr/>
          <a:lstStyle/>
          <a:p>
            <a:fld id="{5AE1514C-5E56-4738-A1FF-4B1CFD2A3E36}" type="slidenum">
              <a:rPr lang="en-US" smtClean="0"/>
              <a:pPr/>
              <a:t>‹N°›</a:t>
            </a:fld>
            <a:endParaRPr lang="en-US"/>
          </a:p>
        </p:txBody>
      </p:sp>
      <p:sp>
        <p:nvSpPr>
          <p:cNvPr id="2" name="Title 1"/>
          <p:cNvSpPr>
            <a:spLocks noGrp="1"/>
          </p:cNvSpPr>
          <p:nvPr>
            <p:ph type="title" hasCustomPrompt="1"/>
          </p:nvPr>
        </p:nvSpPr>
        <p:spPr>
          <a:xfrm>
            <a:off x="966652" y="2567615"/>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1"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9" y="6465383"/>
            <a:ext cx="431425" cy="365125"/>
          </a:xfrm>
          <a:prstGeom prst="rect">
            <a:avLst/>
          </a:prstGeom>
        </p:spPr>
        <p:txBody>
          <a:bodyPr/>
          <a:lstStyle/>
          <a:p>
            <a:fld id="{5AE1514C-5E56-4738-A1FF-4B1CFD2A3E36}" type="slidenum">
              <a:rPr lang="en-US" smtClean="0"/>
              <a:pPr/>
              <a:t>‹N°›</a:t>
            </a:fld>
            <a:endParaRPr lang="en-US"/>
          </a:p>
        </p:txBody>
      </p:sp>
      <p:sp>
        <p:nvSpPr>
          <p:cNvPr id="3" name="Picture Placeholder 2"/>
          <p:cNvSpPr>
            <a:spLocks noGrp="1" noChangeAspect="1"/>
          </p:cNvSpPr>
          <p:nvPr>
            <p:ph type="pic" sz="quarter" idx="13"/>
          </p:nvPr>
        </p:nvSpPr>
        <p:spPr>
          <a:xfrm>
            <a:off x="0" y="0"/>
            <a:ext cx="12066955" cy="6858000"/>
          </a:xfrm>
        </p:spPr>
        <p:txBody>
          <a:bodyPr anchor="ctr">
            <a:noAutofit/>
          </a:bodyPr>
          <a:lstStyle>
            <a:lvl1pPr algn="ctr">
              <a:defRPr>
                <a:solidFill>
                  <a:schemeClr val="tx2"/>
                </a:solidFill>
              </a:defRPr>
            </a:lvl1pPr>
          </a:lstStyle>
          <a:p>
            <a:r>
              <a:rPr lang="fr-FR"/>
              <a:t>Cliquez sur l'icône pour ajouter une image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9" y="6465383"/>
            <a:ext cx="431425" cy="365125"/>
          </a:xfrm>
          <a:prstGeom prst="rect">
            <a:avLst/>
          </a:prstGeom>
        </p:spPr>
        <p:txBody>
          <a:bodyPr/>
          <a:lstStyle/>
          <a:p>
            <a:fld id="{5AE1514C-5E56-4738-A1FF-4B1CFD2A3E36}" type="slidenum">
              <a:rPr lang="en-US" smtClean="0"/>
              <a:pPr/>
              <a:t>‹N°›</a:t>
            </a:fld>
            <a:endParaRPr lang="en-US"/>
          </a:p>
        </p:txBody>
      </p:sp>
    </p:spTree>
    <p:extLst>
      <p:ext uri="{BB962C8B-B14F-4D97-AF65-F5344CB8AC3E}">
        <p14:creationId xmlns:p14="http://schemas.microsoft.com/office/powerpoint/2010/main" val="38936482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40"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40"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6"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6"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40" y="916231"/>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
        <p:nvSpPr>
          <p:cNvPr id="7" name="TextBox 6">
            <a:hlinkClick r:id="rId2"/>
            <a:extLst>
              <a:ext uri="{FF2B5EF4-FFF2-40B4-BE49-F238E27FC236}">
                <a16:creationId xmlns:a16="http://schemas.microsoft.com/office/drawing/2014/main" id="{B60F28C6-9BA0-4632-B8B5-5A793D03AFC7}"/>
              </a:ext>
            </a:extLst>
          </p:cNvPr>
          <p:cNvSpPr txBox="1"/>
          <p:nvPr userDrawn="1"/>
        </p:nvSpPr>
        <p:spPr>
          <a:xfrm>
            <a:off x="9005881" y="6316158"/>
            <a:ext cx="2295924" cy="367873"/>
          </a:xfrm>
          <a:prstGeom prst="roundRect">
            <a:avLst>
              <a:gd name="adj" fmla="val 50000"/>
            </a:avLst>
          </a:prstGeom>
          <a:solidFill>
            <a:schemeClr val="accent2"/>
          </a:solidFill>
        </p:spPr>
        <p:txBody>
          <a:bodyPr wrap="none" rtlCol="0">
            <a:spAutoFit/>
          </a:bodyPr>
          <a:lstStyle/>
          <a:p>
            <a:r>
              <a:rPr lang="en-US" sz="1100" dirty="0">
                <a:solidFill>
                  <a:schemeClr val="tx1"/>
                </a:solidFill>
              </a:rPr>
              <a:t>Neal Creative</a:t>
            </a:r>
            <a:r>
              <a:rPr lang="en-US" sz="1100" baseline="0" dirty="0">
                <a:solidFill>
                  <a:schemeClr val="tx1"/>
                </a:solidFill>
              </a:rPr>
              <a:t>  | click &amp; </a:t>
            </a:r>
            <a:r>
              <a:rPr lang="en-US" sz="1100" b="1" baseline="0" dirty="0">
                <a:solidFill>
                  <a:schemeClr val="tx1"/>
                </a:solidFill>
              </a:rPr>
              <a:t>Learn more</a:t>
            </a:r>
            <a:endParaRPr lang="en-US" sz="1100" b="1" dirty="0">
              <a:solidFill>
                <a:schemeClr val="tx1"/>
              </a:solidFill>
            </a:endParaRP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137798"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Neal Creative </a:t>
            </a:r>
            <a:r>
              <a:rPr lang="en-US" sz="900" kern="1200" dirty="0">
                <a:solidFill>
                  <a:schemeClr val="bg2">
                    <a:lumMod val="50000"/>
                  </a:schemeClr>
                </a:solidFill>
                <a:latin typeface="+mn-lt"/>
                <a:ea typeface="+mn-ea"/>
                <a:cs typeface="+mn-cs"/>
              </a:rPr>
              <a:t>©</a:t>
            </a:r>
            <a:r>
              <a:rPr lang="en-US" sz="1000" baseline="0" dirty="0">
                <a:solidFill>
                  <a:schemeClr val="bg2">
                    <a:lumMod val="50000"/>
                  </a:schemeClr>
                </a:solidFill>
              </a:rPr>
              <a:t> </a:t>
            </a:r>
            <a:endParaRPr lang="en-US" sz="1000" b="1"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2" y="3367880"/>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7" y="3503952"/>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Picture Placeholder 2"/>
          <p:cNvSpPr>
            <a:spLocks noGrp="1"/>
          </p:cNvSpPr>
          <p:nvPr>
            <p:ph type="pic" sz="quarter" idx="12"/>
          </p:nvPr>
        </p:nvSpPr>
        <p:spPr>
          <a:xfrm>
            <a:off x="0" y="0"/>
            <a:ext cx="12192000" cy="2974848"/>
          </a:xfrm>
          <a:blipFill>
            <a:blip r:embed="rId2" cstate="print"/>
            <a:srcRect/>
            <a:stretch>
              <a:fillRect t="-65721" r="-4798" b="-46455"/>
            </a:stretch>
          </a:blipFill>
        </p:spPr>
        <p:txBody>
          <a:bodyPr anchor="ctr" anchorCtr="0">
            <a:noAutofit/>
          </a:bodyPr>
          <a:lstStyle/>
          <a:p>
            <a:r>
              <a:rPr lang="fr-FR"/>
              <a:t>Cliquez sur l'icône pour ajouter une image</a:t>
            </a:r>
            <a:endParaRPr lang="en-US"/>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9" y="6298104"/>
            <a:ext cx="2295924"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1" y="419101"/>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9"/>
            <a:ext cx="523407"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‹N°›</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137798"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974F282-6BDA-465B-A3A7-BA6474389951}" type="datetimeFigureOut">
              <a:rPr lang="en-US" smtClean="0"/>
              <a:pPr/>
              <a:t>9/28/2021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4087563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974F282-6BDA-465B-A3A7-BA6474389951}" type="datetimeFigureOut">
              <a:rPr lang="en-US" smtClean="0"/>
              <a:pPr/>
              <a:t>9/28/2021</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8590729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974F282-6BDA-465B-A3A7-BA6474389951}" type="datetimeFigureOut">
              <a:rPr lang="en-US" smtClean="0"/>
              <a:pPr/>
              <a:t>9/28/2021</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1812019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974F282-6BDA-465B-A3A7-BA6474389951}" type="datetimeFigureOut">
              <a:rPr lang="en-US" smtClean="0"/>
              <a:pPr/>
              <a:t>9/28/2021</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58566183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2"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974F282-6BDA-465B-A3A7-BA6474389951}" type="datetimeFigureOut">
              <a:rPr lang="en-US" smtClean="0"/>
              <a:pPr/>
              <a:t>9/28/2021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20712201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974F282-6BDA-465B-A3A7-BA6474389951}" type="datetimeFigureOut">
              <a:rPr lang="en-US" smtClean="0"/>
              <a:pPr/>
              <a:t>9/28/2021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4997E989-D798-4C62-8E93-3D2D613C2488}" type="slidenum">
              <a:rPr lang="en-US" smtClean="0"/>
              <a:pPr/>
              <a:t>‹N°›</a:t>
            </a:fld>
            <a:endParaRPr lang="en-US"/>
          </a:p>
        </p:txBody>
      </p:sp>
    </p:spTree>
    <p:extLst>
      <p:ext uri="{BB962C8B-B14F-4D97-AF65-F5344CB8AC3E}">
        <p14:creationId xmlns:p14="http://schemas.microsoft.com/office/powerpoint/2010/main" val="27165640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4F282-6BDA-465B-A3A7-BA6474389951}" type="datetimeFigureOut">
              <a:rPr lang="en-US" smtClean="0"/>
              <a:pPr/>
              <a:t>9/28/2021</a:t>
            </a:fld>
            <a:endParaRPr lang="en-US"/>
          </a:p>
        </p:txBody>
      </p:sp>
      <p:sp>
        <p:nvSpPr>
          <p:cNvPr id="5" name="Espace réservé du pied de page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7E989-D798-4C62-8E93-3D2D613C2488}" type="slidenum">
              <a:rPr lang="en-US" smtClean="0"/>
              <a:pPr/>
              <a:t>‹N°›</a:t>
            </a:fld>
            <a:endParaRPr lang="en-US"/>
          </a:p>
        </p:txBody>
      </p:sp>
    </p:spTree>
    <p:extLst>
      <p:ext uri="{BB962C8B-B14F-4D97-AF65-F5344CB8AC3E}">
        <p14:creationId xmlns:p14="http://schemas.microsoft.com/office/powerpoint/2010/main" val="14751012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44" r:id="rId14"/>
    <p:sldLayoutId id="2147483712" r:id="rId15"/>
    <p:sldLayoutId id="2147483672" r:id="rId16"/>
    <p:sldLayoutId id="2147483749" r:id="rId17"/>
    <p:sldLayoutId id="2147483750" r:id="rId18"/>
    <p:sldLayoutId id="2147483674" r:id="rId19"/>
    <p:sldLayoutId id="2147483720" r:id="rId20"/>
    <p:sldLayoutId id="2147483721" r:id="rId21"/>
    <p:sldLayoutId id="2147483732" r:id="rId22"/>
    <p:sldLayoutId id="2147483716" r:id="rId23"/>
    <p:sldLayoutId id="2147483735" r:id="rId24"/>
    <p:sldLayoutId id="2147483700" r:id="rId25"/>
    <p:sldLayoutId id="2147483734" r:id="rId26"/>
    <p:sldLayoutId id="2147483701" r:id="rId27"/>
    <p:sldLayoutId id="2147483736" r:id="rId28"/>
    <p:sldLayoutId id="2147483733" r:id="rId29"/>
    <p:sldLayoutId id="2147483741" r:id="rId30"/>
    <p:sldLayoutId id="2147483727" r:id="rId31"/>
    <p:sldLayoutId id="2147483719" r:id="rId32"/>
    <p:sldLayoutId id="2147483655" r:id="rId33"/>
    <p:sldLayoutId id="2147483748" r:id="rId34"/>
    <p:sldLayoutId id="2147483753" r:id="rId35"/>
    <p:sldLayoutId id="2147483745" r:id="rId36"/>
    <p:sldLayoutId id="2147483737" r:id="rId3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gi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0.png"/><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jpeg"/><Relationship Id="rId11" Type="http://schemas.openxmlformats.org/officeDocument/2006/relationships/image" Target="../media/image41.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jfi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2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112026"/>
            <a:ext cx="12192001"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 name="ZoneTexte 5"/>
          <p:cNvSpPr txBox="1"/>
          <p:nvPr/>
        </p:nvSpPr>
        <p:spPr>
          <a:xfrm>
            <a:off x="3707217" y="125600"/>
            <a:ext cx="4793531" cy="138499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400" dirty="0">
                <a:solidFill>
                  <a:schemeClr val="tx2">
                    <a:lumMod val="60000"/>
                    <a:lumOff val="40000"/>
                  </a:schemeClr>
                </a:solidFill>
                <a:latin typeface="Century Gothic" panose="020B0502020202020204" pitchFamily="34" charset="0"/>
                <a:cs typeface="Times New Roman" pitchFamily="18" charset="0"/>
              </a:rPr>
              <a:t>République Tunisienne</a:t>
            </a:r>
          </a:p>
          <a:p>
            <a:pPr algn="ctr"/>
            <a:r>
              <a:rPr lang="fr-FR" sz="1400" dirty="0">
                <a:solidFill>
                  <a:schemeClr val="tx2">
                    <a:lumMod val="60000"/>
                    <a:lumOff val="40000"/>
                  </a:schemeClr>
                </a:solidFill>
                <a:latin typeface="Century Gothic" panose="020B0502020202020204" pitchFamily="34" charset="0"/>
                <a:cs typeface="Times New Roman" pitchFamily="18" charset="0"/>
              </a:rPr>
              <a:t> Ministère de l’Enseignement Supérieur et de la Recherche Scientiﬁques </a:t>
            </a:r>
          </a:p>
          <a:p>
            <a:pPr algn="ctr"/>
            <a:endParaRPr lang="fr-FR" sz="1400" dirty="0">
              <a:solidFill>
                <a:schemeClr val="tx2">
                  <a:lumMod val="60000"/>
                  <a:lumOff val="40000"/>
                </a:schemeClr>
              </a:solidFill>
              <a:latin typeface="Century Gothic" panose="020B0502020202020204" pitchFamily="34" charset="0"/>
              <a:cs typeface="Times New Roman" pitchFamily="18" charset="0"/>
            </a:endParaRPr>
          </a:p>
          <a:p>
            <a:pPr algn="ctr"/>
            <a:r>
              <a:rPr lang="fr-FR" sz="1400" dirty="0">
                <a:solidFill>
                  <a:schemeClr val="tx2">
                    <a:lumMod val="60000"/>
                    <a:lumOff val="40000"/>
                  </a:schemeClr>
                </a:solidFill>
                <a:latin typeface="Century Gothic" panose="020B0502020202020204" pitchFamily="34" charset="0"/>
                <a:cs typeface="Times New Roman" pitchFamily="18" charset="0"/>
              </a:rPr>
              <a:t> Université de Carthage</a:t>
            </a:r>
          </a:p>
          <a:p>
            <a:pPr algn="ctr"/>
            <a:r>
              <a:rPr lang="fr-FR" sz="1400" b="0" i="0" dirty="0">
                <a:solidFill>
                  <a:schemeClr val="tx2">
                    <a:lumMod val="60000"/>
                    <a:lumOff val="40000"/>
                  </a:schemeClr>
                </a:solidFill>
                <a:effectLst/>
                <a:latin typeface="Google Sans"/>
              </a:rPr>
              <a:t>École Supérieure des communications de Tunis</a:t>
            </a:r>
            <a:endParaRPr lang="fr-FR" sz="1400" dirty="0">
              <a:solidFill>
                <a:schemeClr val="tx2">
                  <a:lumMod val="60000"/>
                  <a:lumOff val="40000"/>
                </a:schemeClr>
              </a:solidFill>
              <a:latin typeface="Century Gothic" panose="020B0502020202020204" pitchFamily="34" charset="0"/>
              <a:cs typeface="Times New Roman" pitchFamily="18" charset="0"/>
            </a:endParaRPr>
          </a:p>
        </p:txBody>
      </p:sp>
      <p:sp>
        <p:nvSpPr>
          <p:cNvPr id="7" name="ZoneTexte 6"/>
          <p:cNvSpPr txBox="1"/>
          <p:nvPr/>
        </p:nvSpPr>
        <p:spPr>
          <a:xfrm>
            <a:off x="10886" y="2524259"/>
            <a:ext cx="12192000" cy="584775"/>
          </a:xfrm>
          <a:prstGeom prst="rect">
            <a:avLst/>
          </a:prstGeom>
          <a:noFill/>
        </p:spPr>
        <p:txBody>
          <a:bodyPr wrap="square" rtlCol="0">
            <a:spAutoFit/>
          </a:bodyPr>
          <a:lstStyle/>
          <a:p>
            <a:pPr algn="ctr"/>
            <a:r>
              <a:rPr lang="fr-FR" sz="3200" b="1" dirty="0">
                <a:ln w="0"/>
                <a:solidFill>
                  <a:srgbClr val="002060"/>
                </a:solidFill>
                <a:effectLst>
                  <a:outerShdw blurRad="38100" dist="19050" dir="2700000" algn="tl" rotWithShape="0">
                    <a:schemeClr val="dk1">
                      <a:alpha val="40000"/>
                    </a:schemeClr>
                  </a:outerShdw>
                </a:effectLst>
                <a:latin typeface="Century Gothic" panose="020B0502020202020204" pitchFamily="34" charset="0"/>
              </a:rPr>
              <a:t>Système de reconnaissance faciale</a:t>
            </a:r>
          </a:p>
        </p:txBody>
      </p:sp>
      <p:sp>
        <p:nvSpPr>
          <p:cNvPr id="8" name="ZoneTexte 7"/>
          <p:cNvSpPr txBox="1"/>
          <p:nvPr/>
        </p:nvSpPr>
        <p:spPr>
          <a:xfrm>
            <a:off x="5419339" y="1815969"/>
            <a:ext cx="1484702" cy="584775"/>
          </a:xfrm>
          <a:prstGeom prst="rect">
            <a:avLst/>
          </a:prstGeom>
          <a:noFill/>
        </p:spPr>
        <p:txBody>
          <a:bodyPr wrap="none" rtlCol="0">
            <a:spAutoFit/>
          </a:bodyPr>
          <a:lstStyle/>
          <a:p>
            <a:r>
              <a:rPr lang="fr-FR" sz="3200" b="1" dirty="0">
                <a:latin typeface="Century Gothic" panose="020B0502020202020204" pitchFamily="34" charset="0"/>
              </a:rPr>
              <a:t>Sujet : </a:t>
            </a:r>
          </a:p>
        </p:txBody>
      </p:sp>
      <p:sp>
        <p:nvSpPr>
          <p:cNvPr id="9" name="ZoneTexte 8"/>
          <p:cNvSpPr txBox="1"/>
          <p:nvPr/>
        </p:nvSpPr>
        <p:spPr>
          <a:xfrm>
            <a:off x="914399" y="4196777"/>
            <a:ext cx="4482317" cy="1215269"/>
          </a:xfrm>
          <a:prstGeom prst="rect">
            <a:avLst/>
          </a:prstGeom>
          <a:noFill/>
        </p:spPr>
        <p:txBody>
          <a:bodyPr wrap="none" rtlCol="0">
            <a:spAutoFit/>
          </a:bodyPr>
          <a:lstStyle/>
          <a:p>
            <a:pPr>
              <a:lnSpc>
                <a:spcPct val="150000"/>
              </a:lnSpc>
            </a:pPr>
            <a:r>
              <a:rPr lang="fr-FR" sz="2600" b="1" dirty="0">
                <a:latin typeface="Century Gothic" panose="020B0502020202020204" pitchFamily="34" charset="0"/>
              </a:rPr>
              <a:t>Elaboré par:</a:t>
            </a:r>
          </a:p>
          <a:p>
            <a:pPr>
              <a:lnSpc>
                <a:spcPct val="150000"/>
              </a:lnSpc>
            </a:pPr>
            <a:r>
              <a:rPr lang="fr-FR" sz="2600" b="1" dirty="0">
                <a:solidFill>
                  <a:srgbClr val="002060"/>
                </a:solidFill>
                <a:latin typeface="Century Gothic" panose="020B0502020202020204" pitchFamily="34" charset="0"/>
              </a:rPr>
              <a:t>Chachia Mohamed Wacef</a:t>
            </a:r>
          </a:p>
        </p:txBody>
      </p:sp>
      <p:sp>
        <p:nvSpPr>
          <p:cNvPr id="10" name="ZoneTexte 9"/>
          <p:cNvSpPr txBox="1"/>
          <p:nvPr/>
        </p:nvSpPr>
        <p:spPr>
          <a:xfrm>
            <a:off x="7784339" y="4164120"/>
            <a:ext cx="3696461" cy="1215269"/>
          </a:xfrm>
          <a:prstGeom prst="rect">
            <a:avLst/>
          </a:prstGeom>
          <a:noFill/>
        </p:spPr>
        <p:txBody>
          <a:bodyPr wrap="square" rtlCol="0">
            <a:spAutoFit/>
          </a:bodyPr>
          <a:lstStyle/>
          <a:p>
            <a:pPr>
              <a:lnSpc>
                <a:spcPct val="150000"/>
              </a:lnSpc>
            </a:pPr>
            <a:r>
              <a:rPr lang="fr-FR" sz="2600" b="1" dirty="0">
                <a:latin typeface="Century Gothic" panose="020B0502020202020204" pitchFamily="34" charset="0"/>
              </a:rPr>
              <a:t>Encadré par:</a:t>
            </a:r>
          </a:p>
          <a:p>
            <a:pPr>
              <a:lnSpc>
                <a:spcPct val="150000"/>
              </a:lnSpc>
            </a:pPr>
            <a:r>
              <a:rPr lang="fr-FR" sz="2600" b="1" dirty="0">
                <a:solidFill>
                  <a:srgbClr val="002060"/>
                </a:solidFill>
                <a:latin typeface="Century Gothic" panose="020B0502020202020204" pitchFamily="34" charset="0"/>
              </a:rPr>
              <a:t>Mr. Ben Driss Karem </a:t>
            </a:r>
          </a:p>
        </p:txBody>
      </p:sp>
      <p:sp>
        <p:nvSpPr>
          <p:cNvPr id="11" name="ZoneTexte 10"/>
          <p:cNvSpPr txBox="1"/>
          <p:nvPr/>
        </p:nvSpPr>
        <p:spPr>
          <a:xfrm>
            <a:off x="3466168" y="6122908"/>
            <a:ext cx="5285421" cy="492443"/>
          </a:xfrm>
          <a:prstGeom prst="rect">
            <a:avLst/>
          </a:prstGeom>
          <a:noFill/>
        </p:spPr>
        <p:txBody>
          <a:bodyPr wrap="none" rtlCol="0">
            <a:spAutoFit/>
          </a:bodyPr>
          <a:lstStyle/>
          <a:p>
            <a:pPr algn="ctr"/>
            <a:r>
              <a:rPr lang="fr-FR" sz="2600" b="1" dirty="0">
                <a:latin typeface="Century Gothic" panose="020B0502020202020204" pitchFamily="34" charset="0"/>
              </a:rPr>
              <a:t>Année universitaire: 2020 - 2021</a:t>
            </a:r>
          </a:p>
        </p:txBody>
      </p:sp>
      <p:pic>
        <p:nvPicPr>
          <p:cNvPr id="5" name="Image 4">
            <a:extLst>
              <a:ext uri="{FF2B5EF4-FFF2-40B4-BE49-F238E27FC236}">
                <a16:creationId xmlns:a16="http://schemas.microsoft.com/office/drawing/2014/main" id="{25A3DCB4-2189-44B6-91CE-F3CDC2729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91" y="125600"/>
            <a:ext cx="2740792" cy="1384995"/>
          </a:xfrm>
          <a:prstGeom prst="rect">
            <a:avLst/>
          </a:prstGeom>
        </p:spPr>
      </p:pic>
      <p:pic>
        <p:nvPicPr>
          <p:cNvPr id="13" name="Image 12">
            <a:extLst>
              <a:ext uri="{FF2B5EF4-FFF2-40B4-BE49-F238E27FC236}">
                <a16:creationId xmlns:a16="http://schemas.microsoft.com/office/drawing/2014/main" id="{BC5F2CED-8C04-4FAF-BE4B-808673FCE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887" y="125599"/>
            <a:ext cx="2626224" cy="1384996"/>
          </a:xfrm>
          <a:prstGeom prst="rect">
            <a:avLst/>
          </a:prstGeom>
        </p:spPr>
      </p:pic>
    </p:spTree>
    <p:extLst>
      <p:ext uri="{BB962C8B-B14F-4D97-AF65-F5344CB8AC3E}">
        <p14:creationId xmlns:p14="http://schemas.microsoft.com/office/powerpoint/2010/main" val="3803760562"/>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9221"/>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488831" y="35062"/>
            <a:ext cx="10972800" cy="1143000"/>
          </a:xfrm>
        </p:spPr>
        <p:txBody>
          <a:bodyPr/>
          <a:lstStyle/>
          <a:p>
            <a:pPr algn="l"/>
            <a:r>
              <a:rPr lang="fr-FR" sz="3200" b="1" dirty="0">
                <a:solidFill>
                  <a:srgbClr val="00A6D2"/>
                </a:solidFill>
                <a:latin typeface="Century Gothic" pitchFamily="34" charset="0"/>
              </a:rPr>
              <a:t>           Les Défis :</a:t>
            </a:r>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10</a:t>
            </a:fld>
            <a:endParaRPr lang="en-US"/>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893" y="394209"/>
            <a:ext cx="517527" cy="545884"/>
          </a:xfrm>
          <a:prstGeom prst="rect">
            <a:avLst/>
          </a:prstGeom>
        </p:spPr>
      </p:pic>
      <p:grpSp>
        <p:nvGrpSpPr>
          <p:cNvPr id="36" name="Group 2"/>
          <p:cNvGrpSpPr/>
          <p:nvPr/>
        </p:nvGrpSpPr>
        <p:grpSpPr>
          <a:xfrm>
            <a:off x="1620968" y="1487301"/>
            <a:ext cx="498835" cy="400110"/>
            <a:chOff x="1065866" y="2142167"/>
            <a:chExt cx="425111" cy="300083"/>
          </a:xfrm>
        </p:grpSpPr>
        <p:sp>
          <p:nvSpPr>
            <p:cNvPr id="37" name="Oval 86"/>
            <p:cNvSpPr>
              <a:spLocks noChangeAspect="1"/>
            </p:cNvSpPr>
            <p:nvPr/>
          </p:nvSpPr>
          <p:spPr>
            <a:xfrm>
              <a:off x="1134701" y="2153256"/>
              <a:ext cx="283410" cy="28341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FFFFFF"/>
                </a:solidFill>
                <a:latin typeface="Lato Regular"/>
              </a:endParaRPr>
            </a:p>
          </p:txBody>
        </p:sp>
        <p:sp>
          <p:nvSpPr>
            <p:cNvPr id="38" name="TextBox 87"/>
            <p:cNvSpPr txBox="1"/>
            <p:nvPr/>
          </p:nvSpPr>
          <p:spPr>
            <a:xfrm>
              <a:off x="1065866" y="2142167"/>
              <a:ext cx="425111" cy="300083"/>
            </a:xfrm>
            <a:prstGeom prst="rect">
              <a:avLst/>
            </a:prstGeom>
            <a:noFill/>
          </p:spPr>
          <p:txBody>
            <a:bodyPr wrap="square" rtlCol="0">
              <a:spAutoFit/>
            </a:bodyPr>
            <a:lstStyle/>
            <a:p>
              <a:pPr algn="ctr" defTabSz="609585"/>
              <a:r>
                <a:rPr lang="pt-BR" sz="2000" b="1" dirty="0">
                  <a:solidFill>
                    <a:srgbClr val="FFFFFF"/>
                  </a:solidFill>
                  <a:latin typeface="Century Gothic" panose="020B0502020202020204" pitchFamily="34" charset="0"/>
                  <a:cs typeface="Lato Black"/>
                </a:rPr>
                <a:t>1</a:t>
              </a:r>
            </a:p>
          </p:txBody>
        </p:sp>
      </p:grpSp>
      <p:grpSp>
        <p:nvGrpSpPr>
          <p:cNvPr id="39" name="Group 88"/>
          <p:cNvGrpSpPr/>
          <p:nvPr/>
        </p:nvGrpSpPr>
        <p:grpSpPr>
          <a:xfrm>
            <a:off x="6067918" y="3392255"/>
            <a:ext cx="498835" cy="406313"/>
            <a:chOff x="1065866" y="2131931"/>
            <a:chExt cx="425111" cy="304735"/>
          </a:xfrm>
        </p:grpSpPr>
        <p:sp>
          <p:nvSpPr>
            <p:cNvPr id="40" name="Oval 89"/>
            <p:cNvSpPr>
              <a:spLocks noChangeAspect="1"/>
            </p:cNvSpPr>
            <p:nvPr/>
          </p:nvSpPr>
          <p:spPr>
            <a:xfrm>
              <a:off x="1134701" y="2153256"/>
              <a:ext cx="283410" cy="28341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FFFFFF"/>
                </a:solidFill>
                <a:latin typeface="Lato Regular"/>
              </a:endParaRPr>
            </a:p>
          </p:txBody>
        </p:sp>
        <p:sp>
          <p:nvSpPr>
            <p:cNvPr id="41" name="TextBox 90"/>
            <p:cNvSpPr txBox="1"/>
            <p:nvPr/>
          </p:nvSpPr>
          <p:spPr>
            <a:xfrm>
              <a:off x="1065866" y="2131931"/>
              <a:ext cx="425111" cy="300083"/>
            </a:xfrm>
            <a:prstGeom prst="rect">
              <a:avLst/>
            </a:prstGeom>
            <a:noFill/>
          </p:spPr>
          <p:txBody>
            <a:bodyPr wrap="square" rtlCol="0">
              <a:spAutoFit/>
            </a:bodyPr>
            <a:lstStyle/>
            <a:p>
              <a:pPr algn="ctr" defTabSz="609585"/>
              <a:r>
                <a:rPr lang="pt-BR" sz="2000" b="1" dirty="0">
                  <a:solidFill>
                    <a:srgbClr val="FFFFFF"/>
                  </a:solidFill>
                  <a:latin typeface="Century Gothic" panose="020B0502020202020204" pitchFamily="34" charset="0"/>
                  <a:cs typeface="Lato Black"/>
                </a:rPr>
                <a:t>2</a:t>
              </a:r>
            </a:p>
          </p:txBody>
        </p:sp>
      </p:grpSp>
      <p:grpSp>
        <p:nvGrpSpPr>
          <p:cNvPr id="42" name="Group 91"/>
          <p:cNvGrpSpPr/>
          <p:nvPr/>
        </p:nvGrpSpPr>
        <p:grpSpPr>
          <a:xfrm>
            <a:off x="10031313" y="1487301"/>
            <a:ext cx="498835" cy="408087"/>
            <a:chOff x="1063848" y="2130601"/>
            <a:chExt cx="425111" cy="306065"/>
          </a:xfrm>
        </p:grpSpPr>
        <p:sp>
          <p:nvSpPr>
            <p:cNvPr id="43" name="Oval 92"/>
            <p:cNvSpPr>
              <a:spLocks noChangeAspect="1"/>
            </p:cNvSpPr>
            <p:nvPr/>
          </p:nvSpPr>
          <p:spPr>
            <a:xfrm>
              <a:off x="1134701" y="2153256"/>
              <a:ext cx="283410" cy="28341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FFFFFF"/>
                </a:solidFill>
                <a:latin typeface="Lato Regular"/>
              </a:endParaRPr>
            </a:p>
          </p:txBody>
        </p:sp>
        <p:sp>
          <p:nvSpPr>
            <p:cNvPr id="44" name="TextBox 93"/>
            <p:cNvSpPr txBox="1"/>
            <p:nvPr/>
          </p:nvSpPr>
          <p:spPr>
            <a:xfrm>
              <a:off x="1063848" y="2130601"/>
              <a:ext cx="425111" cy="300083"/>
            </a:xfrm>
            <a:prstGeom prst="rect">
              <a:avLst/>
            </a:prstGeom>
            <a:noFill/>
          </p:spPr>
          <p:txBody>
            <a:bodyPr wrap="square" rtlCol="0">
              <a:spAutoFit/>
            </a:bodyPr>
            <a:lstStyle/>
            <a:p>
              <a:pPr algn="ctr" defTabSz="609585"/>
              <a:r>
                <a:rPr lang="pt-BR" sz="2000" b="1" dirty="0">
                  <a:solidFill>
                    <a:srgbClr val="FFFFFF"/>
                  </a:solidFill>
                  <a:latin typeface="Century Gothic" panose="020B0502020202020204" pitchFamily="34" charset="0"/>
                  <a:cs typeface="Lato Black"/>
                </a:rPr>
                <a:t>3</a:t>
              </a:r>
            </a:p>
          </p:txBody>
        </p:sp>
      </p:grpSp>
      <p:sp>
        <p:nvSpPr>
          <p:cNvPr id="45" name="TextBox 103"/>
          <p:cNvSpPr txBox="1"/>
          <p:nvPr/>
        </p:nvSpPr>
        <p:spPr>
          <a:xfrm>
            <a:off x="1108828" y="4402311"/>
            <a:ext cx="1894433" cy="338554"/>
          </a:xfrm>
          <a:prstGeom prst="rect">
            <a:avLst/>
          </a:prstGeom>
          <a:noFill/>
        </p:spPr>
        <p:txBody>
          <a:bodyPr wrap="square" rtlCol="0">
            <a:spAutoFit/>
          </a:bodyPr>
          <a:lstStyle/>
          <a:p>
            <a:pPr algn="ctr"/>
            <a:r>
              <a:rPr lang="pt-BR" sz="1600" dirty="0"/>
              <a:t>Fréquence</a:t>
            </a:r>
          </a:p>
        </p:txBody>
      </p:sp>
      <p:sp>
        <p:nvSpPr>
          <p:cNvPr id="46" name="TextBox 104"/>
          <p:cNvSpPr txBox="1"/>
          <p:nvPr/>
        </p:nvSpPr>
        <p:spPr>
          <a:xfrm>
            <a:off x="5395742" y="6382924"/>
            <a:ext cx="1831689" cy="338554"/>
          </a:xfrm>
          <a:prstGeom prst="rect">
            <a:avLst/>
          </a:prstGeom>
          <a:noFill/>
        </p:spPr>
        <p:txBody>
          <a:bodyPr wrap="square" rtlCol="0">
            <a:spAutoFit/>
          </a:bodyPr>
          <a:lstStyle/>
          <a:p>
            <a:pPr algn="ctr"/>
            <a:r>
              <a:rPr lang="pt-BR" sz="1600" dirty="0"/>
              <a:t>Latence</a:t>
            </a:r>
          </a:p>
        </p:txBody>
      </p:sp>
      <p:sp>
        <p:nvSpPr>
          <p:cNvPr id="47" name="TextBox 105"/>
          <p:cNvSpPr txBox="1"/>
          <p:nvPr/>
        </p:nvSpPr>
        <p:spPr>
          <a:xfrm>
            <a:off x="9364885" y="4402311"/>
            <a:ext cx="1831689" cy="338554"/>
          </a:xfrm>
          <a:prstGeom prst="rect">
            <a:avLst/>
          </a:prstGeom>
          <a:noFill/>
        </p:spPr>
        <p:txBody>
          <a:bodyPr wrap="square" rtlCol="0">
            <a:spAutoFit/>
          </a:bodyPr>
          <a:lstStyle/>
          <a:p>
            <a:pPr algn="ctr"/>
            <a:r>
              <a:rPr lang="pt-BR" sz="1600" dirty="0"/>
              <a:t>Précision</a:t>
            </a:r>
          </a:p>
        </p:txBody>
      </p:sp>
      <p:cxnSp>
        <p:nvCxnSpPr>
          <p:cNvPr id="48" name="Straight Connector 107"/>
          <p:cNvCxnSpPr/>
          <p:nvPr/>
        </p:nvCxnSpPr>
        <p:spPr>
          <a:xfrm>
            <a:off x="2766168"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108"/>
          <p:cNvCxnSpPr/>
          <p:nvPr/>
        </p:nvCxnSpPr>
        <p:spPr>
          <a:xfrm>
            <a:off x="4993139"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109"/>
          <p:cNvCxnSpPr/>
          <p:nvPr/>
        </p:nvCxnSpPr>
        <p:spPr>
          <a:xfrm>
            <a:off x="7231843"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110"/>
          <p:cNvCxnSpPr/>
          <p:nvPr/>
        </p:nvCxnSpPr>
        <p:spPr>
          <a:xfrm>
            <a:off x="9470547" y="4248576"/>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sp>
        <p:nvSpPr>
          <p:cNvPr id="68" name="Chevron 67"/>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8" name="Image 7">
            <a:extLst>
              <a:ext uri="{FF2B5EF4-FFF2-40B4-BE49-F238E27FC236}">
                <a16:creationId xmlns:a16="http://schemas.microsoft.com/office/drawing/2014/main" id="{AFA5718C-630D-448E-AD26-290AD8EA5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24" y="2091769"/>
            <a:ext cx="3301697" cy="2057578"/>
          </a:xfrm>
          <a:prstGeom prst="rect">
            <a:avLst/>
          </a:prstGeom>
        </p:spPr>
      </p:pic>
      <p:pic>
        <p:nvPicPr>
          <p:cNvPr id="10" name="Image 9">
            <a:extLst>
              <a:ext uri="{FF2B5EF4-FFF2-40B4-BE49-F238E27FC236}">
                <a16:creationId xmlns:a16="http://schemas.microsoft.com/office/drawing/2014/main" id="{B0386541-F126-48CC-8B12-DBC28B75C7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4452" y="4004826"/>
            <a:ext cx="3856746" cy="2383388"/>
          </a:xfrm>
          <a:prstGeom prst="rect">
            <a:avLst/>
          </a:prstGeom>
        </p:spPr>
      </p:pic>
      <p:pic>
        <p:nvPicPr>
          <p:cNvPr id="12" name="Image 11">
            <a:extLst>
              <a:ext uri="{FF2B5EF4-FFF2-40B4-BE49-F238E27FC236}">
                <a16:creationId xmlns:a16="http://schemas.microsoft.com/office/drawing/2014/main" id="{23CE34F8-6058-43BE-97AE-FDBDB96CAD1B}"/>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8545500" y="2091770"/>
            <a:ext cx="3470464" cy="2057577"/>
          </a:xfrm>
          <a:prstGeom prst="rect">
            <a:avLst/>
          </a:prstGeom>
        </p:spPr>
      </p:pic>
    </p:spTree>
    <p:extLst>
      <p:ext uri="{BB962C8B-B14F-4D97-AF65-F5344CB8AC3E}">
        <p14:creationId xmlns:p14="http://schemas.microsoft.com/office/powerpoint/2010/main" val="381287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heckerboard(across)">
                                      <p:cBhvr>
                                        <p:cTn id="10" dur="500"/>
                                        <p:tgtEl>
                                          <p:spTgt spid="45"/>
                                        </p:tgtEl>
                                      </p:cBhvr>
                                    </p:animEffect>
                                  </p:childTnLst>
                                </p:cTn>
                              </p:par>
                              <p:par>
                                <p:cTn id="11" presetID="5" presetClass="entr" presetSubtype="1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checkerboard(across)">
                                      <p:cBhvr>
                                        <p:cTn id="13" dur="500"/>
                                        <p:tgtEl>
                                          <p:spTgt spid="48"/>
                                        </p:tgtEl>
                                      </p:cBhvr>
                                    </p:animEffect>
                                  </p:childTnLst>
                                </p:cTn>
                              </p:par>
                              <p:par>
                                <p:cTn id="14" presetID="5"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checkerboard(across)">
                                      <p:cBhvr>
                                        <p:cTn id="16" dur="500"/>
                                        <p:tgtEl>
                                          <p:spTgt spid="49"/>
                                        </p:tgtEl>
                                      </p:cBhvr>
                                    </p:animEffect>
                                  </p:childTnLst>
                                </p:cTn>
                              </p:par>
                              <p:par>
                                <p:cTn id="17" presetID="5" presetClass="entr" presetSubtype="1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across)">
                                      <p:cBhvr>
                                        <p:cTn id="19" dur="500"/>
                                        <p:tgtEl>
                                          <p:spTgt spid="39"/>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checkerboard(across)">
                                      <p:cBhvr>
                                        <p:cTn id="22" dur="500"/>
                                        <p:tgtEl>
                                          <p:spTgt spid="46"/>
                                        </p:tgtEl>
                                      </p:cBhvr>
                                    </p:animEffect>
                                  </p:childTnLst>
                                </p:cTn>
                              </p:par>
                              <p:par>
                                <p:cTn id="23" presetID="5" presetClass="entr" presetSubtype="1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checkerboard(across)">
                                      <p:cBhvr>
                                        <p:cTn id="25" dur="500"/>
                                        <p:tgtEl>
                                          <p:spTgt spid="50"/>
                                        </p:tgtEl>
                                      </p:cBhvr>
                                    </p:animEffect>
                                  </p:childTnLst>
                                </p:cTn>
                              </p:par>
                              <p:par>
                                <p:cTn id="26" presetID="5" presetClass="entr" presetSubtype="1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checkerboard(across)">
                                      <p:cBhvr>
                                        <p:cTn id="28" dur="500"/>
                                        <p:tgtEl>
                                          <p:spTgt spid="4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checkerboard(across)">
                                      <p:cBhvr>
                                        <p:cTn id="31" dur="500"/>
                                        <p:tgtEl>
                                          <p:spTgt spid="47"/>
                                        </p:tgtEl>
                                      </p:cBhvr>
                                    </p:animEffect>
                                  </p:childTnLst>
                                </p:cTn>
                              </p:par>
                              <p:par>
                                <p:cTn id="32" presetID="5" presetClass="entr" presetSubtype="1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checkerboard(across)">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11</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Techniques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22" name="Image 1">
            <a:extLst>
              <a:ext uri="{FF2B5EF4-FFF2-40B4-BE49-F238E27FC236}">
                <a16:creationId xmlns:a16="http://schemas.microsoft.com/office/drawing/2014/main" id="{A3E66180-ADAD-4DE4-9497-3C6DEDDAC1CF}"/>
              </a:ext>
            </a:extLst>
          </p:cNvPr>
          <p:cNvPicPr>
            <a:picLocks noChangeAspect="1"/>
          </p:cNvPicPr>
          <p:nvPr/>
        </p:nvPicPr>
        <p:blipFill>
          <a:blip r:embed="rId4" cstate="print"/>
          <a:stretch>
            <a:fillRect/>
          </a:stretch>
        </p:blipFill>
        <p:spPr>
          <a:xfrm>
            <a:off x="5712531" y="1908518"/>
            <a:ext cx="766937" cy="2822297"/>
          </a:xfrm>
          <a:prstGeom prst="rect">
            <a:avLst/>
          </a:prstGeom>
        </p:spPr>
      </p:pic>
      <p:sp>
        <p:nvSpPr>
          <p:cNvPr id="24" name="Double vague 23">
            <a:extLst>
              <a:ext uri="{FF2B5EF4-FFF2-40B4-BE49-F238E27FC236}">
                <a16:creationId xmlns:a16="http://schemas.microsoft.com/office/drawing/2014/main" id="{04D7BD47-C74A-424A-9D8D-5AA2C20F9BC9}"/>
              </a:ext>
            </a:extLst>
          </p:cNvPr>
          <p:cNvSpPr/>
          <p:nvPr/>
        </p:nvSpPr>
        <p:spPr>
          <a:xfrm>
            <a:off x="1425146" y="4031534"/>
            <a:ext cx="2757267" cy="1357082"/>
          </a:xfrm>
          <a:prstGeom prst="doubleWav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Techniques de détection de visage</a:t>
            </a:r>
          </a:p>
        </p:txBody>
      </p:sp>
      <p:sp>
        <p:nvSpPr>
          <p:cNvPr id="26" name="Double vague 25">
            <a:extLst>
              <a:ext uri="{FF2B5EF4-FFF2-40B4-BE49-F238E27FC236}">
                <a16:creationId xmlns:a16="http://schemas.microsoft.com/office/drawing/2014/main" id="{7CCAF933-45DB-43A4-9522-A64D9C12924A}"/>
              </a:ext>
            </a:extLst>
          </p:cNvPr>
          <p:cNvSpPr/>
          <p:nvPr/>
        </p:nvSpPr>
        <p:spPr>
          <a:xfrm>
            <a:off x="8289489" y="4031534"/>
            <a:ext cx="2757267" cy="1357082"/>
          </a:xfrm>
          <a:prstGeom prst="doubleWav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Techniques de reconnaissance faciale</a:t>
            </a:r>
          </a:p>
        </p:txBody>
      </p:sp>
      <p:cxnSp>
        <p:nvCxnSpPr>
          <p:cNvPr id="27" name="Connecteur droit 26">
            <a:extLst>
              <a:ext uri="{FF2B5EF4-FFF2-40B4-BE49-F238E27FC236}">
                <a16:creationId xmlns:a16="http://schemas.microsoft.com/office/drawing/2014/main" id="{4EEF198C-E973-49D8-93DB-FB4BD09B41A9}"/>
              </a:ext>
            </a:extLst>
          </p:cNvPr>
          <p:cNvCxnSpPr>
            <a:cxnSpLocks/>
            <a:endCxn id="26" idx="1"/>
          </p:cNvCxnSpPr>
          <p:nvPr/>
        </p:nvCxnSpPr>
        <p:spPr>
          <a:xfrm>
            <a:off x="6561622" y="3429000"/>
            <a:ext cx="1727867" cy="1281075"/>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71A32B7B-2D76-4449-ADBD-8842811EBB66}"/>
              </a:ext>
            </a:extLst>
          </p:cNvPr>
          <p:cNvCxnSpPr>
            <a:cxnSpLocks/>
            <a:endCxn id="24" idx="3"/>
          </p:cNvCxnSpPr>
          <p:nvPr/>
        </p:nvCxnSpPr>
        <p:spPr>
          <a:xfrm flipH="1">
            <a:off x="4182413" y="3429000"/>
            <a:ext cx="1366862" cy="1281075"/>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Horizontal)">
                                      <p:cBhvr>
                                        <p:cTn id="7" dur="500"/>
                                        <p:tgtEl>
                                          <p:spTgt spid="2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Horizontal)">
                                      <p:cBhvr>
                                        <p:cTn id="10" dur="500"/>
                                        <p:tgtEl>
                                          <p:spTgt spid="24"/>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par>
                                <p:cTn id="14" presetID="16" presetClass="entr" presetSubtype="26"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arn(inHorizontal)">
                                      <p:cBhvr>
                                        <p:cTn id="16" dur="500"/>
                                        <p:tgtEl>
                                          <p:spTgt spid="27"/>
                                        </p:tgtEl>
                                      </p:cBhvr>
                                    </p:animEffect>
                                  </p:childTnLst>
                                </p:cTn>
                              </p:par>
                              <p:par>
                                <p:cTn id="17" presetID="16" presetClass="entr" presetSubtype="2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Horizontal)">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12</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b="1" dirty="0">
                <a:solidFill>
                  <a:srgbClr val="00A6D2"/>
                </a:solidFill>
                <a:latin typeface="Century Gothic" pitchFamily="34" charset="0"/>
              </a:rPr>
              <a:t>            Techniques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D87ECE78-E691-442F-9CAE-89B16A6C8152}"/>
              </a:ext>
            </a:extLst>
          </p:cNvPr>
          <p:cNvSpPr txBox="1"/>
          <p:nvPr/>
        </p:nvSpPr>
        <p:spPr>
          <a:xfrm>
            <a:off x="620887" y="1474251"/>
            <a:ext cx="7303913" cy="584775"/>
          </a:xfrm>
          <a:prstGeom prst="rect">
            <a:avLst/>
          </a:prstGeom>
          <a:noFill/>
        </p:spPr>
        <p:txBody>
          <a:bodyPr wrap="square" rtlCol="0">
            <a:spAutoFit/>
          </a:bodyPr>
          <a:lstStyle/>
          <a:p>
            <a:r>
              <a:rPr lang="fr-FR" sz="3200" b="1" dirty="0">
                <a:solidFill>
                  <a:schemeClr val="tx1"/>
                </a:solidFill>
              </a:rPr>
              <a:t>Techniques de détection de visage </a:t>
            </a:r>
            <a:r>
              <a:rPr lang="fr-FR" sz="3200" b="1" dirty="0"/>
              <a:t>:</a:t>
            </a:r>
          </a:p>
        </p:txBody>
      </p:sp>
      <p:sp>
        <p:nvSpPr>
          <p:cNvPr id="3" name="ZoneTexte 2">
            <a:extLst>
              <a:ext uri="{FF2B5EF4-FFF2-40B4-BE49-F238E27FC236}">
                <a16:creationId xmlns:a16="http://schemas.microsoft.com/office/drawing/2014/main" id="{2C9F617C-41BB-413A-ABE5-F7943CA2DE44}"/>
              </a:ext>
            </a:extLst>
          </p:cNvPr>
          <p:cNvSpPr txBox="1"/>
          <p:nvPr/>
        </p:nvSpPr>
        <p:spPr>
          <a:xfrm>
            <a:off x="1086789" y="2348089"/>
            <a:ext cx="10406032" cy="3539430"/>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 Haar cascade classifier.</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CNN face detector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MTCNN .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DNN face detector (OpenCV) .</a:t>
            </a:r>
          </a:p>
        </p:txBody>
      </p:sp>
    </p:spTree>
    <p:extLst>
      <p:ext uri="{BB962C8B-B14F-4D97-AF65-F5344CB8AC3E}">
        <p14:creationId xmlns:p14="http://schemas.microsoft.com/office/powerpoint/2010/main" val="252425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13</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b="1" dirty="0">
                <a:solidFill>
                  <a:srgbClr val="00A6D2"/>
                </a:solidFill>
                <a:latin typeface="Century Gothic" pitchFamily="34" charset="0"/>
              </a:rPr>
              <a:t>            Techniques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D87ECE78-E691-442F-9CAE-89B16A6C8152}"/>
              </a:ext>
            </a:extLst>
          </p:cNvPr>
          <p:cNvSpPr txBox="1"/>
          <p:nvPr/>
        </p:nvSpPr>
        <p:spPr>
          <a:xfrm>
            <a:off x="620887" y="1474251"/>
            <a:ext cx="8895646" cy="584775"/>
          </a:xfrm>
          <a:prstGeom prst="rect">
            <a:avLst/>
          </a:prstGeom>
          <a:noFill/>
        </p:spPr>
        <p:txBody>
          <a:bodyPr wrap="square" rtlCol="0">
            <a:spAutoFit/>
          </a:bodyPr>
          <a:lstStyle/>
          <a:p>
            <a:r>
              <a:rPr lang="fr-FR" sz="3200" b="1" dirty="0">
                <a:solidFill>
                  <a:schemeClr val="tx1"/>
                </a:solidFill>
              </a:rPr>
              <a:t>Résultats des Techniques de détection de visage </a:t>
            </a:r>
            <a:r>
              <a:rPr lang="fr-FR" sz="3200" b="1" dirty="0"/>
              <a:t>:</a:t>
            </a:r>
          </a:p>
        </p:txBody>
      </p:sp>
      <p:sp>
        <p:nvSpPr>
          <p:cNvPr id="12" name="ZoneTexte 11">
            <a:extLst>
              <a:ext uri="{FF2B5EF4-FFF2-40B4-BE49-F238E27FC236}">
                <a16:creationId xmlns:a16="http://schemas.microsoft.com/office/drawing/2014/main" id="{2F84E2BD-35CA-483B-B562-6389E401D608}"/>
              </a:ext>
            </a:extLst>
          </p:cNvPr>
          <p:cNvSpPr txBox="1"/>
          <p:nvPr/>
        </p:nvSpPr>
        <p:spPr>
          <a:xfrm>
            <a:off x="927034" y="2179757"/>
            <a:ext cx="10632175" cy="3477875"/>
          </a:xfrm>
          <a:prstGeom prst="rect">
            <a:avLst/>
          </a:prstGeom>
          <a:noFill/>
        </p:spPr>
        <p:txBody>
          <a:bodyPr wrap="square" rtlCol="0">
            <a:spAutoFit/>
          </a:bodyPr>
          <a:lstStyle/>
          <a:p>
            <a:r>
              <a:rPr lang="fr-FR" sz="5500" dirty="0">
                <a:latin typeface="Bahnschrift" panose="020B0502040204020203" pitchFamily="34" charset="0"/>
              </a:rPr>
              <a:t>Haar – 9,25 fps</a:t>
            </a:r>
          </a:p>
          <a:p>
            <a:r>
              <a:rPr lang="fr-FR" sz="5500" dirty="0">
                <a:latin typeface="Bahnschrift" panose="020B0502040204020203" pitchFamily="34" charset="0"/>
              </a:rPr>
              <a:t>Dlib – 5,41 fps</a:t>
            </a:r>
          </a:p>
          <a:p>
            <a:r>
              <a:rPr lang="fr-FR" sz="5500" dirty="0">
                <a:latin typeface="Bahnschrift" panose="020B0502040204020203" pitchFamily="34" charset="0"/>
              </a:rPr>
              <a:t>MTCNN – 7,92 fps</a:t>
            </a:r>
          </a:p>
          <a:p>
            <a:r>
              <a:rPr lang="fr-FR" sz="5500" dirty="0">
                <a:latin typeface="Bahnschrift" panose="020B0502040204020203" pitchFamily="34" charset="0"/>
              </a:rPr>
              <a:t>Module DNN d’OpenCV – 12,95 fps</a:t>
            </a:r>
          </a:p>
        </p:txBody>
      </p:sp>
    </p:spTree>
    <p:extLst>
      <p:ext uri="{BB962C8B-B14F-4D97-AF65-F5344CB8AC3E}">
        <p14:creationId xmlns:p14="http://schemas.microsoft.com/office/powerpoint/2010/main" val="21339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14</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Techniques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44669A3D-B163-4C32-847A-CE8B07CA08F5}"/>
              </a:ext>
            </a:extLst>
          </p:cNvPr>
          <p:cNvSpPr txBox="1"/>
          <p:nvPr/>
        </p:nvSpPr>
        <p:spPr>
          <a:xfrm>
            <a:off x="1063598" y="2117465"/>
            <a:ext cx="10495611" cy="4524315"/>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 Réseau de neurones convolutifs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a:t>
            </a:r>
            <a:r>
              <a:rPr lang="fr-FR" dirty="0">
                <a:solidFill>
                  <a:srgbClr val="000000"/>
                </a:solidFill>
                <a:latin typeface="Arial" panose="020B0604020202020204" pitchFamily="34" charset="0"/>
                <a:cs typeface="Arial" panose="020B0604020202020204" pitchFamily="34" charset="0"/>
              </a:rPr>
              <a:t> </a:t>
            </a:r>
            <a:r>
              <a:rPr lang="fr-FR" sz="3200" b="0" i="0" u="none" strike="noStrike" baseline="0" dirty="0">
                <a:solidFill>
                  <a:srgbClr val="000000"/>
                </a:solidFill>
                <a:latin typeface="Arial" panose="020B0604020202020204" pitchFamily="34" charset="0"/>
                <a:cs typeface="Arial" panose="020B0604020202020204" pitchFamily="34" charset="0"/>
              </a:rPr>
              <a:t>Apprentissage par transfert </a:t>
            </a:r>
            <a:r>
              <a:rPr lang="fr-FR" sz="3200" dirty="0">
                <a:latin typeface="Arial" panose="020B0604020202020204" pitchFamily="34" charset="0"/>
                <a:cs typeface="Arial" panose="020B0604020202020204" pitchFamily="34" charset="0"/>
              </a:rPr>
              <a:t>.</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La bibliothèque Face_recognition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Histogramme de motif binaire local (LBPH)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a:t>
            </a:r>
            <a:r>
              <a:rPr lang="fr-FR" sz="3200" b="0" i="0" dirty="0">
                <a:solidFill>
                  <a:srgbClr val="000000"/>
                </a:solidFill>
                <a:effectLst/>
                <a:latin typeface="Arial" panose="020B0604020202020204" pitchFamily="34" charset="0"/>
                <a:cs typeface="Arial" panose="020B0604020202020204" pitchFamily="34" charset="0"/>
              </a:rPr>
              <a:t>Histogramme de gradient orienté</a:t>
            </a:r>
            <a:r>
              <a:rPr lang="fr-FR" sz="3200" b="0" i="0" dirty="0">
                <a:solidFill>
                  <a:srgbClr val="000000"/>
                </a:solidFill>
                <a:effectLst/>
                <a:latin typeface="Linux Libertine"/>
              </a:rPr>
              <a:t> </a:t>
            </a:r>
            <a:r>
              <a:rPr lang="fr-FR" sz="3200" dirty="0">
                <a:latin typeface="Arial" panose="020B0604020202020204" pitchFamily="34" charset="0"/>
                <a:cs typeface="Arial" panose="020B0604020202020204" pitchFamily="34" charset="0"/>
              </a:rPr>
              <a:t>.</a:t>
            </a:r>
            <a:endParaRPr lang="fr-FR" sz="3200" b="0" i="0" dirty="0">
              <a:solidFill>
                <a:srgbClr val="000000"/>
              </a:solidFill>
              <a:effectLst/>
              <a:latin typeface="Linux Libertine"/>
            </a:endParaRPr>
          </a:p>
        </p:txBody>
      </p:sp>
      <p:sp>
        <p:nvSpPr>
          <p:cNvPr id="3" name="ZoneTexte 2">
            <a:extLst>
              <a:ext uri="{FF2B5EF4-FFF2-40B4-BE49-F238E27FC236}">
                <a16:creationId xmlns:a16="http://schemas.microsoft.com/office/drawing/2014/main" id="{C56F54A3-EED4-4479-9440-7CAAA65B1998}"/>
              </a:ext>
            </a:extLst>
          </p:cNvPr>
          <p:cNvSpPr txBox="1"/>
          <p:nvPr/>
        </p:nvSpPr>
        <p:spPr>
          <a:xfrm>
            <a:off x="548713" y="1496829"/>
            <a:ext cx="6393954" cy="584775"/>
          </a:xfrm>
          <a:prstGeom prst="rect">
            <a:avLst/>
          </a:prstGeom>
          <a:noFill/>
        </p:spPr>
        <p:txBody>
          <a:bodyPr wrap="square" rtlCol="0">
            <a:spAutoFit/>
          </a:bodyPr>
          <a:lstStyle/>
          <a:p>
            <a:r>
              <a:rPr lang="fr-FR" sz="3200" b="1" dirty="0">
                <a:solidFill>
                  <a:schemeClr val="tx1"/>
                </a:solidFill>
              </a:rPr>
              <a:t>Techniques de </a:t>
            </a:r>
            <a:r>
              <a:rPr lang="fr-FR" sz="2800" b="1" dirty="0">
                <a:solidFill>
                  <a:schemeClr val="tx1"/>
                </a:solidFill>
              </a:rPr>
              <a:t>reconnaissance faciale </a:t>
            </a:r>
            <a:r>
              <a:rPr lang="fr-FR" sz="3000" b="1" dirty="0"/>
              <a:t>:</a:t>
            </a:r>
          </a:p>
        </p:txBody>
      </p:sp>
    </p:spTree>
    <p:extLst>
      <p:ext uri="{BB962C8B-B14F-4D97-AF65-F5344CB8AC3E}">
        <p14:creationId xmlns:p14="http://schemas.microsoft.com/office/powerpoint/2010/main" val="314353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15</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b="1" dirty="0">
                <a:solidFill>
                  <a:srgbClr val="00A6D2"/>
                </a:solidFill>
                <a:latin typeface="Century Gothic" pitchFamily="34" charset="0"/>
              </a:rPr>
              <a:t>            Techniques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D87ECE78-E691-442F-9CAE-89B16A6C8152}"/>
              </a:ext>
            </a:extLst>
          </p:cNvPr>
          <p:cNvSpPr txBox="1"/>
          <p:nvPr/>
        </p:nvSpPr>
        <p:spPr>
          <a:xfrm>
            <a:off x="620886" y="1474251"/>
            <a:ext cx="10001957" cy="584775"/>
          </a:xfrm>
          <a:prstGeom prst="rect">
            <a:avLst/>
          </a:prstGeom>
          <a:noFill/>
        </p:spPr>
        <p:txBody>
          <a:bodyPr wrap="square" rtlCol="0">
            <a:spAutoFit/>
          </a:bodyPr>
          <a:lstStyle/>
          <a:p>
            <a:r>
              <a:rPr lang="fr-FR" sz="3200" b="1" dirty="0">
                <a:solidFill>
                  <a:schemeClr val="tx1"/>
                </a:solidFill>
              </a:rPr>
              <a:t>Résultats des Techniques de </a:t>
            </a:r>
            <a:r>
              <a:rPr lang="fr-FR" sz="3200" b="1" dirty="0"/>
              <a:t>reconnaissance</a:t>
            </a:r>
            <a:r>
              <a:rPr lang="fr-FR" sz="3200" b="1" dirty="0">
                <a:solidFill>
                  <a:schemeClr val="tx1"/>
                </a:solidFill>
              </a:rPr>
              <a:t> de visage </a:t>
            </a:r>
            <a:r>
              <a:rPr lang="fr-FR" sz="3200" b="1" dirty="0"/>
              <a:t>:</a:t>
            </a:r>
          </a:p>
        </p:txBody>
      </p:sp>
      <p:sp>
        <p:nvSpPr>
          <p:cNvPr id="12" name="ZoneTexte 11">
            <a:extLst>
              <a:ext uri="{FF2B5EF4-FFF2-40B4-BE49-F238E27FC236}">
                <a16:creationId xmlns:a16="http://schemas.microsoft.com/office/drawing/2014/main" id="{2F84E2BD-35CA-483B-B562-6389E401D608}"/>
              </a:ext>
            </a:extLst>
          </p:cNvPr>
          <p:cNvSpPr txBox="1"/>
          <p:nvPr/>
        </p:nvSpPr>
        <p:spPr>
          <a:xfrm>
            <a:off x="927034" y="2179757"/>
            <a:ext cx="10632175" cy="4062651"/>
          </a:xfrm>
          <a:prstGeom prst="rect">
            <a:avLst/>
          </a:prstGeom>
          <a:noFill/>
        </p:spPr>
        <p:txBody>
          <a:bodyPr wrap="square" rtlCol="0">
            <a:spAutoFit/>
          </a:bodyPr>
          <a:lstStyle/>
          <a:p>
            <a:r>
              <a:rPr lang="fr-FR" sz="4300" dirty="0">
                <a:latin typeface="Bahnschrift" panose="020B0502040204020203" pitchFamily="34" charset="0"/>
              </a:rPr>
              <a:t>CNN –- 0,82</a:t>
            </a:r>
          </a:p>
          <a:p>
            <a:r>
              <a:rPr lang="fr-FR" sz="4300" dirty="0">
                <a:latin typeface="Bahnschrift" panose="020B0502040204020203" pitchFamily="34" charset="0"/>
              </a:rPr>
              <a:t>VGG16(TL) –- 0,9167</a:t>
            </a:r>
          </a:p>
          <a:p>
            <a:r>
              <a:rPr lang="fr-FR" sz="4300" dirty="0">
                <a:latin typeface="Bahnschrift" panose="020B0502040204020203" pitchFamily="34" charset="0"/>
              </a:rPr>
              <a:t>ResNet50(TL) –- 0,875</a:t>
            </a:r>
          </a:p>
          <a:p>
            <a:r>
              <a:rPr lang="fr-FR" sz="4300" dirty="0">
                <a:latin typeface="Bahnschrift" panose="020B0502040204020203" pitchFamily="34" charset="0"/>
              </a:rPr>
              <a:t>Inception V3(TL) –- 0,8542</a:t>
            </a:r>
          </a:p>
          <a:p>
            <a:r>
              <a:rPr lang="fr-FR" sz="4300" dirty="0">
                <a:latin typeface="Bahnschrift" panose="020B0502040204020203" pitchFamily="34" charset="0"/>
              </a:rPr>
              <a:t>HOG&amp;SVM –- 0,8613</a:t>
            </a:r>
          </a:p>
          <a:p>
            <a:r>
              <a:rPr lang="fr-FR" sz="4300" dirty="0">
                <a:latin typeface="Bahnschrift" panose="020B0502040204020203" pitchFamily="34" charset="0"/>
              </a:rPr>
              <a:t>LBPH –- 0,837</a:t>
            </a:r>
          </a:p>
        </p:txBody>
      </p:sp>
    </p:spTree>
    <p:extLst>
      <p:ext uri="{BB962C8B-B14F-4D97-AF65-F5344CB8AC3E}">
        <p14:creationId xmlns:p14="http://schemas.microsoft.com/office/powerpoint/2010/main" val="104674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12026"/>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488831" y="35062"/>
            <a:ext cx="10972800" cy="1143000"/>
          </a:xfrm>
        </p:spPr>
        <p:txBody>
          <a:bodyPr/>
          <a:lstStyle/>
          <a:p>
            <a:pPr algn="l"/>
            <a:r>
              <a:rPr lang="fr-FR" dirty="0">
                <a:solidFill>
                  <a:srgbClr val="00A6D2"/>
                </a:solidFill>
              </a:rPr>
              <a:t>           </a:t>
            </a:r>
            <a:r>
              <a:rPr lang="fr-FR" sz="3200" b="1" dirty="0">
                <a:solidFill>
                  <a:srgbClr val="00A6D2"/>
                </a:solidFill>
                <a:latin typeface="Century Gothic" pitchFamily="34" charset="0"/>
              </a:rPr>
              <a:t>Solution finale :</a:t>
            </a:r>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16</a:t>
            </a:fld>
            <a:endParaRPr lang="en-US"/>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893" y="394209"/>
            <a:ext cx="517527" cy="545884"/>
          </a:xfrm>
          <a:prstGeom prst="rect">
            <a:avLst/>
          </a:prstGeom>
        </p:spPr>
      </p:pic>
      <p:cxnSp>
        <p:nvCxnSpPr>
          <p:cNvPr id="48" name="Straight Connector 107"/>
          <p:cNvCxnSpPr/>
          <p:nvPr/>
        </p:nvCxnSpPr>
        <p:spPr>
          <a:xfrm>
            <a:off x="2766168"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108"/>
          <p:cNvCxnSpPr/>
          <p:nvPr/>
        </p:nvCxnSpPr>
        <p:spPr>
          <a:xfrm>
            <a:off x="4993139"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109"/>
          <p:cNvCxnSpPr/>
          <p:nvPr/>
        </p:nvCxnSpPr>
        <p:spPr>
          <a:xfrm>
            <a:off x="7231843"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110"/>
          <p:cNvCxnSpPr/>
          <p:nvPr/>
        </p:nvCxnSpPr>
        <p:spPr>
          <a:xfrm>
            <a:off x="9453331"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sp>
        <p:nvSpPr>
          <p:cNvPr id="68" name="Chevron 67"/>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8" name="Image 7">
            <a:extLst>
              <a:ext uri="{FF2B5EF4-FFF2-40B4-BE49-F238E27FC236}">
                <a16:creationId xmlns:a16="http://schemas.microsoft.com/office/drawing/2014/main" id="{4FF0DCB8-F4BF-4929-94E6-33377E88E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130" y="1537209"/>
            <a:ext cx="10501270" cy="2887705"/>
          </a:xfrm>
          <a:prstGeom prst="rect">
            <a:avLst/>
          </a:prstGeom>
        </p:spPr>
      </p:pic>
      <p:pic>
        <p:nvPicPr>
          <p:cNvPr id="10" name="Image 9">
            <a:extLst>
              <a:ext uri="{FF2B5EF4-FFF2-40B4-BE49-F238E27FC236}">
                <a16:creationId xmlns:a16="http://schemas.microsoft.com/office/drawing/2014/main" id="{FE8E0BE2-9E65-48ED-AEE8-A870A9FEEF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130" y="4512151"/>
            <a:ext cx="10501270" cy="1697820"/>
          </a:xfrm>
          <a:prstGeom prst="rect">
            <a:avLst/>
          </a:prstGeom>
        </p:spPr>
      </p:pic>
    </p:spTree>
    <p:extLst>
      <p:ext uri="{BB962C8B-B14F-4D97-AF65-F5344CB8AC3E}">
        <p14:creationId xmlns:p14="http://schemas.microsoft.com/office/powerpoint/2010/main" val="315355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checkerboard(across)">
                                      <p:cBhvr>
                                        <p:cTn id="10" dur="500"/>
                                        <p:tgtEl>
                                          <p:spTgt spid="49"/>
                                        </p:tgtEl>
                                      </p:cBhvr>
                                    </p:animEffect>
                                  </p:childTnLst>
                                </p:cTn>
                              </p:par>
                              <p:par>
                                <p:cTn id="11" presetID="5"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heckerboard(across)">
                                      <p:cBhvr>
                                        <p:cTn id="13" dur="500"/>
                                        <p:tgtEl>
                                          <p:spTgt spid="50"/>
                                        </p:tgtEl>
                                      </p:cBhvr>
                                    </p:animEffect>
                                  </p:childTnLst>
                                </p:cTn>
                              </p:par>
                              <p:par>
                                <p:cTn id="14" presetID="5"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checkerboard(across)">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12026"/>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488831" y="35062"/>
            <a:ext cx="10972800" cy="1143000"/>
          </a:xfrm>
        </p:spPr>
        <p:txBody>
          <a:bodyPr/>
          <a:lstStyle/>
          <a:p>
            <a:pPr algn="l"/>
            <a:r>
              <a:rPr lang="fr-FR" dirty="0">
                <a:solidFill>
                  <a:srgbClr val="00A6D2"/>
                </a:solidFill>
              </a:rPr>
              <a:t>           </a:t>
            </a:r>
            <a:r>
              <a:rPr lang="fr-FR" sz="3200" b="1" dirty="0">
                <a:solidFill>
                  <a:srgbClr val="00A6D2"/>
                </a:solidFill>
                <a:latin typeface="Century Gothic" pitchFamily="34" charset="0"/>
              </a:rPr>
              <a:t>Solution finale :</a:t>
            </a:r>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17</a:t>
            </a:fld>
            <a:endParaRPr lang="en-US"/>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893" y="394209"/>
            <a:ext cx="517527" cy="545884"/>
          </a:xfrm>
          <a:prstGeom prst="rect">
            <a:avLst/>
          </a:prstGeom>
        </p:spPr>
      </p:pic>
      <p:cxnSp>
        <p:nvCxnSpPr>
          <p:cNvPr id="48" name="Straight Connector 107"/>
          <p:cNvCxnSpPr/>
          <p:nvPr/>
        </p:nvCxnSpPr>
        <p:spPr>
          <a:xfrm>
            <a:off x="2766168"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108"/>
          <p:cNvCxnSpPr/>
          <p:nvPr/>
        </p:nvCxnSpPr>
        <p:spPr>
          <a:xfrm>
            <a:off x="4993139"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109"/>
          <p:cNvCxnSpPr/>
          <p:nvPr/>
        </p:nvCxnSpPr>
        <p:spPr>
          <a:xfrm>
            <a:off x="7231843"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110"/>
          <p:cNvCxnSpPr/>
          <p:nvPr/>
        </p:nvCxnSpPr>
        <p:spPr>
          <a:xfrm>
            <a:off x="9453331"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sp>
        <p:nvSpPr>
          <p:cNvPr id="68" name="Chevron 67"/>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8" name="Image 7">
            <a:extLst>
              <a:ext uri="{FF2B5EF4-FFF2-40B4-BE49-F238E27FC236}">
                <a16:creationId xmlns:a16="http://schemas.microsoft.com/office/drawing/2014/main" id="{BA4593F6-5A61-4A14-AF60-BE74AD162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729" y="1496828"/>
            <a:ext cx="10845213" cy="4475174"/>
          </a:xfrm>
          <a:prstGeom prst="rect">
            <a:avLst/>
          </a:prstGeom>
        </p:spPr>
      </p:pic>
    </p:spTree>
    <p:extLst>
      <p:ext uri="{BB962C8B-B14F-4D97-AF65-F5344CB8AC3E}">
        <p14:creationId xmlns:p14="http://schemas.microsoft.com/office/powerpoint/2010/main" val="229501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checkerboard(across)">
                                      <p:cBhvr>
                                        <p:cTn id="10" dur="500"/>
                                        <p:tgtEl>
                                          <p:spTgt spid="49"/>
                                        </p:tgtEl>
                                      </p:cBhvr>
                                    </p:animEffect>
                                  </p:childTnLst>
                                </p:cTn>
                              </p:par>
                              <p:par>
                                <p:cTn id="11" presetID="5"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heckerboard(across)">
                                      <p:cBhvr>
                                        <p:cTn id="13" dur="500"/>
                                        <p:tgtEl>
                                          <p:spTgt spid="50"/>
                                        </p:tgtEl>
                                      </p:cBhvr>
                                    </p:animEffect>
                                  </p:childTnLst>
                                </p:cTn>
                              </p:par>
                              <p:par>
                                <p:cTn id="14" presetID="5"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checkerboard(across)">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12026"/>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488831" y="35062"/>
            <a:ext cx="10972800" cy="1143000"/>
          </a:xfrm>
        </p:spPr>
        <p:txBody>
          <a:bodyPr/>
          <a:lstStyle/>
          <a:p>
            <a:pPr algn="l"/>
            <a:r>
              <a:rPr lang="fr-FR" dirty="0">
                <a:solidFill>
                  <a:srgbClr val="00A6D2"/>
                </a:solidFill>
              </a:rPr>
              <a:t>           </a:t>
            </a:r>
            <a:r>
              <a:rPr lang="fr-FR" sz="3200" b="1" dirty="0">
                <a:solidFill>
                  <a:srgbClr val="00A6D2"/>
                </a:solidFill>
                <a:latin typeface="Century Gothic" pitchFamily="34" charset="0"/>
              </a:rPr>
              <a:t>Solution finale :</a:t>
            </a:r>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18</a:t>
            </a:fld>
            <a:endParaRPr lang="en-US"/>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893" y="394209"/>
            <a:ext cx="517527" cy="545884"/>
          </a:xfrm>
          <a:prstGeom prst="rect">
            <a:avLst/>
          </a:prstGeom>
        </p:spPr>
      </p:pic>
      <p:cxnSp>
        <p:nvCxnSpPr>
          <p:cNvPr id="48" name="Straight Connector 107"/>
          <p:cNvCxnSpPr/>
          <p:nvPr/>
        </p:nvCxnSpPr>
        <p:spPr>
          <a:xfrm>
            <a:off x="2766168"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108"/>
          <p:cNvCxnSpPr/>
          <p:nvPr/>
        </p:nvCxnSpPr>
        <p:spPr>
          <a:xfrm>
            <a:off x="4993139"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109"/>
          <p:cNvCxnSpPr/>
          <p:nvPr/>
        </p:nvCxnSpPr>
        <p:spPr>
          <a:xfrm>
            <a:off x="7231843"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110"/>
          <p:cNvCxnSpPr/>
          <p:nvPr/>
        </p:nvCxnSpPr>
        <p:spPr>
          <a:xfrm>
            <a:off x="9453331"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sp>
        <p:nvSpPr>
          <p:cNvPr id="68" name="Chevron 67"/>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9" name="Image 8">
            <a:extLst>
              <a:ext uri="{FF2B5EF4-FFF2-40B4-BE49-F238E27FC236}">
                <a16:creationId xmlns:a16="http://schemas.microsoft.com/office/drawing/2014/main" id="{635E0AD4-7C77-46C2-B37C-86B18CEE8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776" y="1717532"/>
            <a:ext cx="10733624" cy="4456578"/>
          </a:xfrm>
          <a:prstGeom prst="rect">
            <a:avLst/>
          </a:prstGeom>
        </p:spPr>
      </p:pic>
    </p:spTree>
    <p:extLst>
      <p:ext uri="{BB962C8B-B14F-4D97-AF65-F5344CB8AC3E}">
        <p14:creationId xmlns:p14="http://schemas.microsoft.com/office/powerpoint/2010/main" val="11924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checkerboard(across)">
                                      <p:cBhvr>
                                        <p:cTn id="10" dur="500"/>
                                        <p:tgtEl>
                                          <p:spTgt spid="49"/>
                                        </p:tgtEl>
                                      </p:cBhvr>
                                    </p:animEffect>
                                  </p:childTnLst>
                                </p:cTn>
                              </p:par>
                              <p:par>
                                <p:cTn id="11" presetID="5"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heckerboard(across)">
                                      <p:cBhvr>
                                        <p:cTn id="13" dur="500"/>
                                        <p:tgtEl>
                                          <p:spTgt spid="50"/>
                                        </p:tgtEl>
                                      </p:cBhvr>
                                    </p:animEffect>
                                  </p:childTnLst>
                                </p:cTn>
                              </p:par>
                              <p:par>
                                <p:cTn id="14" presetID="5"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checkerboard(across)">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112026"/>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488831" y="35062"/>
            <a:ext cx="10972800" cy="1143000"/>
          </a:xfrm>
        </p:spPr>
        <p:txBody>
          <a:bodyPr/>
          <a:lstStyle/>
          <a:p>
            <a:pPr algn="l"/>
            <a:r>
              <a:rPr lang="fr-FR" dirty="0">
                <a:solidFill>
                  <a:srgbClr val="00A6D2"/>
                </a:solidFill>
              </a:rPr>
              <a:t>           </a:t>
            </a:r>
            <a:r>
              <a:rPr lang="fr-FR" sz="3200" b="1" dirty="0">
                <a:solidFill>
                  <a:srgbClr val="00A6D2"/>
                </a:solidFill>
                <a:latin typeface="Century Gothic" pitchFamily="34" charset="0"/>
              </a:rPr>
              <a:t>Solution finale :</a:t>
            </a:r>
          </a:p>
        </p:txBody>
      </p:sp>
      <p:sp>
        <p:nvSpPr>
          <p:cNvPr id="4" name="Espace réservé du numéro de diapositive 3"/>
          <p:cNvSpPr>
            <a:spLocks noGrp="1"/>
          </p:cNvSpPr>
          <p:nvPr>
            <p:ph type="sldNum" sz="quarter" idx="12"/>
          </p:nvPr>
        </p:nvSpPr>
        <p:spPr/>
        <p:txBody>
          <a:bodyPr/>
          <a:lstStyle/>
          <a:p>
            <a:fld id="{4997E989-D798-4C62-8E93-3D2D613C2488}" type="slidenum">
              <a:rPr lang="en-US" smtClean="0"/>
              <a:pPr/>
              <a:t>19</a:t>
            </a:fld>
            <a:endParaRPr lang="en-US"/>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893" y="394209"/>
            <a:ext cx="517527" cy="545884"/>
          </a:xfrm>
          <a:prstGeom prst="rect">
            <a:avLst/>
          </a:prstGeom>
        </p:spPr>
      </p:pic>
      <p:cxnSp>
        <p:nvCxnSpPr>
          <p:cNvPr id="48" name="Straight Connector 107"/>
          <p:cNvCxnSpPr/>
          <p:nvPr/>
        </p:nvCxnSpPr>
        <p:spPr>
          <a:xfrm>
            <a:off x="2766168"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108"/>
          <p:cNvCxnSpPr/>
          <p:nvPr/>
        </p:nvCxnSpPr>
        <p:spPr>
          <a:xfrm>
            <a:off x="4993139"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109"/>
          <p:cNvCxnSpPr/>
          <p:nvPr/>
        </p:nvCxnSpPr>
        <p:spPr>
          <a:xfrm>
            <a:off x="7231843"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110"/>
          <p:cNvCxnSpPr/>
          <p:nvPr/>
        </p:nvCxnSpPr>
        <p:spPr>
          <a:xfrm>
            <a:off x="9453331" y="4149347"/>
            <a:ext cx="18096" cy="1429567"/>
          </a:xfrm>
          <a:prstGeom prst="line">
            <a:avLst/>
          </a:prstGeom>
          <a:ln w="9525" cmpd="sng">
            <a:solidFill>
              <a:schemeClr val="tx1">
                <a:lumMod val="10000"/>
                <a:lumOff val="90000"/>
              </a:schemeClr>
            </a:solidFill>
          </a:ln>
          <a:effectLst/>
        </p:spPr>
        <p:style>
          <a:lnRef idx="2">
            <a:schemeClr val="accent1"/>
          </a:lnRef>
          <a:fillRef idx="0">
            <a:schemeClr val="accent1"/>
          </a:fillRef>
          <a:effectRef idx="1">
            <a:schemeClr val="accent1"/>
          </a:effectRef>
          <a:fontRef idx="minor">
            <a:schemeClr val="tx1"/>
          </a:fontRef>
        </p:style>
      </p:cxnSp>
      <p:sp>
        <p:nvSpPr>
          <p:cNvPr id="68" name="Chevron 67"/>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8" name="Image 7">
            <a:extLst>
              <a:ext uri="{FF2B5EF4-FFF2-40B4-BE49-F238E27FC236}">
                <a16:creationId xmlns:a16="http://schemas.microsoft.com/office/drawing/2014/main" id="{B02A35C3-35CC-435A-88D8-E7F4632999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770" y="1977220"/>
            <a:ext cx="10528861" cy="1691049"/>
          </a:xfrm>
          <a:prstGeom prst="rect">
            <a:avLst/>
          </a:prstGeom>
        </p:spPr>
      </p:pic>
      <p:pic>
        <p:nvPicPr>
          <p:cNvPr id="10" name="Image 9">
            <a:extLst>
              <a:ext uri="{FF2B5EF4-FFF2-40B4-BE49-F238E27FC236}">
                <a16:creationId xmlns:a16="http://schemas.microsoft.com/office/drawing/2014/main" id="{7D5AE2F3-5F9B-416A-A0E7-8F1600C7B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6" y="3923773"/>
            <a:ext cx="10483705" cy="1910644"/>
          </a:xfrm>
          <a:prstGeom prst="rect">
            <a:avLst/>
          </a:prstGeom>
        </p:spPr>
      </p:pic>
    </p:spTree>
    <p:extLst>
      <p:ext uri="{BB962C8B-B14F-4D97-AF65-F5344CB8AC3E}">
        <p14:creationId xmlns:p14="http://schemas.microsoft.com/office/powerpoint/2010/main" val="346997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500"/>
                                        <p:tgtEl>
                                          <p:spTgt spid="48"/>
                                        </p:tgtEl>
                                      </p:cBhvr>
                                    </p:animEffect>
                                  </p:childTnLst>
                                </p:cTn>
                              </p:par>
                              <p:par>
                                <p:cTn id="8" presetID="5" presetClass="entr" presetSubtype="1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checkerboard(across)">
                                      <p:cBhvr>
                                        <p:cTn id="10" dur="500"/>
                                        <p:tgtEl>
                                          <p:spTgt spid="49"/>
                                        </p:tgtEl>
                                      </p:cBhvr>
                                    </p:animEffect>
                                  </p:childTnLst>
                                </p:cTn>
                              </p:par>
                              <p:par>
                                <p:cTn id="11" presetID="5"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checkerboard(across)">
                                      <p:cBhvr>
                                        <p:cTn id="13" dur="500"/>
                                        <p:tgtEl>
                                          <p:spTgt spid="50"/>
                                        </p:tgtEl>
                                      </p:cBhvr>
                                    </p:animEffect>
                                  </p:childTnLst>
                                </p:cTn>
                              </p:par>
                              <p:par>
                                <p:cTn id="14" presetID="5"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checkerboard(across)">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72533"/>
            <a:ext cx="12192001"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aphicFrame>
        <p:nvGraphicFramePr>
          <p:cNvPr id="5" name="Diagram 4">
            <a:extLst>
              <a:ext uri="{FF2B5EF4-FFF2-40B4-BE49-F238E27FC236}">
                <a16:creationId xmlns:a16="http://schemas.microsoft.com/office/drawing/2014/main" id="{A89EEFDA-EB87-49EF-B171-688D0CD304AD}"/>
              </a:ext>
            </a:extLst>
          </p:cNvPr>
          <p:cNvGraphicFramePr/>
          <p:nvPr>
            <p:extLst>
              <p:ext uri="{D42A27DB-BD31-4B8C-83A1-F6EECF244321}">
                <p14:modId xmlns:p14="http://schemas.microsoft.com/office/powerpoint/2010/main" val="2290110409"/>
              </p:ext>
            </p:extLst>
          </p:nvPr>
        </p:nvGraphicFramePr>
        <p:xfrm>
          <a:off x="3958223" y="90349"/>
          <a:ext cx="7440149" cy="6025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5B41B86A-3381-4D9B-B226-5EF08ECE1EFE}"/>
              </a:ext>
            </a:extLst>
          </p:cNvPr>
          <p:cNvSpPr/>
          <p:nvPr/>
        </p:nvSpPr>
        <p:spPr>
          <a:xfrm>
            <a:off x="3466182" y="-151877"/>
            <a:ext cx="1334384" cy="728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chemeClr val="accent6">
                    <a:lumMod val="50000"/>
                  </a:schemeClr>
                </a:solidFill>
              </a:rPr>
              <a:t> </a:t>
            </a:r>
          </a:p>
          <a:p>
            <a:pPr algn="ctr"/>
            <a:r>
              <a:rPr lang="fr-FR" sz="3700" b="1" dirty="0">
                <a:solidFill>
                  <a:schemeClr val="accent6">
                    <a:lumMod val="50000"/>
                  </a:schemeClr>
                </a:solidFill>
              </a:rPr>
              <a:t>    </a:t>
            </a:r>
            <a:r>
              <a:rPr lang="fr-FR" sz="3700" b="1" dirty="0">
                <a:solidFill>
                  <a:srgbClr val="C0504D"/>
                </a:solidFill>
              </a:rPr>
              <a:t>1</a:t>
            </a:r>
          </a:p>
        </p:txBody>
      </p:sp>
      <p:sp>
        <p:nvSpPr>
          <p:cNvPr id="10" name="Rectangle 9">
            <a:extLst>
              <a:ext uri="{FF2B5EF4-FFF2-40B4-BE49-F238E27FC236}">
                <a16:creationId xmlns:a16="http://schemas.microsoft.com/office/drawing/2014/main" id="{BB4248D0-35D0-4111-A803-491C03759F14}"/>
              </a:ext>
            </a:extLst>
          </p:cNvPr>
          <p:cNvSpPr/>
          <p:nvPr/>
        </p:nvSpPr>
        <p:spPr>
          <a:xfrm>
            <a:off x="3838379" y="556624"/>
            <a:ext cx="1684687" cy="829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fr-FR" sz="3700" b="1" dirty="0">
              <a:solidFill>
                <a:srgbClr val="92D050"/>
              </a:solidFill>
            </a:endParaRPr>
          </a:p>
          <a:p>
            <a:pPr algn="ctr"/>
            <a:r>
              <a:rPr lang="fr-FR" sz="3700" b="1" dirty="0">
                <a:solidFill>
                  <a:srgbClr val="92D050"/>
                </a:solidFill>
              </a:rPr>
              <a:t>  2</a:t>
            </a:r>
          </a:p>
        </p:txBody>
      </p:sp>
      <p:sp>
        <p:nvSpPr>
          <p:cNvPr id="11" name="Rectangle 10">
            <a:extLst>
              <a:ext uri="{FF2B5EF4-FFF2-40B4-BE49-F238E27FC236}">
                <a16:creationId xmlns:a16="http://schemas.microsoft.com/office/drawing/2014/main" id="{7B2EA8A6-DA36-4942-A21E-800643656341}"/>
              </a:ext>
            </a:extLst>
          </p:cNvPr>
          <p:cNvSpPr/>
          <p:nvPr/>
        </p:nvSpPr>
        <p:spPr>
          <a:xfrm>
            <a:off x="4389289" y="1274613"/>
            <a:ext cx="1479018" cy="1454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chemeClr val="accent4"/>
                </a:solidFill>
              </a:rPr>
              <a:t>3</a:t>
            </a:r>
          </a:p>
        </p:txBody>
      </p:sp>
      <p:sp>
        <p:nvSpPr>
          <p:cNvPr id="12" name="Rectangle 11">
            <a:extLst>
              <a:ext uri="{FF2B5EF4-FFF2-40B4-BE49-F238E27FC236}">
                <a16:creationId xmlns:a16="http://schemas.microsoft.com/office/drawing/2014/main" id="{11C51900-D42C-4A97-B8C8-74F140FEDD70}"/>
              </a:ext>
            </a:extLst>
          </p:cNvPr>
          <p:cNvSpPr/>
          <p:nvPr/>
        </p:nvSpPr>
        <p:spPr>
          <a:xfrm>
            <a:off x="4359337" y="3596362"/>
            <a:ext cx="1466405" cy="965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chemeClr val="accent5"/>
                </a:solidFill>
              </a:rPr>
              <a:t>6</a:t>
            </a:r>
          </a:p>
        </p:txBody>
      </p:sp>
      <p:sp>
        <p:nvSpPr>
          <p:cNvPr id="13" name="Rectangle 12">
            <a:extLst>
              <a:ext uri="{FF2B5EF4-FFF2-40B4-BE49-F238E27FC236}">
                <a16:creationId xmlns:a16="http://schemas.microsoft.com/office/drawing/2014/main" id="{E3BE2A45-51FF-4EF2-8661-1442A6A2A194}"/>
              </a:ext>
            </a:extLst>
          </p:cNvPr>
          <p:cNvSpPr/>
          <p:nvPr/>
        </p:nvSpPr>
        <p:spPr>
          <a:xfrm>
            <a:off x="4438594" y="4176759"/>
            <a:ext cx="885472" cy="86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chemeClr val="accent6"/>
                </a:solidFill>
              </a:rPr>
              <a:t>7</a:t>
            </a:r>
          </a:p>
        </p:txBody>
      </p:sp>
      <p:sp>
        <p:nvSpPr>
          <p:cNvPr id="14" name="Rectangle 13">
            <a:extLst>
              <a:ext uri="{FF2B5EF4-FFF2-40B4-BE49-F238E27FC236}">
                <a16:creationId xmlns:a16="http://schemas.microsoft.com/office/drawing/2014/main" id="{339F1D8A-1F5D-4723-846C-89894B103F4F}"/>
              </a:ext>
            </a:extLst>
          </p:cNvPr>
          <p:cNvSpPr/>
          <p:nvPr/>
        </p:nvSpPr>
        <p:spPr>
          <a:xfrm>
            <a:off x="4040703" y="5774269"/>
            <a:ext cx="1019015" cy="1083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fr-FR" sz="3700" b="1" dirty="0">
              <a:solidFill>
                <a:schemeClr val="accent2"/>
              </a:solidFill>
            </a:endParaRPr>
          </a:p>
        </p:txBody>
      </p:sp>
      <p:sp>
        <p:nvSpPr>
          <p:cNvPr id="17" name="Oval 16">
            <a:extLst>
              <a:ext uri="{FF2B5EF4-FFF2-40B4-BE49-F238E27FC236}">
                <a16:creationId xmlns:a16="http://schemas.microsoft.com/office/drawing/2014/main" id="{7E39DB58-0C2D-49AD-8B08-5578D5C8F2A2}"/>
              </a:ext>
            </a:extLst>
          </p:cNvPr>
          <p:cNvSpPr/>
          <p:nvPr/>
        </p:nvSpPr>
        <p:spPr>
          <a:xfrm>
            <a:off x="1181432" y="1741229"/>
            <a:ext cx="2976331" cy="2976331"/>
          </a:xfrm>
          <a:prstGeom prst="ellipse">
            <a:avLst/>
          </a:prstGeom>
          <a:solidFill>
            <a:schemeClr val="accent2">
              <a:lumMod val="40000"/>
              <a:lumOff val="60000"/>
            </a:schemeClr>
          </a:solidFill>
          <a:ln>
            <a:solidFill>
              <a:schemeClr val="bg1"/>
            </a:solidFill>
          </a:ln>
        </p:spPr>
        <p:style>
          <a:lnRef idx="2">
            <a:schemeClr val="accent2"/>
          </a:lnRef>
          <a:fillRef idx="1">
            <a:schemeClr val="lt1"/>
          </a:fillRef>
          <a:effectRef idx="0">
            <a:schemeClr val="accent2"/>
          </a:effectRef>
          <a:fontRef idx="minor">
            <a:schemeClr val="dk1"/>
          </a:fontRef>
        </p:style>
        <p:txBody>
          <a:bodyPr lIns="121917" tIns="60958" rIns="121917" bIns="60958" rtlCol="0" anchor="ctr"/>
          <a:lstStyle/>
          <a:p>
            <a:r>
              <a:rPr lang="fr-FR" sz="2700" b="1" dirty="0">
                <a:solidFill>
                  <a:schemeClr val="accent2"/>
                </a:solidFill>
              </a:rPr>
              <a:t>   Sommaire</a:t>
            </a:r>
          </a:p>
        </p:txBody>
      </p:sp>
      <p:sp>
        <p:nvSpPr>
          <p:cNvPr id="16" name="ZoneTexte 15"/>
          <p:cNvSpPr txBox="1"/>
          <p:nvPr/>
        </p:nvSpPr>
        <p:spPr>
          <a:xfrm>
            <a:off x="10870991" y="6161553"/>
            <a:ext cx="461923" cy="353939"/>
          </a:xfrm>
          <a:prstGeom prst="rect">
            <a:avLst/>
          </a:prstGeom>
          <a:noFill/>
        </p:spPr>
        <p:txBody>
          <a:bodyPr wrap="square" lIns="121917" tIns="60958" rIns="121917" bIns="60958" rtlCol="0">
            <a:spAutoFit/>
          </a:bodyPr>
          <a:lstStyle/>
          <a:p>
            <a:fld id="{CDE52E4E-A983-4FCD-AC32-37C29A2E6080}" type="slidenum">
              <a:rPr lang="fr-FR" sz="1500" b="1" smtClean="0">
                <a:latin typeface="Tahoma" panose="020B0604030504040204" pitchFamily="34" charset="0"/>
                <a:ea typeface="Tahoma" panose="020B0604030504040204" pitchFamily="34" charset="0"/>
                <a:cs typeface="Tahoma" panose="020B0604030504040204" pitchFamily="34" charset="0"/>
              </a:rPr>
              <a:pPr/>
              <a:t>2</a:t>
            </a:fld>
            <a:endParaRPr lang="fr-FR" sz="1500" b="1" dirty="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a:extLst>
              <a:ext uri="{FF2B5EF4-FFF2-40B4-BE49-F238E27FC236}">
                <a16:creationId xmlns:a16="http://schemas.microsoft.com/office/drawing/2014/main" id="{D25090AA-C9A1-4F7B-93E9-7198471E3612}"/>
              </a:ext>
            </a:extLst>
          </p:cNvPr>
          <p:cNvSpPr/>
          <p:nvPr/>
        </p:nvSpPr>
        <p:spPr>
          <a:xfrm>
            <a:off x="4207068" y="4679720"/>
            <a:ext cx="885472" cy="86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rgbClr val="C0504D"/>
                </a:solidFill>
              </a:rPr>
              <a:t>8</a:t>
            </a:r>
          </a:p>
        </p:txBody>
      </p:sp>
      <p:grpSp>
        <p:nvGrpSpPr>
          <p:cNvPr id="20" name="Groupe 19">
            <a:extLst>
              <a:ext uri="{FF2B5EF4-FFF2-40B4-BE49-F238E27FC236}">
                <a16:creationId xmlns:a16="http://schemas.microsoft.com/office/drawing/2014/main" id="{2CB53DFA-704F-4E7A-867D-B233C88382E0}"/>
              </a:ext>
            </a:extLst>
          </p:cNvPr>
          <p:cNvGrpSpPr/>
          <p:nvPr/>
        </p:nvGrpSpPr>
        <p:grpSpPr>
          <a:xfrm>
            <a:off x="4349399" y="5526188"/>
            <a:ext cx="7076743" cy="502961"/>
            <a:chOff x="1137956" y="1874861"/>
            <a:chExt cx="6302192" cy="445368"/>
          </a:xfrm>
        </p:grpSpPr>
        <p:sp>
          <p:nvSpPr>
            <p:cNvPr id="21" name="Rectangle 20">
              <a:extLst>
                <a:ext uri="{FF2B5EF4-FFF2-40B4-BE49-F238E27FC236}">
                  <a16:creationId xmlns:a16="http://schemas.microsoft.com/office/drawing/2014/main" id="{34235508-6EB0-465D-999A-EED8CE5C9721}"/>
                </a:ext>
              </a:extLst>
            </p:cNvPr>
            <p:cNvSpPr/>
            <p:nvPr/>
          </p:nvSpPr>
          <p:spPr>
            <a:xfrm>
              <a:off x="1137956" y="1874861"/>
              <a:ext cx="6302192" cy="445368"/>
            </a:xfrm>
            <a:prstGeom prst="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2" name="ZoneTexte 21">
              <a:extLst>
                <a:ext uri="{FF2B5EF4-FFF2-40B4-BE49-F238E27FC236}">
                  <a16:creationId xmlns:a16="http://schemas.microsoft.com/office/drawing/2014/main" id="{5746F450-74B9-483D-94FA-21529860F778}"/>
                </a:ext>
              </a:extLst>
            </p:cNvPr>
            <p:cNvSpPr txBox="1"/>
            <p:nvPr/>
          </p:nvSpPr>
          <p:spPr>
            <a:xfrm>
              <a:off x="1137956" y="1874861"/>
              <a:ext cx="6302192" cy="4453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48203"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Conclusion</a:t>
              </a:r>
            </a:p>
          </p:txBody>
        </p:sp>
      </p:grpSp>
      <p:sp>
        <p:nvSpPr>
          <p:cNvPr id="23" name="Ellipse 22">
            <a:extLst>
              <a:ext uri="{FF2B5EF4-FFF2-40B4-BE49-F238E27FC236}">
                <a16:creationId xmlns:a16="http://schemas.microsoft.com/office/drawing/2014/main" id="{F5608ABA-2105-4B1D-B118-5BEBC9EE8F9C}"/>
              </a:ext>
            </a:extLst>
          </p:cNvPr>
          <p:cNvSpPr/>
          <p:nvPr/>
        </p:nvSpPr>
        <p:spPr>
          <a:xfrm>
            <a:off x="3958223" y="5497100"/>
            <a:ext cx="562926" cy="589322"/>
          </a:xfrm>
          <a:prstGeom prst="ellipse">
            <a:avLst/>
          </a:prstGeom>
          <a:ln>
            <a:solidFill>
              <a:schemeClr val="accent4">
                <a:lumMod val="60000"/>
                <a:lumOff val="40000"/>
              </a:schemeClr>
            </a:solidFill>
          </a:ln>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Rectangle 23">
            <a:extLst>
              <a:ext uri="{FF2B5EF4-FFF2-40B4-BE49-F238E27FC236}">
                <a16:creationId xmlns:a16="http://schemas.microsoft.com/office/drawing/2014/main" id="{D2207CC7-D6FC-4A39-A64C-910C16CBC886}"/>
              </a:ext>
            </a:extLst>
          </p:cNvPr>
          <p:cNvSpPr/>
          <p:nvPr/>
        </p:nvSpPr>
        <p:spPr>
          <a:xfrm>
            <a:off x="3838008" y="5333327"/>
            <a:ext cx="885472" cy="86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rgbClr val="8064A2"/>
                </a:solidFill>
              </a:rPr>
              <a:t>9</a:t>
            </a:r>
          </a:p>
        </p:txBody>
      </p:sp>
      <p:grpSp>
        <p:nvGrpSpPr>
          <p:cNvPr id="19" name="Groupe 18">
            <a:extLst>
              <a:ext uri="{FF2B5EF4-FFF2-40B4-BE49-F238E27FC236}">
                <a16:creationId xmlns:a16="http://schemas.microsoft.com/office/drawing/2014/main" id="{69F70EF3-2D6C-4FC1-9C09-73E0B65B4A9B}"/>
              </a:ext>
            </a:extLst>
          </p:cNvPr>
          <p:cNvGrpSpPr/>
          <p:nvPr/>
        </p:nvGrpSpPr>
        <p:grpSpPr>
          <a:xfrm>
            <a:off x="5214106" y="2562687"/>
            <a:ext cx="6184266" cy="461627"/>
            <a:chOff x="568228" y="4607263"/>
            <a:chExt cx="6871920" cy="554585"/>
          </a:xfrm>
        </p:grpSpPr>
        <p:sp>
          <p:nvSpPr>
            <p:cNvPr id="25" name="Rectangle 24">
              <a:extLst>
                <a:ext uri="{FF2B5EF4-FFF2-40B4-BE49-F238E27FC236}">
                  <a16:creationId xmlns:a16="http://schemas.microsoft.com/office/drawing/2014/main" id="{477036A2-4E2B-4961-BA30-A396910C8170}"/>
                </a:ext>
              </a:extLst>
            </p:cNvPr>
            <p:cNvSpPr/>
            <p:nvPr/>
          </p:nvSpPr>
          <p:spPr>
            <a:xfrm>
              <a:off x="568228" y="4607263"/>
              <a:ext cx="6871920" cy="554585"/>
            </a:xfrm>
            <a:prstGeom prst="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6" name="ZoneTexte 25">
              <a:extLst>
                <a:ext uri="{FF2B5EF4-FFF2-40B4-BE49-F238E27FC236}">
                  <a16:creationId xmlns:a16="http://schemas.microsoft.com/office/drawing/2014/main" id="{47A820DB-7D38-47FF-94FE-A177FC0B5EA6}"/>
                </a:ext>
              </a:extLst>
            </p:cNvPr>
            <p:cNvSpPr txBox="1"/>
            <p:nvPr/>
          </p:nvSpPr>
          <p:spPr>
            <a:xfrm>
              <a:off x="568228" y="4607263"/>
              <a:ext cx="6871920" cy="554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  </a:t>
              </a:r>
              <a:r>
                <a:rPr lang="fr-FR" sz="2000" dirty="0"/>
                <a:t>Les défis</a:t>
              </a:r>
              <a:endParaRPr lang="fr-FR" sz="2000" kern="1200" dirty="0"/>
            </a:p>
          </p:txBody>
        </p:sp>
      </p:grpSp>
      <p:sp>
        <p:nvSpPr>
          <p:cNvPr id="27" name="Ellipse 26">
            <a:extLst>
              <a:ext uri="{FF2B5EF4-FFF2-40B4-BE49-F238E27FC236}">
                <a16:creationId xmlns:a16="http://schemas.microsoft.com/office/drawing/2014/main" id="{E382A141-116C-4B86-8D05-BAE78BD5773B}"/>
              </a:ext>
            </a:extLst>
          </p:cNvPr>
          <p:cNvSpPr/>
          <p:nvPr/>
        </p:nvSpPr>
        <p:spPr>
          <a:xfrm>
            <a:off x="4899378" y="2507569"/>
            <a:ext cx="623688" cy="589690"/>
          </a:xfrm>
          <a:prstGeom prst="ellipse">
            <a:avLst/>
          </a:prstGeom>
        </p:spPr>
        <p:style>
          <a:lnRef idx="2">
            <a:schemeClr val="accent2">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Rectangle 27">
            <a:extLst>
              <a:ext uri="{FF2B5EF4-FFF2-40B4-BE49-F238E27FC236}">
                <a16:creationId xmlns:a16="http://schemas.microsoft.com/office/drawing/2014/main" id="{17D7688D-FD68-4CA1-8821-E6107248A9EA}"/>
              </a:ext>
            </a:extLst>
          </p:cNvPr>
          <p:cNvSpPr/>
          <p:nvPr/>
        </p:nvSpPr>
        <p:spPr>
          <a:xfrm>
            <a:off x="4758199" y="2369142"/>
            <a:ext cx="885472" cy="86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fr-FR" sz="3700" b="1" dirty="0">
                <a:solidFill>
                  <a:srgbClr val="C0504D"/>
                </a:solidFill>
              </a:rPr>
              <a:t>4</a:t>
            </a:r>
          </a:p>
        </p:txBody>
      </p:sp>
      <p:grpSp>
        <p:nvGrpSpPr>
          <p:cNvPr id="29" name="Groupe 28">
            <a:extLst>
              <a:ext uri="{FF2B5EF4-FFF2-40B4-BE49-F238E27FC236}">
                <a16:creationId xmlns:a16="http://schemas.microsoft.com/office/drawing/2014/main" id="{59E43C75-D00D-4E81-822F-9AE3B6BC1189}"/>
              </a:ext>
            </a:extLst>
          </p:cNvPr>
          <p:cNvGrpSpPr/>
          <p:nvPr/>
        </p:nvGrpSpPr>
        <p:grpSpPr>
          <a:xfrm>
            <a:off x="5197485" y="3187196"/>
            <a:ext cx="6228657" cy="555017"/>
            <a:chOff x="905561" y="870505"/>
            <a:chExt cx="6534587" cy="569971"/>
          </a:xfrm>
        </p:grpSpPr>
        <p:sp>
          <p:nvSpPr>
            <p:cNvPr id="30" name="Rectangle 29">
              <a:extLst>
                <a:ext uri="{FF2B5EF4-FFF2-40B4-BE49-F238E27FC236}">
                  <a16:creationId xmlns:a16="http://schemas.microsoft.com/office/drawing/2014/main" id="{FF72C833-45A2-48CB-9B59-4EC934AF8C0A}"/>
                </a:ext>
              </a:extLst>
            </p:cNvPr>
            <p:cNvSpPr/>
            <p:nvPr/>
          </p:nvSpPr>
          <p:spPr>
            <a:xfrm>
              <a:off x="919305" y="870505"/>
              <a:ext cx="6520843" cy="513108"/>
            </a:xfrm>
            <a:prstGeom prst="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31" name="ZoneTexte 30">
              <a:extLst>
                <a:ext uri="{FF2B5EF4-FFF2-40B4-BE49-F238E27FC236}">
                  <a16:creationId xmlns:a16="http://schemas.microsoft.com/office/drawing/2014/main" id="{F1AC75E6-8FFC-44AC-90E0-EAAC5BCF9C5D}"/>
                </a:ext>
              </a:extLst>
            </p:cNvPr>
            <p:cNvSpPr txBox="1"/>
            <p:nvPr/>
          </p:nvSpPr>
          <p:spPr>
            <a:xfrm>
              <a:off x="905561" y="927368"/>
              <a:ext cx="6520843" cy="513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3548"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Techniques utilisées</a:t>
              </a:r>
            </a:p>
          </p:txBody>
        </p:sp>
      </p:grpSp>
      <p:sp>
        <p:nvSpPr>
          <p:cNvPr id="32" name="Ellipse 31">
            <a:extLst>
              <a:ext uri="{FF2B5EF4-FFF2-40B4-BE49-F238E27FC236}">
                <a16:creationId xmlns:a16="http://schemas.microsoft.com/office/drawing/2014/main" id="{FF3A40D8-D693-4E93-B407-A32F577BC176}"/>
              </a:ext>
            </a:extLst>
          </p:cNvPr>
          <p:cNvSpPr/>
          <p:nvPr/>
        </p:nvSpPr>
        <p:spPr>
          <a:xfrm>
            <a:off x="4899378" y="3168276"/>
            <a:ext cx="656809" cy="592466"/>
          </a:xfrm>
          <a:prstGeom prst="ellipse">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Rectangle 32">
            <a:extLst>
              <a:ext uri="{FF2B5EF4-FFF2-40B4-BE49-F238E27FC236}">
                <a16:creationId xmlns:a16="http://schemas.microsoft.com/office/drawing/2014/main" id="{582C5463-20DC-4FAD-B63F-3262A794A339}"/>
              </a:ext>
            </a:extLst>
          </p:cNvPr>
          <p:cNvSpPr/>
          <p:nvPr/>
        </p:nvSpPr>
        <p:spPr>
          <a:xfrm>
            <a:off x="4287349" y="2739148"/>
            <a:ext cx="1684687" cy="829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fr-FR" sz="3700" b="1" dirty="0">
              <a:solidFill>
                <a:srgbClr val="92D050"/>
              </a:solidFill>
            </a:endParaRPr>
          </a:p>
          <a:p>
            <a:pPr algn="ctr"/>
            <a:r>
              <a:rPr lang="fr-FR" sz="3700" b="1" dirty="0">
                <a:solidFill>
                  <a:srgbClr val="92D050"/>
                </a:solidFill>
              </a:rPr>
              <a:t>  5</a:t>
            </a:r>
          </a:p>
        </p:txBody>
      </p:sp>
    </p:spTree>
    <p:extLst>
      <p:ext uri="{BB962C8B-B14F-4D97-AF65-F5344CB8AC3E}">
        <p14:creationId xmlns:p14="http://schemas.microsoft.com/office/powerpoint/2010/main" val="3718321242"/>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20</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Outils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3" name="ZoneTexte 2">
            <a:extLst>
              <a:ext uri="{FF2B5EF4-FFF2-40B4-BE49-F238E27FC236}">
                <a16:creationId xmlns:a16="http://schemas.microsoft.com/office/drawing/2014/main" id="{A75002D4-C89F-44F5-BD5B-704BE6EAEBA1}"/>
              </a:ext>
            </a:extLst>
          </p:cNvPr>
          <p:cNvSpPr txBox="1"/>
          <p:nvPr/>
        </p:nvSpPr>
        <p:spPr>
          <a:xfrm>
            <a:off x="488831" y="1531259"/>
            <a:ext cx="4579844" cy="461665"/>
          </a:xfrm>
          <a:prstGeom prst="rect">
            <a:avLst/>
          </a:prstGeom>
          <a:noFill/>
        </p:spPr>
        <p:txBody>
          <a:bodyPr wrap="square" rtlCol="0">
            <a:spAutoFit/>
          </a:bodyPr>
          <a:lstStyle/>
          <a:p>
            <a:r>
              <a:rPr lang="fr-FR" sz="2400" b="1" dirty="0">
                <a:latin typeface="Arial" panose="020B0604020202020204" pitchFamily="34" charset="0"/>
                <a:cs typeface="Arial" panose="020B0604020202020204" pitchFamily="34" charset="0"/>
              </a:rPr>
              <a:t>Les logiciels informatiques :</a:t>
            </a:r>
          </a:p>
        </p:txBody>
      </p:sp>
      <p:pic>
        <p:nvPicPr>
          <p:cNvPr id="8" name="Image 7">
            <a:extLst>
              <a:ext uri="{FF2B5EF4-FFF2-40B4-BE49-F238E27FC236}">
                <a16:creationId xmlns:a16="http://schemas.microsoft.com/office/drawing/2014/main" id="{51E57FA0-5882-46F7-8B75-0DA37D68284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06113" y="2163878"/>
            <a:ext cx="2406617" cy="1937957"/>
          </a:xfrm>
          <a:prstGeom prst="rect">
            <a:avLst/>
          </a:prstGeom>
        </p:spPr>
      </p:pic>
      <p:pic>
        <p:nvPicPr>
          <p:cNvPr id="21" name="Image 20">
            <a:extLst>
              <a:ext uri="{FF2B5EF4-FFF2-40B4-BE49-F238E27FC236}">
                <a16:creationId xmlns:a16="http://schemas.microsoft.com/office/drawing/2014/main" id="{CE4C83C0-A0B8-490D-81C1-D29727EE1AA6}"/>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5010344" y="2449689"/>
            <a:ext cx="2613983" cy="1548867"/>
          </a:xfrm>
          <a:prstGeom prst="rect">
            <a:avLst/>
          </a:prstGeom>
        </p:spPr>
      </p:pic>
      <p:pic>
        <p:nvPicPr>
          <p:cNvPr id="23" name="Image 22">
            <a:extLst>
              <a:ext uri="{FF2B5EF4-FFF2-40B4-BE49-F238E27FC236}">
                <a16:creationId xmlns:a16="http://schemas.microsoft.com/office/drawing/2014/main" id="{35D3E900-C4FD-4164-9F5E-905E5573A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842" y="4567891"/>
            <a:ext cx="1973158" cy="1694042"/>
          </a:xfrm>
          <a:prstGeom prst="rect">
            <a:avLst/>
          </a:prstGeom>
        </p:spPr>
      </p:pic>
      <p:pic>
        <p:nvPicPr>
          <p:cNvPr id="25" name="Image 24">
            <a:extLst>
              <a:ext uri="{FF2B5EF4-FFF2-40B4-BE49-F238E27FC236}">
                <a16:creationId xmlns:a16="http://schemas.microsoft.com/office/drawing/2014/main" id="{B5991A5D-0A77-43CA-9250-E333C7A78BB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4628444" y="4433583"/>
            <a:ext cx="3420534" cy="2034387"/>
          </a:xfrm>
          <a:prstGeom prst="rect">
            <a:avLst/>
          </a:prstGeom>
        </p:spPr>
      </p:pic>
      <p:pic>
        <p:nvPicPr>
          <p:cNvPr id="5" name="Image 4">
            <a:extLst>
              <a:ext uri="{FF2B5EF4-FFF2-40B4-BE49-F238E27FC236}">
                <a16:creationId xmlns:a16="http://schemas.microsoft.com/office/drawing/2014/main" id="{C153091C-EA90-41BD-914A-F3F27BCE00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94871" y="4602953"/>
            <a:ext cx="2494844" cy="2255047"/>
          </a:xfrm>
          <a:prstGeom prst="rect">
            <a:avLst/>
          </a:prstGeom>
        </p:spPr>
      </p:pic>
      <p:pic>
        <p:nvPicPr>
          <p:cNvPr id="10" name="Image 9">
            <a:extLst>
              <a:ext uri="{FF2B5EF4-FFF2-40B4-BE49-F238E27FC236}">
                <a16:creationId xmlns:a16="http://schemas.microsoft.com/office/drawing/2014/main" id="{074AE559-4CE3-45D1-8097-E8A60F39AA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4871" y="2481009"/>
            <a:ext cx="2337573" cy="1377320"/>
          </a:xfrm>
          <a:prstGeom prst="rect">
            <a:avLst/>
          </a:prstGeom>
        </p:spPr>
      </p:pic>
    </p:spTree>
    <p:extLst>
      <p:ext uri="{BB962C8B-B14F-4D97-AF65-F5344CB8AC3E}">
        <p14:creationId xmlns:p14="http://schemas.microsoft.com/office/powerpoint/2010/main" val="154242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21</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Outils utilisées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3" name="ZoneTexte 2">
            <a:extLst>
              <a:ext uri="{FF2B5EF4-FFF2-40B4-BE49-F238E27FC236}">
                <a16:creationId xmlns:a16="http://schemas.microsoft.com/office/drawing/2014/main" id="{A75002D4-C89F-44F5-BD5B-704BE6EAEBA1}"/>
              </a:ext>
            </a:extLst>
          </p:cNvPr>
          <p:cNvSpPr txBox="1"/>
          <p:nvPr/>
        </p:nvSpPr>
        <p:spPr>
          <a:xfrm>
            <a:off x="488831" y="1531259"/>
            <a:ext cx="4579844" cy="461665"/>
          </a:xfrm>
          <a:prstGeom prst="rect">
            <a:avLst/>
          </a:prstGeom>
          <a:noFill/>
        </p:spPr>
        <p:txBody>
          <a:bodyPr wrap="square" rtlCol="0">
            <a:spAutoFit/>
          </a:bodyPr>
          <a:lstStyle/>
          <a:p>
            <a:r>
              <a:rPr lang="fr-FR" sz="2400" b="1" dirty="0">
                <a:latin typeface="Arial" panose="020B0604020202020204" pitchFamily="34" charset="0"/>
                <a:cs typeface="Arial" panose="020B0604020202020204" pitchFamily="34" charset="0"/>
              </a:rPr>
              <a:t>Les bibliothéques Python :</a:t>
            </a:r>
          </a:p>
        </p:txBody>
      </p:sp>
      <p:pic>
        <p:nvPicPr>
          <p:cNvPr id="27" name="Image 26">
            <a:extLst>
              <a:ext uri="{FF2B5EF4-FFF2-40B4-BE49-F238E27FC236}">
                <a16:creationId xmlns:a16="http://schemas.microsoft.com/office/drawing/2014/main" id="{FA85464A-5C32-40B1-94FD-0486AABBF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059" y="2421301"/>
            <a:ext cx="1414751" cy="1414751"/>
          </a:xfrm>
          <a:prstGeom prst="rect">
            <a:avLst/>
          </a:prstGeom>
        </p:spPr>
      </p:pic>
      <p:pic>
        <p:nvPicPr>
          <p:cNvPr id="29" name="Image 28">
            <a:extLst>
              <a:ext uri="{FF2B5EF4-FFF2-40B4-BE49-F238E27FC236}">
                <a16:creationId xmlns:a16="http://schemas.microsoft.com/office/drawing/2014/main" id="{6DC475E0-6EA0-4858-8FFE-4CB8FEBB67D0}"/>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3417572" y="2600619"/>
            <a:ext cx="2472266" cy="1236133"/>
          </a:xfrm>
          <a:prstGeom prst="rect">
            <a:avLst/>
          </a:prstGeom>
        </p:spPr>
      </p:pic>
      <p:pic>
        <p:nvPicPr>
          <p:cNvPr id="31" name="Image 30">
            <a:extLst>
              <a:ext uri="{FF2B5EF4-FFF2-40B4-BE49-F238E27FC236}">
                <a16:creationId xmlns:a16="http://schemas.microsoft.com/office/drawing/2014/main" id="{3235307D-A62B-4A63-8E4F-919FB01B1302}"/>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6487125" y="2619139"/>
            <a:ext cx="1966594" cy="1098979"/>
          </a:xfrm>
          <a:prstGeom prst="rect">
            <a:avLst/>
          </a:prstGeom>
        </p:spPr>
      </p:pic>
      <p:pic>
        <p:nvPicPr>
          <p:cNvPr id="1025" name="Image 1024">
            <a:extLst>
              <a:ext uri="{FF2B5EF4-FFF2-40B4-BE49-F238E27FC236}">
                <a16:creationId xmlns:a16="http://schemas.microsoft.com/office/drawing/2014/main" id="{D7CD52F9-DDE1-4A1F-A2E7-7309DA3723D4}"/>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550877" y="4137842"/>
            <a:ext cx="2866695" cy="1612516"/>
          </a:xfrm>
          <a:prstGeom prst="rect">
            <a:avLst/>
          </a:prstGeom>
        </p:spPr>
      </p:pic>
      <p:pic>
        <p:nvPicPr>
          <p:cNvPr id="1028" name="Image 1027">
            <a:extLst>
              <a:ext uri="{FF2B5EF4-FFF2-40B4-BE49-F238E27FC236}">
                <a16:creationId xmlns:a16="http://schemas.microsoft.com/office/drawing/2014/main" id="{C5C1B841-FEDB-4328-AD65-8CF281081A9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220358" y="4409545"/>
            <a:ext cx="2866694" cy="1335042"/>
          </a:xfrm>
          <a:prstGeom prst="rect">
            <a:avLst/>
          </a:prstGeom>
        </p:spPr>
      </p:pic>
      <p:pic>
        <p:nvPicPr>
          <p:cNvPr id="1030" name="Image 1029">
            <a:extLst>
              <a:ext uri="{FF2B5EF4-FFF2-40B4-BE49-F238E27FC236}">
                <a16:creationId xmlns:a16="http://schemas.microsoft.com/office/drawing/2014/main" id="{85D77B71-210C-4D9B-9CD1-75DBC3A89F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7125" y="4511693"/>
            <a:ext cx="2133600" cy="1130746"/>
          </a:xfrm>
          <a:prstGeom prst="rect">
            <a:avLst/>
          </a:prstGeom>
        </p:spPr>
      </p:pic>
      <p:pic>
        <p:nvPicPr>
          <p:cNvPr id="1032" name="Image 1031">
            <a:extLst>
              <a:ext uri="{FF2B5EF4-FFF2-40B4-BE49-F238E27FC236}">
                <a16:creationId xmlns:a16="http://schemas.microsoft.com/office/drawing/2014/main" id="{F27D8765-1B3B-4BC0-808C-61FF8E5F53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83322" y="4124566"/>
            <a:ext cx="2153356" cy="1905000"/>
          </a:xfrm>
          <a:prstGeom prst="rect">
            <a:avLst/>
          </a:prstGeom>
        </p:spPr>
      </p:pic>
      <p:pic>
        <p:nvPicPr>
          <p:cNvPr id="1034" name="Image 1033">
            <a:extLst>
              <a:ext uri="{FF2B5EF4-FFF2-40B4-BE49-F238E27FC236}">
                <a16:creationId xmlns:a16="http://schemas.microsoft.com/office/drawing/2014/main" id="{322E3B56-BDD1-4C74-B24A-B88B83C05A00}"/>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9240576" y="2684366"/>
            <a:ext cx="1484551" cy="1113413"/>
          </a:xfrm>
          <a:prstGeom prst="rect">
            <a:avLst/>
          </a:prstGeom>
        </p:spPr>
      </p:pic>
    </p:spTree>
    <p:extLst>
      <p:ext uri="{BB962C8B-B14F-4D97-AF65-F5344CB8AC3E}">
        <p14:creationId xmlns:p14="http://schemas.microsoft.com/office/powerpoint/2010/main" val="159715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22</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Apports du stage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22" name="Image 1">
            <a:extLst>
              <a:ext uri="{FF2B5EF4-FFF2-40B4-BE49-F238E27FC236}">
                <a16:creationId xmlns:a16="http://schemas.microsoft.com/office/drawing/2014/main" id="{A3E66180-ADAD-4DE4-9497-3C6DEDDAC1CF}"/>
              </a:ext>
            </a:extLst>
          </p:cNvPr>
          <p:cNvPicPr>
            <a:picLocks noChangeAspect="1"/>
          </p:cNvPicPr>
          <p:nvPr/>
        </p:nvPicPr>
        <p:blipFill>
          <a:blip r:embed="rId4" cstate="print"/>
          <a:stretch>
            <a:fillRect/>
          </a:stretch>
        </p:blipFill>
        <p:spPr>
          <a:xfrm>
            <a:off x="5712531" y="1908518"/>
            <a:ext cx="766937" cy="2822297"/>
          </a:xfrm>
          <a:prstGeom prst="rect">
            <a:avLst/>
          </a:prstGeom>
        </p:spPr>
      </p:pic>
      <p:sp>
        <p:nvSpPr>
          <p:cNvPr id="24" name="Double vague 23">
            <a:extLst>
              <a:ext uri="{FF2B5EF4-FFF2-40B4-BE49-F238E27FC236}">
                <a16:creationId xmlns:a16="http://schemas.microsoft.com/office/drawing/2014/main" id="{04D7BD47-C74A-424A-9D8D-5AA2C20F9BC9}"/>
              </a:ext>
            </a:extLst>
          </p:cNvPr>
          <p:cNvSpPr/>
          <p:nvPr/>
        </p:nvSpPr>
        <p:spPr>
          <a:xfrm>
            <a:off x="1425146" y="4031534"/>
            <a:ext cx="2757267" cy="1357082"/>
          </a:xfrm>
          <a:prstGeom prst="doubleWav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Sur le volet humain</a:t>
            </a:r>
          </a:p>
        </p:txBody>
      </p:sp>
      <p:sp>
        <p:nvSpPr>
          <p:cNvPr id="26" name="Double vague 25">
            <a:extLst>
              <a:ext uri="{FF2B5EF4-FFF2-40B4-BE49-F238E27FC236}">
                <a16:creationId xmlns:a16="http://schemas.microsoft.com/office/drawing/2014/main" id="{7CCAF933-45DB-43A4-9522-A64D9C12924A}"/>
              </a:ext>
            </a:extLst>
          </p:cNvPr>
          <p:cNvSpPr/>
          <p:nvPr/>
        </p:nvSpPr>
        <p:spPr>
          <a:xfrm>
            <a:off x="8289489" y="4031534"/>
            <a:ext cx="2757267" cy="1357082"/>
          </a:xfrm>
          <a:prstGeom prst="doubleWav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Sur le volet technique</a:t>
            </a:r>
          </a:p>
        </p:txBody>
      </p:sp>
      <p:cxnSp>
        <p:nvCxnSpPr>
          <p:cNvPr id="27" name="Connecteur droit 26">
            <a:extLst>
              <a:ext uri="{FF2B5EF4-FFF2-40B4-BE49-F238E27FC236}">
                <a16:creationId xmlns:a16="http://schemas.microsoft.com/office/drawing/2014/main" id="{4EEF198C-E973-49D8-93DB-FB4BD09B41A9}"/>
              </a:ext>
            </a:extLst>
          </p:cNvPr>
          <p:cNvCxnSpPr>
            <a:cxnSpLocks/>
            <a:endCxn id="26" idx="1"/>
          </p:cNvCxnSpPr>
          <p:nvPr/>
        </p:nvCxnSpPr>
        <p:spPr>
          <a:xfrm>
            <a:off x="6561622" y="3429000"/>
            <a:ext cx="1727867" cy="1281075"/>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71A32B7B-2D76-4449-ADBD-8842811EBB66}"/>
              </a:ext>
            </a:extLst>
          </p:cNvPr>
          <p:cNvCxnSpPr>
            <a:cxnSpLocks/>
            <a:endCxn id="24" idx="3"/>
          </p:cNvCxnSpPr>
          <p:nvPr/>
        </p:nvCxnSpPr>
        <p:spPr>
          <a:xfrm flipH="1">
            <a:off x="4182413" y="3429000"/>
            <a:ext cx="1366862" cy="1281075"/>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5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Horizontal)">
                                      <p:cBhvr>
                                        <p:cTn id="7" dur="500"/>
                                        <p:tgtEl>
                                          <p:spTgt spid="2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Horizontal)">
                                      <p:cBhvr>
                                        <p:cTn id="10" dur="500"/>
                                        <p:tgtEl>
                                          <p:spTgt spid="24"/>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Horizontal)">
                                      <p:cBhvr>
                                        <p:cTn id="13" dur="500"/>
                                        <p:tgtEl>
                                          <p:spTgt spid="26"/>
                                        </p:tgtEl>
                                      </p:cBhvr>
                                    </p:animEffect>
                                  </p:childTnLst>
                                </p:cTn>
                              </p:par>
                              <p:par>
                                <p:cTn id="14" presetID="16" presetClass="entr" presetSubtype="26"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arn(inHorizontal)">
                                      <p:cBhvr>
                                        <p:cTn id="16" dur="500"/>
                                        <p:tgtEl>
                                          <p:spTgt spid="27"/>
                                        </p:tgtEl>
                                      </p:cBhvr>
                                    </p:animEffect>
                                  </p:childTnLst>
                                </p:cTn>
                              </p:par>
                              <p:par>
                                <p:cTn id="17" presetID="16" presetClass="entr" presetSubtype="2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Horizontal)">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23</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Apports du stage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44669A3D-B163-4C32-847A-CE8B07CA08F5}"/>
              </a:ext>
            </a:extLst>
          </p:cNvPr>
          <p:cNvSpPr txBox="1"/>
          <p:nvPr/>
        </p:nvSpPr>
        <p:spPr>
          <a:xfrm>
            <a:off x="1069530" y="2334835"/>
            <a:ext cx="10495611" cy="3046988"/>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 Développer la faculté d’intégration.</a:t>
            </a:r>
          </a:p>
          <a:p>
            <a:r>
              <a:rPr lang="fr-FR" sz="3200" dirty="0">
                <a:latin typeface="Arial" panose="020B0604020202020204" pitchFamily="34" charset="0"/>
                <a:cs typeface="Arial" panose="020B0604020202020204" pitchFamily="34" charset="0"/>
              </a:rPr>
              <a:t>+ Développer des compétences relationnelles à savoir la ponctualité et la gestion du temps.</a:t>
            </a:r>
          </a:p>
          <a:p>
            <a:r>
              <a:rPr lang="fr-FR" sz="3200" dirty="0">
                <a:latin typeface="Arial" panose="020B0604020202020204" pitchFamily="34" charset="0"/>
                <a:cs typeface="Arial" panose="020B0604020202020204" pitchFamily="34" charset="0"/>
              </a:rPr>
              <a:t>+ Acquérir un savoir être indispensable : l’esprit d’équipe.</a:t>
            </a:r>
          </a:p>
          <a:p>
            <a:r>
              <a:rPr lang="fr-FR" sz="3200" dirty="0">
                <a:latin typeface="Arial" panose="020B0604020202020204" pitchFamily="34" charset="0"/>
                <a:cs typeface="Arial" panose="020B0604020202020204" pitchFamily="34" charset="0"/>
              </a:rPr>
              <a:t>+ Apprendre à communiquer dans un milieu purement professionnel.</a:t>
            </a:r>
          </a:p>
        </p:txBody>
      </p:sp>
      <p:sp>
        <p:nvSpPr>
          <p:cNvPr id="3" name="ZoneTexte 2">
            <a:extLst>
              <a:ext uri="{FF2B5EF4-FFF2-40B4-BE49-F238E27FC236}">
                <a16:creationId xmlns:a16="http://schemas.microsoft.com/office/drawing/2014/main" id="{C56F54A3-EED4-4479-9440-7CAAA65B1998}"/>
              </a:ext>
            </a:extLst>
          </p:cNvPr>
          <p:cNvSpPr txBox="1"/>
          <p:nvPr/>
        </p:nvSpPr>
        <p:spPr>
          <a:xfrm>
            <a:off x="548713" y="1496829"/>
            <a:ext cx="5768622" cy="553998"/>
          </a:xfrm>
          <a:prstGeom prst="rect">
            <a:avLst/>
          </a:prstGeom>
          <a:noFill/>
        </p:spPr>
        <p:txBody>
          <a:bodyPr wrap="square" rtlCol="0">
            <a:spAutoFit/>
          </a:bodyPr>
          <a:lstStyle/>
          <a:p>
            <a:r>
              <a:rPr lang="fr-FR" sz="3000" b="1" dirty="0"/>
              <a:t>Le volet humain :</a:t>
            </a:r>
          </a:p>
        </p:txBody>
      </p:sp>
    </p:spTree>
    <p:extLst>
      <p:ext uri="{BB962C8B-B14F-4D97-AF65-F5344CB8AC3E}">
        <p14:creationId xmlns:p14="http://schemas.microsoft.com/office/powerpoint/2010/main" val="57246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24</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Apports du stage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2" name="ZoneTexte 1">
            <a:extLst>
              <a:ext uri="{FF2B5EF4-FFF2-40B4-BE49-F238E27FC236}">
                <a16:creationId xmlns:a16="http://schemas.microsoft.com/office/drawing/2014/main" id="{D87ECE78-E691-442F-9CAE-89B16A6C8152}"/>
              </a:ext>
            </a:extLst>
          </p:cNvPr>
          <p:cNvSpPr txBox="1"/>
          <p:nvPr/>
        </p:nvSpPr>
        <p:spPr>
          <a:xfrm>
            <a:off x="620888" y="1474251"/>
            <a:ext cx="4391378" cy="584775"/>
          </a:xfrm>
          <a:prstGeom prst="rect">
            <a:avLst/>
          </a:prstGeom>
          <a:noFill/>
        </p:spPr>
        <p:txBody>
          <a:bodyPr wrap="square" rtlCol="0">
            <a:spAutoFit/>
          </a:bodyPr>
          <a:lstStyle/>
          <a:p>
            <a:r>
              <a:rPr lang="fr-FR" sz="3200" b="1" dirty="0"/>
              <a:t>Le volet technique :</a:t>
            </a:r>
          </a:p>
        </p:txBody>
      </p:sp>
      <p:sp>
        <p:nvSpPr>
          <p:cNvPr id="3" name="ZoneTexte 2">
            <a:extLst>
              <a:ext uri="{FF2B5EF4-FFF2-40B4-BE49-F238E27FC236}">
                <a16:creationId xmlns:a16="http://schemas.microsoft.com/office/drawing/2014/main" id="{2C9F617C-41BB-413A-ABE5-F7943CA2DE44}"/>
              </a:ext>
            </a:extLst>
          </p:cNvPr>
          <p:cNvSpPr txBox="1"/>
          <p:nvPr/>
        </p:nvSpPr>
        <p:spPr>
          <a:xfrm>
            <a:off x="1086789" y="2348089"/>
            <a:ext cx="10406032" cy="3046988"/>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 Concrétiser les connaissances déjà acquises et en acquérir de nouvelles .</a:t>
            </a:r>
          </a:p>
          <a:p>
            <a:r>
              <a:rPr lang="fr-FR" sz="3200" dirty="0">
                <a:latin typeface="Arial" panose="020B0604020202020204" pitchFamily="34" charset="0"/>
                <a:cs typeface="Arial" panose="020B0604020202020204" pitchFamily="34" charset="0"/>
              </a:rPr>
              <a:t>+ Développer de nouvelles connaissances techniques.</a:t>
            </a:r>
          </a:p>
          <a:p>
            <a:r>
              <a:rPr lang="fr-FR" sz="3200" dirty="0">
                <a:latin typeface="Arial" panose="020B0604020202020204" pitchFamily="34" charset="0"/>
                <a:cs typeface="Arial" panose="020B0604020202020204" pitchFamily="34" charset="0"/>
              </a:rPr>
              <a:t>+ Découvrir de nouvelles Technologies et de nouveaux Outils de travail. </a:t>
            </a:r>
          </a:p>
          <a:p>
            <a:r>
              <a:rPr lang="fr-FR" sz="3200" dirty="0">
                <a:latin typeface="Arial" panose="020B0604020202020204" pitchFamily="34" charset="0"/>
                <a:cs typeface="Arial" panose="020B0604020202020204" pitchFamily="34" charset="0"/>
              </a:rPr>
              <a:t>+ Apprendre énormément sur la vie de l‘Ingénieur.</a:t>
            </a:r>
          </a:p>
        </p:txBody>
      </p:sp>
    </p:spTree>
    <p:extLst>
      <p:ext uri="{BB962C8B-B14F-4D97-AF65-F5344CB8AC3E}">
        <p14:creationId xmlns:p14="http://schemas.microsoft.com/office/powerpoint/2010/main" val="3595577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6789" y="287820"/>
            <a:ext cx="676715" cy="542591"/>
          </a:xfrm>
        </p:spPr>
      </p:pic>
      <p:sp>
        <p:nvSpPr>
          <p:cNvPr id="4" name="Espace réservé du numéro de diapositive 3"/>
          <p:cNvSpPr>
            <a:spLocks noGrp="1"/>
          </p:cNvSpPr>
          <p:nvPr>
            <p:ph type="sldNum" sz="quarter" idx="12"/>
          </p:nvPr>
        </p:nvSpPr>
        <p:spPr/>
        <p:txBody>
          <a:bodyPr/>
          <a:lstStyle/>
          <a:p>
            <a:fld id="{4997E989-D798-4C62-8E93-3D2D613C2488}" type="slidenum">
              <a:rPr lang="en-US" smtClean="0"/>
              <a:pPr/>
              <a:t>25</a:t>
            </a:fld>
            <a:endParaRPr lang="en-US"/>
          </a:p>
        </p:txBody>
      </p:sp>
      <p:sp>
        <p:nvSpPr>
          <p:cNvPr id="6" name="Titre 1"/>
          <p:cNvSpPr txBox="1">
            <a:spLocks/>
          </p:cNvSpPr>
          <p:nvPr/>
        </p:nvSpPr>
        <p:spPr>
          <a:xfrm>
            <a:off x="488831" y="35062"/>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solidFill>
                  <a:srgbClr val="00A6D2"/>
                </a:solidFill>
              </a:rPr>
              <a:t>           </a:t>
            </a:r>
            <a:r>
              <a:rPr lang="fr-FR" sz="3200" b="1" dirty="0">
                <a:solidFill>
                  <a:srgbClr val="00A6D2"/>
                </a:solidFill>
                <a:latin typeface="Century Gothic" pitchFamily="34" charset="0"/>
              </a:rPr>
              <a:t>Conclusion :</a:t>
            </a:r>
          </a:p>
        </p:txBody>
      </p:sp>
      <p:sp>
        <p:nvSpPr>
          <p:cNvPr id="7" name="Rectangle 6"/>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rot="10800000">
            <a:off x="11492821" y="6392214"/>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3" name="Image 2">
            <a:extLst>
              <a:ext uri="{FF2B5EF4-FFF2-40B4-BE49-F238E27FC236}">
                <a16:creationId xmlns:a16="http://schemas.microsoft.com/office/drawing/2014/main" id="{27448A2A-7103-496E-9CE2-5B70C4D45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333" y="1532293"/>
            <a:ext cx="10058400" cy="5006622"/>
          </a:xfrm>
          <a:prstGeom prst="rect">
            <a:avLst/>
          </a:prstGeom>
        </p:spPr>
      </p:pic>
    </p:spTree>
    <p:extLst>
      <p:ext uri="{BB962C8B-B14F-4D97-AF65-F5344CB8AC3E}">
        <p14:creationId xmlns:p14="http://schemas.microsoft.com/office/powerpoint/2010/main" val="151183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3000"/>
            <a:lum/>
          </a:blip>
          <a:srcRect/>
          <a:stretch>
            <a:fillRect l="-1000"/>
          </a:stretch>
        </a:blipFill>
        <a:effectLst/>
      </p:bgPr>
    </p:bg>
    <p:spTree>
      <p:nvGrpSpPr>
        <p:cNvPr id="1" name=""/>
        <p:cNvGrpSpPr/>
        <p:nvPr/>
      </p:nvGrpSpPr>
      <p:grpSpPr>
        <a:xfrm>
          <a:off x="0" y="0"/>
          <a:ext cx="0" cy="0"/>
          <a:chOff x="0" y="0"/>
          <a:chExt cx="0" cy="0"/>
        </a:xfrm>
      </p:grpSpPr>
      <p:sp>
        <p:nvSpPr>
          <p:cNvPr id="7" name="ZoneTexte 6"/>
          <p:cNvSpPr txBox="1"/>
          <p:nvPr/>
        </p:nvSpPr>
        <p:spPr>
          <a:xfrm>
            <a:off x="316090" y="1341419"/>
            <a:ext cx="12192000" cy="1015663"/>
          </a:xfrm>
          <a:prstGeom prst="rect">
            <a:avLst/>
          </a:prstGeom>
          <a:noFill/>
        </p:spPr>
        <p:txBody>
          <a:bodyPr wrap="square" rtlCol="0">
            <a:spAutoFit/>
          </a:bodyPr>
          <a:lstStyle/>
          <a:p>
            <a:pPr algn="ctr"/>
            <a:r>
              <a:rPr lang="fr-FR" sz="6000" b="1" dirty="0">
                <a:ln w="0"/>
                <a:solidFill>
                  <a:schemeClr val="accent5"/>
                </a:solidFill>
                <a:latin typeface="Britannic Bold" panose="020B0903060703020204" pitchFamily="34" charset="0"/>
              </a:rPr>
              <a:t>Merci de votre attention !</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2561" y="2858274"/>
            <a:ext cx="3026877" cy="2534130"/>
          </a:xfrm>
          <a:prstGeom prst="rect">
            <a:avLst/>
          </a:prstGeom>
        </p:spPr>
      </p:pic>
    </p:spTree>
    <p:extLst>
      <p:ext uri="{BB962C8B-B14F-4D97-AF65-F5344CB8AC3E}">
        <p14:creationId xmlns:p14="http://schemas.microsoft.com/office/powerpoint/2010/main" val="36077823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997E989-D798-4C62-8E93-3D2D613C2488}" type="slidenum">
              <a:rPr lang="en-US" smtClean="0"/>
              <a:pPr/>
              <a:t>3</a:t>
            </a:fld>
            <a:endParaRPr lang="en-US"/>
          </a:p>
        </p:txBody>
      </p:sp>
      <p:cxnSp>
        <p:nvCxnSpPr>
          <p:cNvPr id="7" name="Connecteur droit 6"/>
          <p:cNvCxnSpPr/>
          <p:nvPr/>
        </p:nvCxnSpPr>
        <p:spPr>
          <a:xfrm>
            <a:off x="643467" y="1422400"/>
            <a:ext cx="11160000" cy="0"/>
          </a:xfrm>
          <a:prstGeom prst="line">
            <a:avLst/>
          </a:prstGeom>
          <a:ln w="38100">
            <a:solidFill>
              <a:srgbClr val="BE1931"/>
            </a:solidFill>
          </a:ln>
        </p:spPr>
        <p:style>
          <a:lnRef idx="1">
            <a:schemeClr val="accent2"/>
          </a:lnRef>
          <a:fillRef idx="0">
            <a:schemeClr val="accent2"/>
          </a:fillRef>
          <a:effectRef idx="0">
            <a:schemeClr val="accent2"/>
          </a:effectRef>
          <a:fontRef idx="minor">
            <a:schemeClr val="tx1"/>
          </a:fontRef>
        </p:style>
      </p:cxnSp>
      <p:sp>
        <p:nvSpPr>
          <p:cNvPr id="17" name="Espace réservé du contenu 16"/>
          <p:cNvSpPr>
            <a:spLocks noGrp="1"/>
          </p:cNvSpPr>
          <p:nvPr>
            <p:ph idx="1"/>
          </p:nvPr>
        </p:nvSpPr>
        <p:spPr>
          <a:xfrm>
            <a:off x="27709" y="0"/>
            <a:ext cx="12327468" cy="6858000"/>
          </a:xfrm>
          <a:solidFill>
            <a:schemeClr val="bg1">
              <a:lumMod val="95000"/>
            </a:schemeClr>
          </a:solidFill>
        </p:spPr>
        <p:txBody>
          <a:bodyPr/>
          <a:lstStyle/>
          <a:p>
            <a:pPr marL="0" indent="0">
              <a:buNone/>
            </a:pPr>
            <a:endParaRPr lang="fr-FR" dirty="0"/>
          </a:p>
          <a:p>
            <a:pPr marL="0" indent="0">
              <a:buNone/>
            </a:pPr>
            <a:r>
              <a:rPr lang="fr-FR" dirty="0"/>
              <a:t>                     présentation de l’entreprise</a:t>
            </a:r>
          </a:p>
          <a:p>
            <a:pPr marL="0" indent="0">
              <a:buNone/>
            </a:pPr>
            <a:endParaRPr lang="fr-FR" dirty="0"/>
          </a:p>
          <a:p>
            <a:pPr marL="0" indent="0">
              <a:buNone/>
            </a:pPr>
            <a:r>
              <a:rPr lang="fr-FR" dirty="0"/>
              <a:t>          </a:t>
            </a:r>
          </a:p>
          <a:p>
            <a:pPr marL="0" indent="0">
              <a:buNone/>
            </a:pPr>
            <a:r>
              <a:rPr lang="fr-FR" dirty="0"/>
              <a:t>	</a:t>
            </a:r>
            <a:r>
              <a:rPr lang="fr-FR" dirty="0">
                <a:latin typeface="Arial" panose="020B0604020202020204" pitchFamily="34" charset="0"/>
                <a:cs typeface="Arial" panose="020B0604020202020204" pitchFamily="34" charset="0"/>
              </a:rPr>
              <a:t>*SFM est une entreprise issue du </a:t>
            </a:r>
          </a:p>
          <a:p>
            <a:pPr marL="0" indent="0">
              <a:buNone/>
            </a:pPr>
            <a:r>
              <a:rPr lang="fr-FR" dirty="0">
                <a:latin typeface="Arial" panose="020B0604020202020204" pitchFamily="34" charset="0"/>
                <a:cs typeface="Arial" panose="020B0604020202020204" pitchFamily="34" charset="0"/>
              </a:rPr>
              <a:t>         domaine des télécommunications </a:t>
            </a:r>
          </a:p>
          <a:p>
            <a:pPr marL="0" indent="0">
              <a:buNone/>
            </a:pPr>
            <a:r>
              <a:rPr lang="fr-FR" dirty="0">
                <a:latin typeface="Arial" panose="020B0604020202020204" pitchFamily="34" charset="0"/>
                <a:cs typeface="Arial" panose="020B0604020202020204" pitchFamily="34" charset="0"/>
              </a:rPr>
              <a:t>         et des réseaux.</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*Il réalise des missions d'ingénierie et de conseil pour le 	compte de régulateurs des télécommunications, d’opérateurs, 	de Ministères des TIC.</a:t>
            </a:r>
          </a:p>
        </p:txBody>
      </p:sp>
      <p:pic>
        <p:nvPicPr>
          <p:cNvPr id="2050" name="Picture 2" descr="C:\Users\clickinformatique\Desktop\rapport stag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732632"/>
            <a:ext cx="1165225" cy="48101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p:nvPr/>
        </p:nvCxnSpPr>
        <p:spPr>
          <a:xfrm>
            <a:off x="406400" y="1422400"/>
            <a:ext cx="11243733" cy="0"/>
          </a:xfrm>
          <a:prstGeom prst="line">
            <a:avLst/>
          </a:prstGeom>
          <a:ln w="38100">
            <a:solidFill>
              <a:srgbClr val="AD0D25"/>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0E7094B0-D476-4E7D-86E8-A61A1DD1D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536" y="2133602"/>
            <a:ext cx="4610998" cy="2302930"/>
          </a:xfrm>
          <a:prstGeom prst="rect">
            <a:avLst/>
          </a:prstGeom>
        </p:spPr>
      </p:pic>
    </p:spTree>
    <p:extLst>
      <p:ext uri="{BB962C8B-B14F-4D97-AF65-F5344CB8AC3E}">
        <p14:creationId xmlns:p14="http://schemas.microsoft.com/office/powerpoint/2010/main" val="423136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997E989-D798-4C62-8E93-3D2D613C2488}" type="slidenum">
              <a:rPr lang="en-US" smtClean="0"/>
              <a:pPr/>
              <a:t>4</a:t>
            </a:fld>
            <a:endParaRPr lang="en-US"/>
          </a:p>
        </p:txBody>
      </p:sp>
      <p:cxnSp>
        <p:nvCxnSpPr>
          <p:cNvPr id="7" name="Connecteur droit 6"/>
          <p:cNvCxnSpPr/>
          <p:nvPr/>
        </p:nvCxnSpPr>
        <p:spPr>
          <a:xfrm>
            <a:off x="643467" y="1422400"/>
            <a:ext cx="11160000" cy="0"/>
          </a:xfrm>
          <a:prstGeom prst="line">
            <a:avLst/>
          </a:prstGeom>
          <a:ln w="38100">
            <a:solidFill>
              <a:srgbClr val="BE1931"/>
            </a:solidFill>
          </a:ln>
        </p:spPr>
        <p:style>
          <a:lnRef idx="1">
            <a:schemeClr val="accent2"/>
          </a:lnRef>
          <a:fillRef idx="0">
            <a:schemeClr val="accent2"/>
          </a:fillRef>
          <a:effectRef idx="0">
            <a:schemeClr val="accent2"/>
          </a:effectRef>
          <a:fontRef idx="minor">
            <a:schemeClr val="tx1"/>
          </a:fontRef>
        </p:style>
      </p:cxnSp>
      <p:sp>
        <p:nvSpPr>
          <p:cNvPr id="17" name="Espace réservé du contenu 16"/>
          <p:cNvSpPr>
            <a:spLocks noGrp="1"/>
          </p:cNvSpPr>
          <p:nvPr>
            <p:ph idx="1"/>
          </p:nvPr>
        </p:nvSpPr>
        <p:spPr>
          <a:xfrm>
            <a:off x="27709" y="0"/>
            <a:ext cx="12327468" cy="6858000"/>
          </a:xfrm>
          <a:solidFill>
            <a:schemeClr val="bg1">
              <a:lumMod val="95000"/>
            </a:schemeClr>
          </a:solidFill>
        </p:spPr>
        <p:txBody>
          <a:bodyPr/>
          <a:lstStyle/>
          <a:p>
            <a:pPr marL="0" indent="0">
              <a:buNone/>
            </a:pPr>
            <a:endParaRPr lang="fr-FR" dirty="0"/>
          </a:p>
          <a:p>
            <a:pPr marL="0" indent="0">
              <a:buNone/>
            </a:pPr>
            <a:r>
              <a:rPr lang="fr-FR" dirty="0"/>
              <a:t>                     présentation de l’entreprise</a:t>
            </a:r>
          </a:p>
          <a:p>
            <a:pPr marL="0" indent="0">
              <a:buNone/>
            </a:pPr>
            <a:endParaRPr lang="fr-FR" sz="1800" dirty="0">
              <a:latin typeface="Arial" panose="020B0604020202020204" pitchFamily="34" charset="0"/>
              <a:cs typeface="Arial" panose="020B0604020202020204" pitchFamily="34" charset="0"/>
            </a:endParaRPr>
          </a:p>
          <a:p>
            <a:pPr marL="0" indent="0">
              <a:buNone/>
            </a:pPr>
            <a:r>
              <a:rPr lang="fr-FR" sz="1800" dirty="0">
                <a:latin typeface="Arial" panose="020B0604020202020204" pitchFamily="34" charset="0"/>
                <a:cs typeface="Arial" panose="020B0604020202020204" pitchFamily="34" charset="0"/>
              </a:rPr>
              <a:t>		</a:t>
            </a:r>
          </a:p>
          <a:p>
            <a:pPr marL="0" indent="0">
              <a:buNone/>
            </a:pPr>
            <a:r>
              <a:rPr lang="fr-FR" sz="1800"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*Les axes de développements :</a:t>
            </a:r>
          </a:p>
          <a:p>
            <a:pPr marL="0" indent="0">
              <a:buNone/>
            </a:pPr>
            <a:endParaRPr lang="fr-FR" dirty="0">
              <a:latin typeface="Arial" panose="020B0604020202020204" pitchFamily="34" charset="0"/>
              <a:cs typeface="Arial" panose="020B0604020202020204" pitchFamily="34" charset="0"/>
            </a:endParaRPr>
          </a:p>
          <a:p>
            <a:pPr marL="0" indent="0">
              <a:buNone/>
            </a:pPr>
            <a:r>
              <a:rPr lang="fr-FR" sz="1800"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 Big Data et Intelligence Artificielle</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 Digitalisation des processus des entreprises</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		+ Cybersécurité</a:t>
            </a:r>
          </a:p>
        </p:txBody>
      </p:sp>
      <p:pic>
        <p:nvPicPr>
          <p:cNvPr id="2050" name="Picture 2" descr="C:\Users\clickinformatique\Desktop\rapport stage\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732632"/>
            <a:ext cx="1165225" cy="48101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p:nvPr/>
        </p:nvCxnSpPr>
        <p:spPr>
          <a:xfrm>
            <a:off x="406400" y="1422400"/>
            <a:ext cx="11243733" cy="0"/>
          </a:xfrm>
          <a:prstGeom prst="line">
            <a:avLst/>
          </a:prstGeom>
          <a:ln w="38100">
            <a:solidFill>
              <a:srgbClr val="AD0D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57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 y="-370703"/>
            <a:ext cx="12192001" cy="7463481"/>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2" name="Slide Number Placeholder 41"/>
          <p:cNvSpPr>
            <a:spLocks noGrp="1"/>
          </p:cNvSpPr>
          <p:nvPr>
            <p:ph type="sldNum" sz="quarter" idx="4"/>
          </p:nvPr>
        </p:nvSpPr>
        <p:spPr>
          <a:xfrm>
            <a:off x="11432913" y="6333411"/>
            <a:ext cx="498403" cy="365125"/>
          </a:xfrm>
        </p:spPr>
        <p:txBody>
          <a:bodyPr/>
          <a:lstStyle/>
          <a:p>
            <a:fld id="{5AE1514C-5E56-4738-A1FF-4B1CFD2A3E36}" type="slidenum">
              <a:rPr lang="en-US" smtClean="0"/>
              <a:pPr/>
              <a:t>5</a:t>
            </a:fld>
            <a:endParaRPr lang="en-US"/>
          </a:p>
        </p:txBody>
      </p:sp>
      <p:sp>
        <p:nvSpPr>
          <p:cNvPr id="9" name="Rectangle 8"/>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p:cNvSpPr txBox="1"/>
          <p:nvPr/>
        </p:nvSpPr>
        <p:spPr>
          <a:xfrm>
            <a:off x="1961797" y="465822"/>
            <a:ext cx="4763142" cy="584775"/>
          </a:xfrm>
          <a:prstGeom prst="rect">
            <a:avLst/>
          </a:prstGeom>
          <a:noFill/>
        </p:spPr>
        <p:txBody>
          <a:bodyPr wrap="square" rtlCol="0">
            <a:spAutoFit/>
          </a:bodyPr>
          <a:lstStyle/>
          <a:p>
            <a:r>
              <a:rPr lang="fr-FR" sz="3200" b="1" dirty="0">
                <a:solidFill>
                  <a:srgbClr val="00A6D2"/>
                </a:solidFill>
                <a:latin typeface="Century Gothic" panose="020B0502020202020204" pitchFamily="34" charset="0"/>
              </a:rPr>
              <a:t>Introduction générale</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854" y="517397"/>
            <a:ext cx="1164927" cy="481626"/>
          </a:xfrm>
          <a:prstGeom prst="rect">
            <a:avLst/>
          </a:prstGeom>
        </p:spPr>
      </p:pic>
      <p:sp>
        <p:nvSpPr>
          <p:cNvPr id="48" name="Chevron 47"/>
          <p:cNvSpPr/>
          <p:nvPr/>
        </p:nvSpPr>
        <p:spPr>
          <a:xfrm rot="10800000">
            <a:off x="11492821" y="6478479"/>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8" name="Image 7">
            <a:extLst>
              <a:ext uri="{FF2B5EF4-FFF2-40B4-BE49-F238E27FC236}">
                <a16:creationId xmlns:a16="http://schemas.microsoft.com/office/drawing/2014/main" id="{51704AED-AE94-413F-A8E2-1E9BDAE2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622" y="1624294"/>
            <a:ext cx="9968089" cy="4767884"/>
          </a:xfrm>
          <a:prstGeom prst="rect">
            <a:avLst/>
          </a:prstGeom>
        </p:spPr>
      </p:pic>
    </p:spTree>
    <p:extLst>
      <p:ext uri="{BB962C8B-B14F-4D97-AF65-F5344CB8AC3E}">
        <p14:creationId xmlns:p14="http://schemas.microsoft.com/office/powerpoint/2010/main" val="1841531438"/>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 y="-370703"/>
            <a:ext cx="12192001" cy="7463481"/>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2" name="Slide Number Placeholder 41"/>
          <p:cNvSpPr>
            <a:spLocks noGrp="1"/>
          </p:cNvSpPr>
          <p:nvPr>
            <p:ph type="sldNum" sz="quarter" idx="4"/>
          </p:nvPr>
        </p:nvSpPr>
        <p:spPr>
          <a:xfrm>
            <a:off x="11432913" y="6333411"/>
            <a:ext cx="498403" cy="365125"/>
          </a:xfrm>
        </p:spPr>
        <p:txBody>
          <a:bodyPr/>
          <a:lstStyle/>
          <a:p>
            <a:fld id="{5AE1514C-5E56-4738-A1FF-4B1CFD2A3E36}" type="slidenum">
              <a:rPr lang="en-US" smtClean="0"/>
              <a:pPr/>
              <a:t>6</a:t>
            </a:fld>
            <a:endParaRPr lang="en-US"/>
          </a:p>
        </p:txBody>
      </p:sp>
      <p:sp>
        <p:nvSpPr>
          <p:cNvPr id="9" name="Rectangle 8"/>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p:cNvSpPr txBox="1"/>
          <p:nvPr/>
        </p:nvSpPr>
        <p:spPr>
          <a:xfrm>
            <a:off x="1961797" y="465822"/>
            <a:ext cx="4763142" cy="584775"/>
          </a:xfrm>
          <a:prstGeom prst="rect">
            <a:avLst/>
          </a:prstGeom>
          <a:noFill/>
        </p:spPr>
        <p:txBody>
          <a:bodyPr wrap="square" rtlCol="0">
            <a:spAutoFit/>
          </a:bodyPr>
          <a:lstStyle/>
          <a:p>
            <a:r>
              <a:rPr lang="fr-FR" sz="3200" b="1" dirty="0">
                <a:solidFill>
                  <a:srgbClr val="00A6D2"/>
                </a:solidFill>
                <a:latin typeface="Century Gothic" panose="020B0502020202020204" pitchFamily="34" charset="0"/>
              </a:rPr>
              <a:t>Introduction générale</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854" y="517397"/>
            <a:ext cx="1164927" cy="481626"/>
          </a:xfrm>
          <a:prstGeom prst="rect">
            <a:avLst/>
          </a:prstGeom>
        </p:spPr>
      </p:pic>
      <p:sp>
        <p:nvSpPr>
          <p:cNvPr id="48" name="Chevron 47"/>
          <p:cNvSpPr/>
          <p:nvPr/>
        </p:nvSpPr>
        <p:spPr>
          <a:xfrm rot="10800000">
            <a:off x="11492821" y="6478479"/>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4" name="Image 3">
            <a:extLst>
              <a:ext uri="{FF2B5EF4-FFF2-40B4-BE49-F238E27FC236}">
                <a16:creationId xmlns:a16="http://schemas.microsoft.com/office/drawing/2014/main" id="{7468B1B7-B21C-45EE-B7EB-B49BAA604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711" y="1675868"/>
            <a:ext cx="10428201" cy="4716310"/>
          </a:xfrm>
          <a:prstGeom prst="rect">
            <a:avLst/>
          </a:prstGeom>
        </p:spPr>
      </p:pic>
    </p:spTree>
    <p:extLst>
      <p:ext uri="{BB962C8B-B14F-4D97-AF65-F5344CB8AC3E}">
        <p14:creationId xmlns:p14="http://schemas.microsoft.com/office/powerpoint/2010/main" val="2175885577"/>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 y="-370703"/>
            <a:ext cx="12192001" cy="7463481"/>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2" name="Slide Number Placeholder 41"/>
          <p:cNvSpPr>
            <a:spLocks noGrp="1"/>
          </p:cNvSpPr>
          <p:nvPr>
            <p:ph type="sldNum" sz="quarter" idx="4"/>
          </p:nvPr>
        </p:nvSpPr>
        <p:spPr>
          <a:xfrm>
            <a:off x="11432913" y="6333411"/>
            <a:ext cx="498403" cy="365125"/>
          </a:xfrm>
        </p:spPr>
        <p:txBody>
          <a:bodyPr/>
          <a:lstStyle/>
          <a:p>
            <a:fld id="{5AE1514C-5E56-4738-A1FF-4B1CFD2A3E36}" type="slidenum">
              <a:rPr lang="en-US" smtClean="0"/>
              <a:pPr/>
              <a:t>7</a:t>
            </a:fld>
            <a:endParaRPr lang="en-US"/>
          </a:p>
        </p:txBody>
      </p:sp>
      <p:sp>
        <p:nvSpPr>
          <p:cNvPr id="9" name="Rectangle 8"/>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510" y="2158171"/>
            <a:ext cx="6913228" cy="4893647"/>
          </a:xfrm>
          <a:prstGeom prst="rect">
            <a:avLst/>
          </a:prstGeom>
        </p:spPr>
        <p:txBody>
          <a:bodyPr wrap="square">
            <a:spAutoFit/>
          </a:bodyPr>
          <a:lstStyle/>
          <a:p>
            <a:r>
              <a:rPr lang="fr-FR" sz="3200" dirty="0">
                <a:latin typeface="Arial" panose="020B0604020202020204" pitchFamily="34" charset="0"/>
                <a:cs typeface="Arial" panose="020B0604020202020204" pitchFamily="34" charset="0"/>
              </a:rPr>
              <a:t>*La Vision Par Ordinateur est utilisé dans plusieurs applications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Les procédés de contrôle.</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rPr>
              <a:t>La détection d’événements.</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Les inspections automatiques.</a:t>
            </a:r>
          </a:p>
          <a:p>
            <a:r>
              <a:rPr lang="fr-FR" sz="3200" dirty="0">
                <a:solidFill>
                  <a:srgbClr val="444444"/>
                </a:solidFill>
                <a:latin typeface="Verdana" panose="020B0604030504040204" pitchFamily="34" charset="0"/>
              </a:rPr>
              <a:t>	</a:t>
            </a:r>
          </a:p>
          <a:p>
            <a:endParaRPr lang="fr-FR" sz="2400" dirty="0">
              <a:latin typeface="Times New Roman" pitchFamily="18" charset="0"/>
              <a:cs typeface="Times New Roman" pitchFamily="18" charset="0"/>
            </a:endParaRPr>
          </a:p>
        </p:txBody>
      </p:sp>
      <p:sp>
        <p:nvSpPr>
          <p:cNvPr id="19" name="ZoneTexte 18"/>
          <p:cNvSpPr txBox="1"/>
          <p:nvPr/>
        </p:nvSpPr>
        <p:spPr>
          <a:xfrm>
            <a:off x="1961797" y="465822"/>
            <a:ext cx="4763142" cy="584775"/>
          </a:xfrm>
          <a:prstGeom prst="rect">
            <a:avLst/>
          </a:prstGeom>
          <a:noFill/>
        </p:spPr>
        <p:txBody>
          <a:bodyPr wrap="square" rtlCol="0">
            <a:spAutoFit/>
          </a:bodyPr>
          <a:lstStyle/>
          <a:p>
            <a:r>
              <a:rPr lang="fr-FR" sz="3200" b="1" dirty="0">
                <a:solidFill>
                  <a:srgbClr val="00A6D2"/>
                </a:solidFill>
                <a:latin typeface="Century Gothic" panose="020B0502020202020204" pitchFamily="34" charset="0"/>
              </a:rPr>
              <a:t>Introduction générale</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854" y="517397"/>
            <a:ext cx="1164927" cy="481626"/>
          </a:xfrm>
          <a:prstGeom prst="rect">
            <a:avLst/>
          </a:prstGeom>
        </p:spPr>
      </p:pic>
      <p:sp>
        <p:nvSpPr>
          <p:cNvPr id="33" name="Chevron 32"/>
          <p:cNvSpPr/>
          <p:nvPr/>
        </p:nvSpPr>
        <p:spPr>
          <a:xfrm>
            <a:off x="1165147" y="5714070"/>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
        <p:nvSpPr>
          <p:cNvPr id="48" name="Chevron 47"/>
          <p:cNvSpPr/>
          <p:nvPr/>
        </p:nvSpPr>
        <p:spPr>
          <a:xfrm rot="10800000">
            <a:off x="11492821" y="6478479"/>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5" name="Image 4">
            <a:extLst>
              <a:ext uri="{FF2B5EF4-FFF2-40B4-BE49-F238E27FC236}">
                <a16:creationId xmlns:a16="http://schemas.microsoft.com/office/drawing/2014/main" id="{3E1B0643-6BA4-4B25-9A0E-BC629D24C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107" y="1518956"/>
            <a:ext cx="3848383" cy="4741921"/>
          </a:xfrm>
          <a:prstGeom prst="rect">
            <a:avLst/>
          </a:prstGeom>
        </p:spPr>
      </p:pic>
      <p:sp>
        <p:nvSpPr>
          <p:cNvPr id="14" name="Chevron 32">
            <a:extLst>
              <a:ext uri="{FF2B5EF4-FFF2-40B4-BE49-F238E27FC236}">
                <a16:creationId xmlns:a16="http://schemas.microsoft.com/office/drawing/2014/main" id="{0BA5D12D-005F-424A-B591-481110F16C5A}"/>
              </a:ext>
            </a:extLst>
          </p:cNvPr>
          <p:cNvSpPr/>
          <p:nvPr/>
        </p:nvSpPr>
        <p:spPr>
          <a:xfrm>
            <a:off x="1165147" y="3758762"/>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
        <p:nvSpPr>
          <p:cNvPr id="15" name="Chevron 32">
            <a:extLst>
              <a:ext uri="{FF2B5EF4-FFF2-40B4-BE49-F238E27FC236}">
                <a16:creationId xmlns:a16="http://schemas.microsoft.com/office/drawing/2014/main" id="{8CE57931-3DDE-49FC-ACF5-6E0E02C15B7B}"/>
              </a:ext>
            </a:extLst>
          </p:cNvPr>
          <p:cNvSpPr/>
          <p:nvPr/>
        </p:nvSpPr>
        <p:spPr>
          <a:xfrm>
            <a:off x="1165147" y="4736932"/>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2828398070"/>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 y="-370703"/>
            <a:ext cx="12192001" cy="7463481"/>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2" name="Slide Number Placeholder 41"/>
          <p:cNvSpPr>
            <a:spLocks noGrp="1"/>
          </p:cNvSpPr>
          <p:nvPr>
            <p:ph type="sldNum" sz="quarter" idx="4"/>
          </p:nvPr>
        </p:nvSpPr>
        <p:spPr>
          <a:xfrm>
            <a:off x="11432913" y="6333411"/>
            <a:ext cx="498403" cy="365125"/>
          </a:xfrm>
        </p:spPr>
        <p:txBody>
          <a:bodyPr/>
          <a:lstStyle/>
          <a:p>
            <a:fld id="{5AE1514C-5E56-4738-A1FF-4B1CFD2A3E36}" type="slidenum">
              <a:rPr lang="en-US" smtClean="0"/>
              <a:pPr/>
              <a:t>8</a:t>
            </a:fld>
            <a:endParaRPr lang="en-US"/>
          </a:p>
        </p:txBody>
      </p:sp>
      <p:sp>
        <p:nvSpPr>
          <p:cNvPr id="9" name="Rectangle 8"/>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510" y="2158171"/>
            <a:ext cx="6913228" cy="4893647"/>
          </a:xfrm>
          <a:prstGeom prst="rect">
            <a:avLst/>
          </a:prstGeom>
        </p:spPr>
        <p:txBody>
          <a:bodyPr wrap="square">
            <a:spAutoFit/>
          </a:bodyPr>
          <a:lstStyle/>
          <a:p>
            <a:r>
              <a:rPr lang="fr-FR" sz="3200" dirty="0">
                <a:latin typeface="Arial" panose="020B0604020202020204" pitchFamily="34" charset="0"/>
                <a:cs typeface="Arial" panose="020B0604020202020204" pitchFamily="34" charset="0"/>
              </a:rPr>
              <a:t>*La Vision Par Ordinateur est utilisé dans plusieurs applications :</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Les procédés de contrôle.</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r>
              <a:rPr lang="fr-FR" sz="3200" dirty="0">
                <a:latin typeface="Arial" panose="020B0604020202020204" pitchFamily="34" charset="0"/>
                <a:cs typeface="Arial" panose="020B0604020202020204" pitchFamily="34" charset="0"/>
              </a:rPr>
              <a:t>La détection d’événements.</a:t>
            </a:r>
          </a:p>
          <a:p>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	 Les inspections automatiques.</a:t>
            </a:r>
          </a:p>
          <a:p>
            <a:r>
              <a:rPr lang="fr-FR" sz="3200" dirty="0">
                <a:solidFill>
                  <a:srgbClr val="444444"/>
                </a:solidFill>
                <a:latin typeface="Verdana" panose="020B0604030504040204" pitchFamily="34" charset="0"/>
              </a:rPr>
              <a:t>	</a:t>
            </a:r>
          </a:p>
          <a:p>
            <a:endParaRPr lang="fr-FR" sz="2400" dirty="0">
              <a:latin typeface="Times New Roman" pitchFamily="18" charset="0"/>
              <a:cs typeface="Times New Roman" pitchFamily="18" charset="0"/>
            </a:endParaRPr>
          </a:p>
        </p:txBody>
      </p:sp>
      <p:sp>
        <p:nvSpPr>
          <p:cNvPr id="19" name="ZoneTexte 18"/>
          <p:cNvSpPr txBox="1"/>
          <p:nvPr/>
        </p:nvSpPr>
        <p:spPr>
          <a:xfrm>
            <a:off x="1961797" y="465822"/>
            <a:ext cx="4763142" cy="584775"/>
          </a:xfrm>
          <a:prstGeom prst="rect">
            <a:avLst/>
          </a:prstGeom>
          <a:noFill/>
        </p:spPr>
        <p:txBody>
          <a:bodyPr wrap="square" rtlCol="0">
            <a:spAutoFit/>
          </a:bodyPr>
          <a:lstStyle/>
          <a:p>
            <a:r>
              <a:rPr lang="fr-FR" sz="3200" b="1" dirty="0">
                <a:solidFill>
                  <a:srgbClr val="00A6D2"/>
                </a:solidFill>
                <a:latin typeface="Century Gothic" panose="020B0502020202020204" pitchFamily="34" charset="0"/>
              </a:rPr>
              <a:t>Introduction générale</a:t>
            </a: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854" y="517397"/>
            <a:ext cx="1164927" cy="481626"/>
          </a:xfrm>
          <a:prstGeom prst="rect">
            <a:avLst/>
          </a:prstGeom>
        </p:spPr>
      </p:pic>
      <p:sp>
        <p:nvSpPr>
          <p:cNvPr id="33" name="Chevron 32"/>
          <p:cNvSpPr/>
          <p:nvPr/>
        </p:nvSpPr>
        <p:spPr>
          <a:xfrm>
            <a:off x="1165147" y="5714070"/>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
        <p:nvSpPr>
          <p:cNvPr id="48" name="Chevron 47"/>
          <p:cNvSpPr/>
          <p:nvPr/>
        </p:nvSpPr>
        <p:spPr>
          <a:xfrm rot="10800000">
            <a:off x="11492821" y="6478479"/>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pic>
        <p:nvPicPr>
          <p:cNvPr id="5" name="Image 4">
            <a:extLst>
              <a:ext uri="{FF2B5EF4-FFF2-40B4-BE49-F238E27FC236}">
                <a16:creationId xmlns:a16="http://schemas.microsoft.com/office/drawing/2014/main" id="{3E1B0643-6BA4-4B25-9A0E-BC629D24C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107" y="1518956"/>
            <a:ext cx="3848383" cy="4741921"/>
          </a:xfrm>
          <a:prstGeom prst="rect">
            <a:avLst/>
          </a:prstGeom>
        </p:spPr>
      </p:pic>
      <p:sp>
        <p:nvSpPr>
          <p:cNvPr id="14" name="Chevron 32">
            <a:extLst>
              <a:ext uri="{FF2B5EF4-FFF2-40B4-BE49-F238E27FC236}">
                <a16:creationId xmlns:a16="http://schemas.microsoft.com/office/drawing/2014/main" id="{0BA5D12D-005F-424A-B591-481110F16C5A}"/>
              </a:ext>
            </a:extLst>
          </p:cNvPr>
          <p:cNvSpPr/>
          <p:nvPr/>
        </p:nvSpPr>
        <p:spPr>
          <a:xfrm>
            <a:off x="1165147" y="3758762"/>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
        <p:nvSpPr>
          <p:cNvPr id="15" name="Chevron 32">
            <a:extLst>
              <a:ext uri="{FF2B5EF4-FFF2-40B4-BE49-F238E27FC236}">
                <a16:creationId xmlns:a16="http://schemas.microsoft.com/office/drawing/2014/main" id="{8CE57931-3DDE-49FC-ACF5-6E0E02C15B7B}"/>
              </a:ext>
            </a:extLst>
          </p:cNvPr>
          <p:cNvSpPr/>
          <p:nvPr/>
        </p:nvSpPr>
        <p:spPr>
          <a:xfrm>
            <a:off x="1165147" y="4736932"/>
            <a:ext cx="356872" cy="360609"/>
          </a:xfrm>
          <a:prstGeom prst="chevron">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884842397"/>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997E989-D798-4C62-8E93-3D2D613C2488}" type="slidenum">
              <a:rPr lang="en-US" smtClean="0"/>
              <a:pPr/>
              <a:t>9</a:t>
            </a:fld>
            <a:endParaRPr lang="en-US"/>
          </a:p>
        </p:txBody>
      </p:sp>
      <p:sp>
        <p:nvSpPr>
          <p:cNvPr id="5" name="Rectangle 4"/>
          <p:cNvSpPr/>
          <p:nvPr/>
        </p:nvSpPr>
        <p:spPr>
          <a:xfrm>
            <a:off x="0" y="-112026"/>
            <a:ext cx="12192000" cy="6970026"/>
          </a:xfrm>
          <a:prstGeom prst="rect">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8" name="Connecteur droit 7"/>
          <p:cNvCxnSpPr>
            <a:cxnSpLocks/>
          </p:cNvCxnSpPr>
          <p:nvPr/>
        </p:nvCxnSpPr>
        <p:spPr>
          <a:xfrm>
            <a:off x="3280000" y="2578371"/>
            <a:ext cx="1246117" cy="4922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Double vague 9"/>
          <p:cNvSpPr/>
          <p:nvPr/>
        </p:nvSpPr>
        <p:spPr>
          <a:xfrm>
            <a:off x="522733" y="1924440"/>
            <a:ext cx="2757267" cy="1357082"/>
          </a:xfrm>
          <a:prstGeom prst="doubleWav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Détection de visage</a:t>
            </a:r>
          </a:p>
        </p:txBody>
      </p:sp>
      <p:sp>
        <p:nvSpPr>
          <p:cNvPr id="14" name="TextBox 37"/>
          <p:cNvSpPr txBox="1"/>
          <p:nvPr/>
        </p:nvSpPr>
        <p:spPr>
          <a:xfrm>
            <a:off x="1573871" y="408519"/>
            <a:ext cx="5904492" cy="441852"/>
          </a:xfrm>
          <a:prstGeom prst="rect">
            <a:avLst/>
          </a:prstGeom>
          <a:noFill/>
        </p:spPr>
        <p:txBody>
          <a:bodyPr wrap="square" rtlCol="0">
            <a:spAutoFit/>
          </a:bodyPr>
          <a:lstStyle/>
          <a:p>
            <a:pPr defTabSz="609585">
              <a:lnSpc>
                <a:spcPct val="70000"/>
              </a:lnSpc>
            </a:pPr>
            <a:r>
              <a:rPr lang="pt-BR" sz="3200" b="1" dirty="0">
                <a:solidFill>
                  <a:srgbClr val="00A6D2"/>
                </a:solidFill>
                <a:latin typeface="Century Gothic" panose="020B0502020202020204" pitchFamily="34" charset="0"/>
                <a:cs typeface="Lato Black"/>
              </a:rPr>
              <a:t>Tâches effectuées :</a:t>
            </a: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698" y="254697"/>
            <a:ext cx="577311" cy="650296"/>
          </a:xfrm>
          <a:prstGeom prst="rect">
            <a:avLst/>
          </a:prstGeom>
        </p:spPr>
      </p:pic>
      <p:sp>
        <p:nvSpPr>
          <p:cNvPr id="16" name="Rectangle 15"/>
          <p:cNvSpPr/>
          <p:nvPr/>
        </p:nvSpPr>
        <p:spPr>
          <a:xfrm flipV="1">
            <a:off x="703356" y="1314586"/>
            <a:ext cx="11227961" cy="45719"/>
          </a:xfrm>
          <a:prstGeom prst="rect">
            <a:avLst/>
          </a:prstGeom>
          <a:solidFill>
            <a:srgbClr val="AD0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41"/>
          <p:cNvSpPr txBox="1">
            <a:spLocks/>
          </p:cNvSpPr>
          <p:nvPr/>
        </p:nvSpPr>
        <p:spPr>
          <a:xfrm>
            <a:off x="11432913" y="6298905"/>
            <a:ext cx="49840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9</a:t>
            </a:fld>
            <a:endParaRPr lang="en-US" dirty="0"/>
          </a:p>
        </p:txBody>
      </p:sp>
      <p:sp>
        <p:nvSpPr>
          <p:cNvPr id="29" name="Chevron 28"/>
          <p:cNvSpPr/>
          <p:nvPr/>
        </p:nvSpPr>
        <p:spPr>
          <a:xfrm rot="10800000">
            <a:off x="11492821" y="6443973"/>
            <a:ext cx="132777" cy="230632"/>
          </a:xfrm>
          <a:prstGeom prst="chevron">
            <a:avLst>
              <a:gd name="adj" fmla="val 7727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srgbClr val="0A0A0A"/>
              </a:solidFill>
            </a:endParaRPr>
          </a:p>
        </p:txBody>
      </p:sp>
      <p:sp>
        <p:nvSpPr>
          <p:cNvPr id="30" name="Double vague 29">
            <a:extLst>
              <a:ext uri="{FF2B5EF4-FFF2-40B4-BE49-F238E27FC236}">
                <a16:creationId xmlns:a16="http://schemas.microsoft.com/office/drawing/2014/main" id="{10579D6C-934D-4F19-B09E-D03D56C3FEF9}"/>
              </a:ext>
            </a:extLst>
          </p:cNvPr>
          <p:cNvSpPr/>
          <p:nvPr/>
        </p:nvSpPr>
        <p:spPr>
          <a:xfrm>
            <a:off x="4526117" y="2015905"/>
            <a:ext cx="2757267" cy="1357082"/>
          </a:xfrm>
          <a:prstGeom prst="doubleWav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Reconnaissance de visage </a:t>
            </a:r>
          </a:p>
        </p:txBody>
      </p:sp>
      <p:cxnSp>
        <p:nvCxnSpPr>
          <p:cNvPr id="31" name="Connecteur droit 30">
            <a:extLst>
              <a:ext uri="{FF2B5EF4-FFF2-40B4-BE49-F238E27FC236}">
                <a16:creationId xmlns:a16="http://schemas.microsoft.com/office/drawing/2014/main" id="{C1472406-92C9-4036-A2EB-740BA768F466}"/>
              </a:ext>
            </a:extLst>
          </p:cNvPr>
          <p:cNvCxnSpPr>
            <a:cxnSpLocks/>
          </p:cNvCxnSpPr>
          <p:nvPr/>
        </p:nvCxnSpPr>
        <p:spPr>
          <a:xfrm>
            <a:off x="7283384" y="3280844"/>
            <a:ext cx="1246117" cy="63640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Double vague 31">
            <a:extLst>
              <a:ext uri="{FF2B5EF4-FFF2-40B4-BE49-F238E27FC236}">
                <a16:creationId xmlns:a16="http://schemas.microsoft.com/office/drawing/2014/main" id="{40F772D6-EC8D-4927-B842-3D52C9A273AA}"/>
              </a:ext>
            </a:extLst>
          </p:cNvPr>
          <p:cNvSpPr/>
          <p:nvPr/>
        </p:nvSpPr>
        <p:spPr>
          <a:xfrm>
            <a:off x="8529501" y="3372987"/>
            <a:ext cx="2757267" cy="1357082"/>
          </a:xfrm>
          <a:prstGeom prst="doubleWav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Création de système de reconnaissance faciale</a:t>
            </a:r>
          </a:p>
        </p:txBody>
      </p:sp>
      <p:sp>
        <p:nvSpPr>
          <p:cNvPr id="17" name="Double vague 16">
            <a:extLst>
              <a:ext uri="{FF2B5EF4-FFF2-40B4-BE49-F238E27FC236}">
                <a16:creationId xmlns:a16="http://schemas.microsoft.com/office/drawing/2014/main" id="{38663394-5F2B-4D04-A604-2CFD84BAD4A3}"/>
              </a:ext>
            </a:extLst>
          </p:cNvPr>
          <p:cNvSpPr/>
          <p:nvPr/>
        </p:nvSpPr>
        <p:spPr>
          <a:xfrm>
            <a:off x="4717366" y="4972849"/>
            <a:ext cx="2757267" cy="1357082"/>
          </a:xfrm>
          <a:prstGeom prst="doubleWav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Connexion a la caméra IP </a:t>
            </a:r>
          </a:p>
        </p:txBody>
      </p:sp>
      <p:cxnSp>
        <p:nvCxnSpPr>
          <p:cNvPr id="18" name="Connecteur droit 17">
            <a:extLst>
              <a:ext uri="{FF2B5EF4-FFF2-40B4-BE49-F238E27FC236}">
                <a16:creationId xmlns:a16="http://schemas.microsoft.com/office/drawing/2014/main" id="{E4F506F6-8B6B-47FA-A1BC-BEC44642FE97}"/>
              </a:ext>
            </a:extLst>
          </p:cNvPr>
          <p:cNvCxnSpPr>
            <a:cxnSpLocks/>
          </p:cNvCxnSpPr>
          <p:nvPr/>
        </p:nvCxnSpPr>
        <p:spPr>
          <a:xfrm flipH="1">
            <a:off x="7427675" y="4164884"/>
            <a:ext cx="1101826" cy="1017647"/>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ouble vague 21">
            <a:extLst>
              <a:ext uri="{FF2B5EF4-FFF2-40B4-BE49-F238E27FC236}">
                <a16:creationId xmlns:a16="http://schemas.microsoft.com/office/drawing/2014/main" id="{C3F09240-41ED-4184-9E27-7760CFA4EE34}"/>
              </a:ext>
            </a:extLst>
          </p:cNvPr>
          <p:cNvSpPr/>
          <p:nvPr/>
        </p:nvSpPr>
        <p:spPr>
          <a:xfrm>
            <a:off x="522733" y="4941823"/>
            <a:ext cx="2757267" cy="1357082"/>
          </a:xfrm>
          <a:prstGeom prst="doubleWav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Création du DB</a:t>
            </a:r>
          </a:p>
        </p:txBody>
      </p:sp>
      <p:cxnSp>
        <p:nvCxnSpPr>
          <p:cNvPr id="23" name="Connecteur droit 22">
            <a:extLst>
              <a:ext uri="{FF2B5EF4-FFF2-40B4-BE49-F238E27FC236}">
                <a16:creationId xmlns:a16="http://schemas.microsoft.com/office/drawing/2014/main" id="{B83488F1-6B93-4AF0-9799-B3465506315A}"/>
              </a:ext>
            </a:extLst>
          </p:cNvPr>
          <p:cNvCxnSpPr>
            <a:cxnSpLocks/>
            <a:endCxn id="22" idx="3"/>
          </p:cNvCxnSpPr>
          <p:nvPr/>
        </p:nvCxnSpPr>
        <p:spPr>
          <a:xfrm flipH="1" flipV="1">
            <a:off x="3280000" y="5620364"/>
            <a:ext cx="1428228" cy="8322"/>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Horizontal)">
                                      <p:cBhvr>
                                        <p:cTn id="10" dur="500"/>
                                        <p:tgtEl>
                                          <p:spTgt spid="10"/>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Horizontal)">
                                      <p:cBhvr>
                                        <p:cTn id="13" dur="500"/>
                                        <p:tgtEl>
                                          <p:spTgt spid="30"/>
                                        </p:tgtEl>
                                      </p:cBhvr>
                                    </p:animEffect>
                                  </p:childTnLst>
                                </p:cTn>
                              </p:par>
                              <p:par>
                                <p:cTn id="14" presetID="16" presetClass="entr" presetSubtype="26"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Horizontal)">
                                      <p:cBhvr>
                                        <p:cTn id="16" dur="500"/>
                                        <p:tgtEl>
                                          <p:spTgt spid="31"/>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arn(inHorizontal)">
                                      <p:cBhvr>
                                        <p:cTn id="19" dur="500"/>
                                        <p:tgtEl>
                                          <p:spTgt spid="32"/>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Horizontal)">
                                      <p:cBhvr>
                                        <p:cTn id="22" dur="500"/>
                                        <p:tgtEl>
                                          <p:spTgt spid="17"/>
                                        </p:tgtEl>
                                      </p:cBhvr>
                                    </p:animEffect>
                                  </p:childTnLst>
                                </p:cTn>
                              </p:par>
                              <p:par>
                                <p:cTn id="23" presetID="16" presetClass="entr" presetSubtype="26"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Horizontal)">
                                      <p:cBhvr>
                                        <p:cTn id="25" dur="500"/>
                                        <p:tgtEl>
                                          <p:spTgt spid="18"/>
                                        </p:tgtEl>
                                      </p:cBhvr>
                                    </p:animEffect>
                                  </p:childTnLst>
                                </p:cTn>
                              </p:par>
                              <p:par>
                                <p:cTn id="26" presetID="16" presetClass="entr" presetSubtype="2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Horizontal)">
                                      <p:cBhvr>
                                        <p:cTn id="28" dur="500"/>
                                        <p:tgtEl>
                                          <p:spTgt spid="22"/>
                                        </p:tgtEl>
                                      </p:cBhvr>
                                    </p:animEffect>
                                  </p:childTnLst>
                                </p:cTn>
                              </p:par>
                              <p:par>
                                <p:cTn id="29" presetID="16" presetClass="entr" presetSubtype="2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2" grpId="0" animBg="1"/>
      <p:bldP spid="17" grpId="0" animBg="1"/>
      <p:bldP spid="2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8950</TotalTime>
  <Words>1702</Words>
  <Application>Microsoft Office PowerPoint</Application>
  <PresentationFormat>Grand écran</PresentationFormat>
  <Paragraphs>282</Paragraphs>
  <Slides>26</Slides>
  <Notes>25</Notes>
  <HiddenSlides>0</HiddenSlides>
  <MMClips>0</MMClips>
  <ScaleCrop>false</ScaleCrop>
  <HeadingPairs>
    <vt:vector size="6" baseType="variant">
      <vt:variant>
        <vt:lpstr>Polices utilisées</vt:lpstr>
      </vt:variant>
      <vt:variant>
        <vt:i4>19</vt:i4>
      </vt:variant>
      <vt:variant>
        <vt:lpstr>Thème</vt:lpstr>
      </vt:variant>
      <vt:variant>
        <vt:i4>1</vt:i4>
      </vt:variant>
      <vt:variant>
        <vt:lpstr>Titres des diapositives</vt:lpstr>
      </vt:variant>
      <vt:variant>
        <vt:i4>26</vt:i4>
      </vt:variant>
    </vt:vector>
  </HeadingPairs>
  <TitlesOfParts>
    <vt:vector size="46" baseType="lpstr">
      <vt:lpstr>Arial</vt:lpstr>
      <vt:lpstr>Arial</vt:lpstr>
      <vt:lpstr>Arial Black</vt:lpstr>
      <vt:lpstr>Bahnschrift</vt:lpstr>
      <vt:lpstr>Britannic Bold</vt:lpstr>
      <vt:lpstr>Calibri</vt:lpstr>
      <vt:lpstr>Century Gothic</vt:lpstr>
      <vt:lpstr>Google Sans</vt:lpstr>
      <vt:lpstr>IBM Plex Sans Condensed</vt:lpstr>
      <vt:lpstr>Lato Regular</vt:lpstr>
      <vt:lpstr>Linux Libertine</vt:lpstr>
      <vt:lpstr>Segoe UI</vt:lpstr>
      <vt:lpstr>Segoe UI Black</vt:lpstr>
      <vt:lpstr>Segoe UI Semibold</vt:lpstr>
      <vt:lpstr>Segoe UI Semilight</vt:lpstr>
      <vt:lpstr>Tahoma</vt:lpstr>
      <vt:lpstr>Times New Roman</vt:lpstr>
      <vt:lpstr>Verdana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Les Défis :</vt:lpstr>
      <vt:lpstr>Présentation PowerPoint</vt:lpstr>
      <vt:lpstr>Présentation PowerPoint</vt:lpstr>
      <vt:lpstr>Présentation PowerPoint</vt:lpstr>
      <vt:lpstr>Présentation PowerPoint</vt:lpstr>
      <vt:lpstr>Présentation PowerPoint</vt:lpstr>
      <vt:lpstr>           Solution finale :</vt:lpstr>
      <vt:lpstr>           Solution finale :</vt:lpstr>
      <vt:lpstr>           Solution finale :</vt:lpstr>
      <vt:lpstr>           Solution finale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Heuristique de selection du concept optimal contenant l’élément(a, b)</dc:title>
  <dc:creator>Admin</dc:creator>
  <cp:lastModifiedBy>Mohamed wacef CHACHIA</cp:lastModifiedBy>
  <cp:revision>668</cp:revision>
  <dcterms:created xsi:type="dcterms:W3CDTF">2017-11-08T18:43:16Z</dcterms:created>
  <dcterms:modified xsi:type="dcterms:W3CDTF">2021-09-28T18:29:42Z</dcterms:modified>
</cp:coreProperties>
</file>