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0"/>
  </p:notesMasterIdLst>
  <p:handoutMasterIdLst>
    <p:handoutMasterId r:id="rId21"/>
  </p:handoutMasterIdLst>
  <p:sldIdLst>
    <p:sldId id="256" r:id="rId5"/>
    <p:sldId id="295" r:id="rId6"/>
    <p:sldId id="296" r:id="rId7"/>
    <p:sldId id="297" r:id="rId8"/>
    <p:sldId id="298" r:id="rId9"/>
    <p:sldId id="299" r:id="rId10"/>
    <p:sldId id="300" r:id="rId11"/>
    <p:sldId id="303" r:id="rId12"/>
    <p:sldId id="302" r:id="rId13"/>
    <p:sldId id="305" r:id="rId14"/>
    <p:sldId id="307" r:id="rId15"/>
    <p:sldId id="306" r:id="rId16"/>
    <p:sldId id="308" r:id="rId17"/>
    <p:sldId id="309" r:id="rId18"/>
    <p:sldId id="31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0" y="18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SQCDP data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Adrián Brey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F5DC-35EC-42C4-8DC2-C2D0EC3BB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6161163" cy="251936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Quality Notifications: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A quality notification is opened when a fault is detected in a delivery.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The fault can affect only part of a delivery.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BCD2C-79CC-4721-A8E8-216B12B5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01F9AE0-AA23-4032-8AD8-57B1543A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4469096" cy="1325563"/>
          </a:xfrm>
        </p:spPr>
        <p:txBody>
          <a:bodyPr>
            <a:normAutofit/>
          </a:bodyPr>
          <a:lstStyle/>
          <a:p>
            <a:r>
              <a:rPr lang="en-GB" dirty="0"/>
              <a:t>Reinterpretation with modern ETL TOOL – Key concepts</a:t>
            </a:r>
          </a:p>
        </p:txBody>
      </p:sp>
    </p:spTree>
    <p:extLst>
      <p:ext uri="{BB962C8B-B14F-4D97-AF65-F5344CB8AC3E}">
        <p14:creationId xmlns:p14="http://schemas.microsoft.com/office/powerpoint/2010/main" val="894799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BCD2C-79CC-4721-A8E8-216B12B5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4E54F0-C5A3-4699-9CF4-1E0214187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18" y="1444124"/>
            <a:ext cx="11454223" cy="373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39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BCD2C-79CC-4721-A8E8-216B12B5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C06232-62D8-4DE8-B159-BE4700BFB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12" y="447878"/>
            <a:ext cx="11650175" cy="596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66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BCD2C-79CC-4721-A8E8-216B12B5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2B35CC00-FE65-4FA4-91BB-8196F5F96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23" y="408469"/>
            <a:ext cx="10253715" cy="604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53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BCD2C-79CC-4721-A8E8-216B12B5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14</a:t>
            </a:fld>
            <a:endParaRPr lang="en-US" dirty="0"/>
          </a:p>
        </p:txBody>
      </p:sp>
      <p:pic>
        <p:nvPicPr>
          <p:cNvPr id="4" name="Picture 3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75B2B8A8-C56E-4DDF-A18C-18034CB53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65" y="408600"/>
            <a:ext cx="10341031" cy="60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1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BCD2C-79CC-4721-A8E8-216B12B5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2E560618-D160-43DD-A4EE-2753F523D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64" y="408600"/>
            <a:ext cx="10253271" cy="60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0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82EF-4531-43A1-8AF2-7CB640CC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AC2F-8D5B-4427-8A3E-8F4DD4515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682882" cy="251936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Context</a:t>
            </a:r>
          </a:p>
          <a:p>
            <a:pPr marL="285750" indent="-285750">
              <a:buFontTx/>
              <a:buChar char="-"/>
            </a:pPr>
            <a:r>
              <a:rPr lang="en-GB" dirty="0"/>
              <a:t>Technology constraints</a:t>
            </a:r>
          </a:p>
          <a:p>
            <a:pPr marL="285750" indent="-285750">
              <a:buFontTx/>
              <a:buChar char="-"/>
            </a:pPr>
            <a:r>
              <a:rPr lang="en-GB" dirty="0"/>
              <a:t>Solution</a:t>
            </a:r>
          </a:p>
          <a:p>
            <a:pPr marL="285750" indent="-285750">
              <a:buFontTx/>
              <a:buChar char="-"/>
            </a:pPr>
            <a:r>
              <a:rPr lang="en-GB" dirty="0"/>
              <a:t>Reinterpretation with modern ETL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74C3F-4526-48FD-B4C8-E6CD44A7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5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ACD2-5240-4AA2-8DD9-B9541DE3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4202806" cy="1325563"/>
          </a:xfrm>
        </p:spPr>
        <p:txBody>
          <a:bodyPr/>
          <a:lstStyle/>
          <a:p>
            <a:r>
              <a:rPr lang="en-GB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C0C59-8C45-4AFF-AF5B-850EAB754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4836566" cy="3066427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Development of monitoring tool for Spares and Repairs supply chain for Airbus DS, with over 35k open purchase orders at any given time.</a:t>
            </a:r>
          </a:p>
          <a:p>
            <a:pPr marL="285750" indent="-285750">
              <a:buFontTx/>
              <a:buChar char="-"/>
            </a:pPr>
            <a:r>
              <a:rPr lang="en-GB" dirty="0"/>
              <a:t>The objective is to calculate several KPI’s with some level of granularity, so we can zoom into the details at the department, supplier and even buyer level.</a:t>
            </a:r>
          </a:p>
          <a:p>
            <a:pPr marL="285750" indent="-285750">
              <a:buFontTx/>
              <a:buChar char="-"/>
            </a:pPr>
            <a:r>
              <a:rPr lang="en-GB" dirty="0"/>
              <a:t>Each purchase order is tied to is linked to a great number of facts, metrics and sources of information: quality, export regulations, contracts, on time delivery…</a:t>
            </a:r>
          </a:p>
          <a:p>
            <a:pPr marL="285750" indent="-285750">
              <a:buFontTx/>
              <a:buChar char="-"/>
            </a:pPr>
            <a:r>
              <a:rPr lang="en-GB" dirty="0"/>
              <a:t>Multiple sources of data, only accessible through manual SAP extractions in xlsx format.</a:t>
            </a:r>
          </a:p>
          <a:p>
            <a:pPr marL="285750" indent="-285750">
              <a:buFontTx/>
              <a:buChar char="-"/>
            </a:pPr>
            <a:r>
              <a:rPr lang="en-GB" dirty="0"/>
              <a:t>Traditional approach is to have VB macros match the files using VLOOKUP’s.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4AE5E-4C3A-43F7-B789-A953C0D8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0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ACD2-5240-4AA2-8DD9-B9541DE3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1020445"/>
            <a:ext cx="5058755" cy="1325563"/>
          </a:xfrm>
        </p:spPr>
        <p:txBody>
          <a:bodyPr/>
          <a:lstStyle/>
          <a:p>
            <a:r>
              <a:rPr lang="en-GB" dirty="0"/>
              <a:t>Technology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C0C59-8C45-4AFF-AF5B-850EAB754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8" y="2924175"/>
            <a:ext cx="7554127" cy="306642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Only Excel and MS Access available. No ORM, no modern language features.</a:t>
            </a:r>
          </a:p>
          <a:p>
            <a:pPr marL="285750" indent="-285750">
              <a:buFontTx/>
              <a:buChar char="-"/>
            </a:pPr>
            <a:r>
              <a:rPr lang="en-GB" dirty="0"/>
              <a:t>Fastest approach is to model data into a database and calculate KPI’s using SQL queries.</a:t>
            </a:r>
          </a:p>
          <a:p>
            <a:pPr marL="285750" indent="-285750">
              <a:buFontTx/>
              <a:buChar char="-"/>
            </a:pPr>
            <a:r>
              <a:rPr lang="en-GB" dirty="0"/>
              <a:t>VB provides </a:t>
            </a:r>
            <a:r>
              <a:rPr lang="en-GB" dirty="0" err="1"/>
              <a:t>recordsets</a:t>
            </a:r>
            <a:r>
              <a:rPr lang="en-GB" dirty="0"/>
              <a:t> to connect with databases, to write into a table we must open a </a:t>
            </a:r>
            <a:r>
              <a:rPr lang="en-GB" dirty="0" err="1"/>
              <a:t>recordset</a:t>
            </a:r>
            <a:r>
              <a:rPr lang="en-GB" dirty="0"/>
              <a:t> to each parent table, retrieve the value of the foreign key and write to the child table.</a:t>
            </a:r>
          </a:p>
          <a:p>
            <a:pPr marL="285750" indent="-285750">
              <a:buFontTx/>
              <a:buChar char="-"/>
            </a:pPr>
            <a:r>
              <a:rPr lang="en-GB" dirty="0"/>
              <a:t>Soon this becomes unmanageable. This is only one of many projects were we needed heavy data processing.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4AE5E-4C3A-43F7-B789-A953C0D8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4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ACD2-5240-4AA2-8DD9-B9541DE3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1020445"/>
            <a:ext cx="5058755" cy="1325563"/>
          </a:xfrm>
        </p:spPr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C0C59-8C45-4AFF-AF5B-850EAB754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8" y="2924175"/>
            <a:ext cx="5058755" cy="3066427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Develop a tool that automatically detects foreign key relationship and fill the appropriate data. </a:t>
            </a:r>
          </a:p>
          <a:p>
            <a:pPr marL="285750" indent="-285750">
              <a:buFontTx/>
              <a:buChar char="-"/>
            </a:pPr>
            <a:r>
              <a:rPr lang="en-GB" dirty="0"/>
              <a:t>Excel can be queried using SQL.</a:t>
            </a:r>
          </a:p>
          <a:p>
            <a:pPr marL="285750" indent="-285750">
              <a:buFontTx/>
              <a:buChar char="-"/>
            </a:pPr>
            <a:r>
              <a:rPr lang="en-GB" dirty="0"/>
              <a:t>This soon develops into an ETL development tool of sorts, that allows to create complex pipelines without coding.</a:t>
            </a:r>
          </a:p>
          <a:p>
            <a:pPr marL="285750" indent="-285750">
              <a:buFontTx/>
              <a:buChar char="-"/>
            </a:pPr>
            <a:r>
              <a:rPr lang="en-GB" dirty="0"/>
              <a:t>Pipeline definitions are stored as XML files.</a:t>
            </a:r>
          </a:p>
          <a:p>
            <a:pPr marL="285750" indent="-285750">
              <a:buFontTx/>
              <a:buChar char="-"/>
            </a:pPr>
            <a:r>
              <a:rPr lang="en-GB" dirty="0"/>
              <a:t>As a result development and report generation times are greatly reduced, being able to keep track of over 150 KPI’s for this project alone.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4AE5E-4C3A-43F7-B789-A953C0D8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3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ACD2-5240-4AA2-8DD9-B9541DE3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1020445"/>
            <a:ext cx="5058755" cy="543435"/>
          </a:xfrm>
        </p:spPr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C3268-BA00-478C-A804-4ADA316D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4AE5E-4C3A-43F7-B789-A953C0D8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FC5D0D-7ED3-43CD-9289-7804A4B55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901" y="1563880"/>
            <a:ext cx="8281316" cy="481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ACD2-5240-4AA2-8DD9-B9541DE3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1020445"/>
            <a:ext cx="5058755" cy="543435"/>
          </a:xfrm>
        </p:spPr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4AE5E-4C3A-43F7-B789-A953C0D8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B5FDC-DDBE-45AE-8A44-804B0D423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86" y="1820881"/>
            <a:ext cx="7578084" cy="465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5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F5DC-35EC-42C4-8DC2-C2D0EC3BB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4762501" cy="2656229"/>
          </a:xfrm>
        </p:spPr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Only a small subset of this project has been replicated.</a:t>
            </a:r>
          </a:p>
          <a:p>
            <a:pPr marL="285750" indent="-285750">
              <a:buFontTx/>
              <a:buChar char="-"/>
            </a:pPr>
            <a:r>
              <a:rPr lang="en-GB" dirty="0"/>
              <a:t>The objective is to process some of the raw Purchase Order and Quality data to provide some KPI’s: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On time delivery rate.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Late deliveries.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Comment rate (comments are input by buyers and must follow some guidelines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Rejections.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BCD2C-79CC-4721-A8E8-216B12B5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034EF40-6D38-4503-BDC7-ED00F7EF0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4202806" cy="1325563"/>
          </a:xfrm>
        </p:spPr>
        <p:txBody>
          <a:bodyPr>
            <a:normAutofit/>
          </a:bodyPr>
          <a:lstStyle/>
          <a:p>
            <a:r>
              <a:rPr lang="en-GB" dirty="0"/>
              <a:t>Reinterpretation with modern ETL TOOL – Key concepts</a:t>
            </a:r>
          </a:p>
        </p:txBody>
      </p:sp>
    </p:spTree>
    <p:extLst>
      <p:ext uri="{BB962C8B-B14F-4D97-AF65-F5344CB8AC3E}">
        <p14:creationId xmlns:p14="http://schemas.microsoft.com/office/powerpoint/2010/main" val="245886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F5DC-35EC-42C4-8DC2-C2D0EC3BB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4549141" cy="2519363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Purchase Orders: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Most information comes from a single file of ~35k lines.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It provides information about supplier, expected and actual delivery dates, quantity…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Comment data is compiled from ~50 files, matched against PO’s and the validated.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Validation is done against several regular expressions, and each comment type has a different period of validity.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BCD2C-79CC-4721-A8E8-216B12B5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52F2557-5CA3-4274-9CCD-044527FB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4202806" cy="1325563"/>
          </a:xfrm>
        </p:spPr>
        <p:txBody>
          <a:bodyPr>
            <a:normAutofit/>
          </a:bodyPr>
          <a:lstStyle/>
          <a:p>
            <a:r>
              <a:rPr lang="en-GB" dirty="0"/>
              <a:t>Reinterpretation with modern ETL TOOL – Key concepts</a:t>
            </a:r>
          </a:p>
        </p:txBody>
      </p:sp>
    </p:spTree>
    <p:extLst>
      <p:ext uri="{BB962C8B-B14F-4D97-AF65-F5344CB8AC3E}">
        <p14:creationId xmlns:p14="http://schemas.microsoft.com/office/powerpoint/2010/main" val="221937175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78</TotalTime>
  <Words>482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Tenorite</vt:lpstr>
      <vt:lpstr>Monoline</vt:lpstr>
      <vt:lpstr>SQCDP data pipeline</vt:lpstr>
      <vt:lpstr>Introduction</vt:lpstr>
      <vt:lpstr>Context</vt:lpstr>
      <vt:lpstr>Technology constraints</vt:lpstr>
      <vt:lpstr>Solution</vt:lpstr>
      <vt:lpstr>Solution</vt:lpstr>
      <vt:lpstr>Solution</vt:lpstr>
      <vt:lpstr>Reinterpretation with modern ETL TOOL – Key concepts</vt:lpstr>
      <vt:lpstr>Reinterpretation with modern ETL TOOL – Key concepts</vt:lpstr>
      <vt:lpstr>Reinterpretation with modern ETL TOOL – Key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SQCDP data pipeline</dc:title>
  <dc:creator>Adrian Brey</dc:creator>
  <cp:lastModifiedBy>Adrian Brey</cp:lastModifiedBy>
  <cp:revision>2</cp:revision>
  <dcterms:created xsi:type="dcterms:W3CDTF">2022-02-15T19:00:52Z</dcterms:created>
  <dcterms:modified xsi:type="dcterms:W3CDTF">2022-02-15T20:19:42Z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