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846" y="43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0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87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5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85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0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5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4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5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7BA8-3D8C-4F45-B57A-FE933DC7E4FD}" type="datetimeFigureOut">
              <a:rPr lang="es-ES" smtClean="0"/>
              <a:t>09/07/2023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1E95-307F-42DF-BC6F-AE68CCF678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24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71980" y="1452525"/>
            <a:ext cx="1528561" cy="3911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Project a REGVEN UTM 19N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1980" y="373679"/>
            <a:ext cx="1528561" cy="8641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Adecuación de la información batimétrica “ASCII 3D to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Se obtiene “puntos”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de flecha 8"/>
          <p:cNvCxnSpPr>
            <a:stCxn id="8" idx="2"/>
          </p:cNvCxnSpPr>
          <p:nvPr/>
        </p:nvCxnSpPr>
        <p:spPr>
          <a:xfrm>
            <a:off x="1436261" y="1237857"/>
            <a:ext cx="0" cy="21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69824" y="2007270"/>
            <a:ext cx="1528561" cy="3911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XY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a “puntos”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64274" y="2602558"/>
            <a:ext cx="1528561" cy="8840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Obtención de MDE con “puntos” 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“de Topo a ráster”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Se obtiene “MDE2”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Conector recto de flecha 12"/>
          <p:cNvCxnSpPr/>
          <p:nvPr/>
        </p:nvCxnSpPr>
        <p:spPr>
          <a:xfrm>
            <a:off x="1444428" y="2386089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8"/>
          <p:cNvCxnSpPr>
            <a:stCxn id="7" idx="2"/>
            <a:endCxn id="14" idx="0"/>
          </p:cNvCxnSpPr>
          <p:nvPr/>
        </p:nvCxnSpPr>
        <p:spPr>
          <a:xfrm flipH="1">
            <a:off x="1434104" y="1843721"/>
            <a:ext cx="2156" cy="163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52092" y="4477612"/>
            <a:ext cx="1528561" cy="1078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Con el MDE de alturas (MDE1) se usa</a:t>
            </a:r>
          </a:p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Ráster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algn="ctr"/>
            <a:r>
              <a:rPr lang="es-ES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013" b="1" dirty="0">
                <a:latin typeface="Arial" panose="020B0604020202020204" pitchFamily="34" charset="0"/>
                <a:cs typeface="Arial" panose="020B0604020202020204" pitchFamily="34" charset="0"/>
              </a:rPr>
              <a:t> (MDE1) + </a:t>
            </a:r>
            <a:r>
              <a:rPr lang="es-ES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013" b="1" dirty="0">
                <a:latin typeface="Arial" panose="020B0604020202020204" pitchFamily="34" charset="0"/>
                <a:cs typeface="Arial" panose="020B0604020202020204" pitchFamily="34" charset="0"/>
              </a:rPr>
              <a:t> (MDE2)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Se obtiene MDE3</a:t>
            </a:r>
          </a:p>
        </p:txBody>
      </p:sp>
      <p:cxnSp>
        <p:nvCxnSpPr>
          <p:cNvPr id="42" name="Conector recto de flecha 12"/>
          <p:cNvCxnSpPr/>
          <p:nvPr/>
        </p:nvCxnSpPr>
        <p:spPr>
          <a:xfrm>
            <a:off x="1444428" y="3476390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12"/>
          <p:cNvCxnSpPr/>
          <p:nvPr/>
        </p:nvCxnSpPr>
        <p:spPr>
          <a:xfrm>
            <a:off x="1453132" y="4262665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658888" y="3690724"/>
            <a:ext cx="1528561" cy="5827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Con el MDE2 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Surface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a “puntos”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83310" y="5815878"/>
            <a:ext cx="1528561" cy="1078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Se aplica 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Contour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” a MDE1 y MDE3 con 10 metros de intervalo en cada curva. Se obtienen “curvas 1” y “curvas 3”</a:t>
            </a:r>
          </a:p>
        </p:txBody>
      </p:sp>
      <p:cxnSp>
        <p:nvCxnSpPr>
          <p:cNvPr id="56" name="Conector recto de flecha 12"/>
          <p:cNvCxnSpPr/>
          <p:nvPr/>
        </p:nvCxnSpPr>
        <p:spPr>
          <a:xfrm>
            <a:off x="1454944" y="5586210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12"/>
          <p:cNvCxnSpPr/>
          <p:nvPr/>
        </p:nvCxnSpPr>
        <p:spPr>
          <a:xfrm>
            <a:off x="1454944" y="6879340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688852" y="7103916"/>
            <a:ext cx="1528561" cy="10361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Con “puntos”, “curvas 1” y “curvas 3” se obtiene “MDE4” con “de Topo a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Raster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con opción “SPOT”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899737" y="5762700"/>
            <a:ext cx="1528561" cy="9815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Con valores promedio de altura de “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p_fechas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 y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poly_fechas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Correr comando: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r.lake.seed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cada fecha seleccionada. 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911378" y="6973922"/>
            <a:ext cx="1528561" cy="9066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r.report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--q -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embalse_raster_dem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=me 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en consola de GRASS, por cada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r.lake.seed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5650994" y="7901720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5653058" y="6745793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ángulo 36"/>
          <p:cNvSpPr/>
          <p:nvPr/>
        </p:nvSpPr>
        <p:spPr>
          <a:xfrm>
            <a:off x="4899737" y="4430255"/>
            <a:ext cx="1528561" cy="11109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r.mapcalc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VE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VE" sz="1013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VE" sz="1013" b="1" dirty="0" err="1">
                <a:latin typeface="Arial" panose="020B0604020202020204" pitchFamily="34" charset="0"/>
                <a:cs typeface="Arial" panose="020B0604020202020204" pitchFamily="34" charset="0"/>
              </a:rPr>
              <a:t>x,a</a:t>
            </a:r>
            <a:r>
              <a:rPr lang="es-VE" sz="1013" b="1" dirty="0">
                <a:latin typeface="Arial" panose="020B0604020202020204" pitchFamily="34" charset="0"/>
                <a:cs typeface="Arial" panose="020B0604020202020204" pitchFamily="34" charset="0"/>
              </a:rPr>
              <a:t>) x ≠ 0, cero para el resto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 donde x = MDE4 y a se aplica a 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“r1976”, “r1986”, “r2000” y “r2017</a:t>
            </a:r>
          </a:p>
        </p:txBody>
      </p:sp>
      <p:sp>
        <p:nvSpPr>
          <p:cNvPr id="47" name="Rectángulo 36"/>
          <p:cNvSpPr/>
          <p:nvPr/>
        </p:nvSpPr>
        <p:spPr>
          <a:xfrm>
            <a:off x="4901549" y="2561646"/>
            <a:ext cx="1528561" cy="16252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Ejecución de 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v.to.rast.constant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“p1976”, “p1986”</a:t>
            </a:r>
          </a:p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“p2000” y “p2017”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13" b="1" dirty="0">
                <a:latin typeface="Arial" panose="020B0604020202020204" pitchFamily="34" charset="0"/>
                <a:cs typeface="Arial" panose="020B0604020202020204" pitchFamily="34" charset="0"/>
              </a:rPr>
              <a:t>Se obtienen “r1976”, “r1986”, “r2000” y “r2017”</a:t>
            </a:r>
          </a:p>
        </p:txBody>
      </p:sp>
      <p:cxnSp>
        <p:nvCxnSpPr>
          <p:cNvPr id="50" name="Conector recto de flecha 35"/>
          <p:cNvCxnSpPr/>
          <p:nvPr/>
        </p:nvCxnSpPr>
        <p:spPr>
          <a:xfrm>
            <a:off x="5660394" y="5560450"/>
            <a:ext cx="3622" cy="21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906038" y="373679"/>
            <a:ext cx="1528561" cy="735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Importar a GRASS MDE4 con 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r.in.gdal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recto de flecha 12"/>
          <p:cNvCxnSpPr/>
          <p:nvPr/>
        </p:nvCxnSpPr>
        <p:spPr>
          <a:xfrm>
            <a:off x="5667311" y="1101014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4904841" y="1338612"/>
            <a:ext cx="1528561" cy="97586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Importar a GRASS “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poly_fechas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</a:p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v.in.ogr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recto de flecha 77"/>
          <p:cNvCxnSpPr/>
          <p:nvPr/>
        </p:nvCxnSpPr>
        <p:spPr>
          <a:xfrm rot="10800000" flipV="1">
            <a:off x="5654288" y="2322763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 rot="10800000" flipV="1">
            <a:off x="5664019" y="4194812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ángulo 41"/>
          <p:cNvSpPr/>
          <p:nvPr/>
        </p:nvSpPr>
        <p:spPr>
          <a:xfrm>
            <a:off x="4899736" y="8133403"/>
            <a:ext cx="1538347" cy="3911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Tabulación de datos</a:t>
            </a:r>
            <a:endParaRPr lang="es-E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41"/>
          <p:cNvSpPr/>
          <p:nvPr/>
        </p:nvSpPr>
        <p:spPr>
          <a:xfrm>
            <a:off x="4899736" y="8755329"/>
            <a:ext cx="1528562" cy="3911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de datos</a:t>
            </a:r>
            <a:endParaRPr lang="es-E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 rot="10800000" flipV="1">
            <a:off x="5664017" y="8524599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3602163" y="5380161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ángulo 27"/>
          <p:cNvSpPr/>
          <p:nvPr/>
        </p:nvSpPr>
        <p:spPr>
          <a:xfrm>
            <a:off x="2562795" y="6488436"/>
            <a:ext cx="2078736" cy="3911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Surface Volumen con Z_MEAN de “</a:t>
            </a:r>
            <a:r>
              <a:rPr lang="es-VE" sz="1013" dirty="0" err="1">
                <a:latin typeface="Arial" panose="020B0604020202020204" pitchFamily="34" charset="0"/>
                <a:cs typeface="Arial" panose="020B0604020202020204" pitchFamily="34" charset="0"/>
              </a:rPr>
              <a:t>p_fechas</a:t>
            </a:r>
            <a:r>
              <a:rPr lang="es-VE" sz="1013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ángulo 41"/>
          <p:cNvSpPr/>
          <p:nvPr/>
        </p:nvSpPr>
        <p:spPr>
          <a:xfrm>
            <a:off x="2562794" y="8988385"/>
            <a:ext cx="2078736" cy="3911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Tabulación de datos</a:t>
            </a:r>
            <a:endParaRPr lang="es-E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ángulo 41"/>
          <p:cNvSpPr/>
          <p:nvPr/>
        </p:nvSpPr>
        <p:spPr>
          <a:xfrm>
            <a:off x="2555260" y="9605317"/>
            <a:ext cx="2078736" cy="3911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Representación de datos</a:t>
            </a:r>
            <a:endParaRPr lang="es-ES" sz="101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555260" y="1699264"/>
            <a:ext cx="2078736" cy="10788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ES" sz="1013" i="1" dirty="0" err="1">
                <a:latin typeface="Arial" panose="020B0604020202020204" pitchFamily="34" charset="0"/>
                <a:cs typeface="Arial" panose="020B0604020202020204" pitchFamily="34" charset="0"/>
              </a:rPr>
              <a:t>Clasificatión</a:t>
            </a:r>
            <a:r>
              <a:rPr lang="es-ES" sz="1013" i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13" i="1" dirty="0">
                <a:latin typeface="Arial" panose="020B0604020202020204" pitchFamily="34" charset="0"/>
                <a:cs typeface="Arial" panose="020B0604020202020204" pitchFamily="34" charset="0"/>
              </a:rPr>
              <a:t>&gt; Decision Tree </a:t>
            </a:r>
            <a:r>
              <a:rPr lang="en-US" sz="1013" dirty="0" err="1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 la expression “{MNDWI[1]} GT 0”  </a:t>
            </a:r>
            <a:r>
              <a:rPr lang="en-US" sz="1013" dirty="0" err="1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 1 = Lago y 0 = No Lago, se </a:t>
            </a:r>
            <a:r>
              <a:rPr lang="en-US" sz="1013" dirty="0" err="1">
                <a:latin typeface="Arial" panose="020B0604020202020204" pitchFamily="34" charset="0"/>
                <a:cs typeface="Arial" panose="020B0604020202020204" pitchFamily="34" charset="0"/>
              </a:rPr>
              <a:t>obtienen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 MNDWI </a:t>
            </a:r>
            <a:r>
              <a:rPr lang="en-US" sz="1013" dirty="0" err="1">
                <a:latin typeface="Arial" panose="020B0604020202020204" pitchFamily="34" charset="0"/>
                <a:cs typeface="Arial" panose="020B0604020202020204" pitchFamily="34" charset="0"/>
              </a:rPr>
              <a:t>Reclasificados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2566417" y="3006024"/>
            <a:ext cx="2078736" cy="1078847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1013" i="1" dirty="0" err="1">
                <a:latin typeface="Arial" panose="020B0604020202020204" pitchFamily="34" charset="0"/>
                <a:cs typeface="Arial" panose="020B0604020202020204" pitchFamily="34" charset="0"/>
              </a:rPr>
              <a:t>Clasification</a:t>
            </a:r>
            <a:r>
              <a:rPr lang="es-ES" sz="1013" i="1" dirty="0">
                <a:latin typeface="Arial" panose="020B0604020202020204" pitchFamily="34" charset="0"/>
                <a:cs typeface="Arial" panose="020B0604020202020204" pitchFamily="34" charset="0"/>
              </a:rPr>
              <a:t> to Vector 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escogiendo la categoría “Lago” exportar a vectorial formato “.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evf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”, luego Exportar a formato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poly_fechas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Conector recto de flecha 12"/>
          <p:cNvCxnSpPr/>
          <p:nvPr/>
        </p:nvCxnSpPr>
        <p:spPr>
          <a:xfrm>
            <a:off x="3602163" y="2781448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ángulo 80"/>
          <p:cNvSpPr/>
          <p:nvPr/>
        </p:nvSpPr>
        <p:spPr>
          <a:xfrm>
            <a:off x="2562795" y="4311683"/>
            <a:ext cx="2078736" cy="10684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Project a REGVEN UTM 19N, luego</a:t>
            </a:r>
          </a:p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Polylines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” en “p1976”</a:t>
            </a:r>
          </a:p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“p1986” ”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hasta “p2017” = 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p_fechas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82" name="Conector recto de flecha 12"/>
          <p:cNvCxnSpPr/>
          <p:nvPr/>
        </p:nvCxnSpPr>
        <p:spPr>
          <a:xfrm>
            <a:off x="3602163" y="4079996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2562794" y="5615742"/>
            <a:ext cx="2078736" cy="6353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Con el MDE4 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Surface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p_fechas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87" name="Conector recto de flecha 86"/>
          <p:cNvCxnSpPr/>
          <p:nvPr/>
        </p:nvCxnSpPr>
        <p:spPr>
          <a:xfrm rot="10800000" flipV="1">
            <a:off x="3602163" y="6251087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 rot="10800000" flipV="1">
            <a:off x="3602162" y="6879632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 rot="10800000" flipV="1">
            <a:off x="3594628" y="9379581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2562794" y="7129618"/>
            <a:ext cx="2078736" cy="9796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Dibujar líneas vertical en “p1976”, “p1986”, “p2000” y “p2017”, seleccionarlas y aplicar “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97" name="Rectángulo 41"/>
          <p:cNvSpPr/>
          <p:nvPr/>
        </p:nvSpPr>
        <p:spPr>
          <a:xfrm>
            <a:off x="2555260" y="8353098"/>
            <a:ext cx="2078736" cy="3911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Exportar “</a:t>
            </a:r>
            <a:r>
              <a:rPr lang="es-VE" sz="1013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es-VE" sz="10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013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s-VE" sz="10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ES" sz="101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de flecha 97"/>
          <p:cNvCxnSpPr/>
          <p:nvPr/>
        </p:nvCxnSpPr>
        <p:spPr>
          <a:xfrm rot="10800000" flipV="1">
            <a:off x="3594628" y="8109286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>
          <a:xfrm rot="10800000" flipV="1">
            <a:off x="3594628" y="8744294"/>
            <a:ext cx="0" cy="23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5221203" y="10365610"/>
            <a:ext cx="899460" cy="545084"/>
            <a:chOff x="5540104" y="11337569"/>
            <a:chExt cx="899460" cy="545084"/>
          </a:xfrm>
        </p:grpSpPr>
        <p:sp>
          <p:nvSpPr>
            <p:cNvPr id="67" name="66 Rectángulo"/>
            <p:cNvSpPr/>
            <p:nvPr/>
          </p:nvSpPr>
          <p:spPr>
            <a:xfrm>
              <a:off x="5540104" y="11386875"/>
              <a:ext cx="130215" cy="7202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541189" y="11516529"/>
              <a:ext cx="130215" cy="7202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541189" y="11642246"/>
              <a:ext cx="130215" cy="7202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5717892" y="11337569"/>
              <a:ext cx="588623" cy="17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63" b="1" dirty="0">
                  <a:latin typeface="Arial" pitchFamily="34" charset="0"/>
                  <a:cs typeface="Arial" pitchFamily="34" charset="0"/>
                </a:rPr>
                <a:t>GRASS GIS</a:t>
              </a: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5716807" y="11463060"/>
              <a:ext cx="468398" cy="17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63" b="1" dirty="0" err="1">
                  <a:latin typeface="Arial" pitchFamily="34" charset="0"/>
                  <a:cs typeface="Arial" pitchFamily="34" charset="0"/>
                </a:rPr>
                <a:t>ArcMAP</a:t>
              </a:r>
              <a:endParaRPr lang="es-ES" sz="563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5717892" y="11588777"/>
              <a:ext cx="721672" cy="17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63" b="1" dirty="0">
                  <a:latin typeface="Arial" pitchFamily="34" charset="0"/>
                  <a:cs typeface="Arial" pitchFamily="34" charset="0"/>
                </a:rPr>
                <a:t>Hoja de calculo</a:t>
              </a:r>
            </a:p>
          </p:txBody>
        </p:sp>
        <p:sp>
          <p:nvSpPr>
            <p:cNvPr id="100" name="68 Rectángulo"/>
            <p:cNvSpPr/>
            <p:nvPr/>
          </p:nvSpPr>
          <p:spPr>
            <a:xfrm>
              <a:off x="5540104" y="11757162"/>
              <a:ext cx="130215" cy="720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013"/>
            </a:p>
          </p:txBody>
        </p:sp>
        <p:sp>
          <p:nvSpPr>
            <p:cNvPr id="101" name="71 CuadroTexto"/>
            <p:cNvSpPr txBox="1"/>
            <p:nvPr/>
          </p:nvSpPr>
          <p:spPr>
            <a:xfrm>
              <a:off x="5716807" y="11703693"/>
              <a:ext cx="415498" cy="17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63" b="1" dirty="0">
                  <a:latin typeface="Arial" pitchFamily="34" charset="0"/>
                  <a:cs typeface="Arial" pitchFamily="34" charset="0"/>
                </a:rPr>
                <a:t>ENVI 5</a:t>
              </a:r>
            </a:p>
          </p:txBody>
        </p:sp>
      </p:grpSp>
      <p:sp>
        <p:nvSpPr>
          <p:cNvPr id="73" name="Rectángulo 72"/>
          <p:cNvSpPr/>
          <p:nvPr/>
        </p:nvSpPr>
        <p:spPr>
          <a:xfrm>
            <a:off x="2555260" y="373678"/>
            <a:ext cx="2078736" cy="10788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1013" i="1" dirty="0">
                <a:latin typeface="Arial" panose="020B0604020202020204" pitchFamily="34" charset="0"/>
                <a:cs typeface="Arial" panose="020B0604020202020204" pitchFamily="34" charset="0"/>
              </a:rPr>
              <a:t>Band </a:t>
            </a:r>
            <a:r>
              <a:rPr lang="es-ES" sz="1013" i="1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es-ES" sz="1013" i="1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on (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(verde) - 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(IRM)) /(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(verde)+</a:t>
            </a:r>
            <a:r>
              <a:rPr lang="es-ES" sz="1013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(IRM)).</a:t>
            </a:r>
          </a:p>
          <a:p>
            <a:pPr algn="ctr"/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Se obtienen “MNDWI1976”, “MNDWI1986”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[…]</a:t>
            </a:r>
            <a:r>
              <a:rPr lang="es-ES" sz="1013" dirty="0">
                <a:latin typeface="Arial" panose="020B0604020202020204" pitchFamily="34" charset="0"/>
                <a:cs typeface="Arial" panose="020B0604020202020204" pitchFamily="34" charset="0"/>
              </a:rPr>
              <a:t> hasta “MNDWI2017”.</a:t>
            </a:r>
          </a:p>
        </p:txBody>
      </p:sp>
      <p:cxnSp>
        <p:nvCxnSpPr>
          <p:cNvPr id="75" name="Conector recto de flecha 12"/>
          <p:cNvCxnSpPr/>
          <p:nvPr/>
        </p:nvCxnSpPr>
        <p:spPr>
          <a:xfrm>
            <a:off x="3602162" y="1468056"/>
            <a:ext cx="3622" cy="2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07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503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Chacón</dc:creator>
  <cp:lastModifiedBy>Christian Chacón</cp:lastModifiedBy>
  <cp:revision>57</cp:revision>
  <dcterms:created xsi:type="dcterms:W3CDTF">2015-06-05T14:37:09Z</dcterms:created>
  <dcterms:modified xsi:type="dcterms:W3CDTF">2023-07-10T02:10:52Z</dcterms:modified>
</cp:coreProperties>
</file>