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11469" r:id="rId3"/>
    <p:sldId id="11470" r:id="rId4"/>
    <p:sldId id="1146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8A2E-ADE1-4DCC-AB56-739F46C27DA4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7318-279A-4DF6-ACB7-2584797E1B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65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3/8/2021 7:13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37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3/8/2021 7:13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37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BF9B5-F59A-4D0E-8093-BD707638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63AE9-0F11-4EC6-AAC2-8EE05E2AC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AC48E-2729-49BC-BCDE-90E944A3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6FBC5-0494-44BA-886E-A77B6155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CBB19-7A08-4D8E-B051-5C6ED9B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55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658E3-9448-49F1-8951-24F065AF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6C2F0-1C21-41F9-AF62-26CC15AC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E72EF7-058C-47D4-A454-D4ABEBAE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A3EFD-4690-402D-879A-E0B80577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729CC-BAB1-4230-BC2E-5D6414A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0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6A806E-AE53-4755-BFA7-3BA3B9FE2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895969-3AC0-4432-9D15-7EC767C54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493B0A-AB0F-4422-A073-DD744012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1D7BC-B95E-470A-A8C6-63D413E6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4053BF-9680-475E-A2E3-9AB70D9F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84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2" y="5194062"/>
            <a:ext cx="9860611" cy="76751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  <a:lvl2pPr marL="35291" indent="0">
              <a:spcBef>
                <a:spcPts val="0"/>
              </a:spcBef>
              <a:buFontTx/>
              <a:buNone/>
              <a:defRPr sz="1961"/>
            </a:lvl2pPr>
          </a:lstStyle>
          <a:p>
            <a:pPr lvl="0"/>
            <a:r>
              <a:rPr lang="ja-JP" altLang="en-US" dirty="0"/>
              <a:t>登壇者名を記入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9302" y="4558640"/>
            <a:ext cx="9860611" cy="494217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47492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2" y="5194062"/>
            <a:ext cx="9860611" cy="76751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35291" indent="0">
              <a:spcBef>
                <a:spcPts val="0"/>
              </a:spcBef>
              <a:buFontTx/>
              <a:buNone/>
              <a:defRPr sz="1961">
                <a:solidFill>
                  <a:schemeClr val="bg1"/>
                </a:solidFill>
              </a:defRPr>
            </a:lvl2pPr>
          </a:lstStyle>
          <a:p>
            <a:pPr lvl="0"/>
            <a:r>
              <a:rPr lang="ja-JP" altLang="en-US" dirty="0"/>
              <a:t>登壇者名を記入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9302" y="4558640"/>
            <a:ext cx="9860611" cy="494217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0B036DB9-D7E8-40A5-A7F8-864601DD41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306741" y="311446"/>
            <a:ext cx="1567592" cy="3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5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27079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112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27079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Demo title</a:t>
            </a:r>
            <a:endParaRPr lang="en-US" dirty="0"/>
          </a:p>
        </p:txBody>
      </p:sp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51EEE6E7-9855-4E6F-8E12-77FC5122D6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9786" y="4346832"/>
            <a:ext cx="10366469" cy="663892"/>
          </a:xfrm>
        </p:spPr>
        <p:txBody>
          <a:bodyPr/>
          <a:lstStyle>
            <a:lvl1pPr marL="0" indent="0">
              <a:buNone/>
              <a:defRPr sz="3137"/>
            </a:lvl1pPr>
          </a:lstStyle>
          <a:p>
            <a:r>
              <a:rPr kumimoji="1" lang="en-US" altLang="ja-JP" dirty="0"/>
              <a:t>Demo Speaker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85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ビデ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27079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91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800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■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77F1E9C-53BD-45C0-AB4E-5B0C4D3B35EB}"/>
              </a:ext>
            </a:extLst>
          </p:cNvPr>
          <p:cNvGrpSpPr/>
          <p:nvPr userDrawn="1"/>
        </p:nvGrpSpPr>
        <p:grpSpPr>
          <a:xfrm>
            <a:off x="0" y="-1264"/>
            <a:ext cx="12192000" cy="1138298"/>
            <a:chOff x="0" y="-1290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42CD46E-5FA5-4F63-A586-91A0AE72BF69}"/>
                </a:ext>
              </a:extLst>
            </p:cNvPr>
            <p:cNvSpPr/>
            <p:nvPr userDrawn="1"/>
          </p:nvSpPr>
          <p:spPr bwMode="auto">
            <a:xfrm>
              <a:off x="0" y="-1290"/>
              <a:ext cx="12436475" cy="1160959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A4ABA1FC-6102-4FCF-B2A0-FC0E4E8018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14" t="57922" b="19532"/>
            <a:stretch/>
          </p:blipFill>
          <p:spPr>
            <a:xfrm>
              <a:off x="8710258" y="0"/>
              <a:ext cx="3726217" cy="11596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/>
          </p:nvPr>
        </p:nvSpPr>
        <p:spPr>
          <a:xfrm>
            <a:off x="269239" y="1189177"/>
            <a:ext cx="11653523" cy="2474507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745">
                <a:latin typeface="+mn-lt"/>
                <a:ea typeface="+mn-ea"/>
              </a:defRPr>
            </a:lvl2pPr>
            <a:lvl3pPr marL="224097" indent="0">
              <a:buNone/>
              <a:defRPr sz="2353">
                <a:latin typeface="+mn-lt"/>
                <a:ea typeface="+mn-ea"/>
              </a:defRPr>
            </a:lvl3pPr>
            <a:lvl4pPr marL="448193" indent="0">
              <a:buNone/>
              <a:defRPr sz="1961">
                <a:latin typeface="+mn-lt"/>
                <a:ea typeface="+mn-ea"/>
              </a:defRPr>
            </a:lvl4pPr>
            <a:lvl5pPr marL="672290" indent="0">
              <a:buNone/>
              <a:defRPr sz="1961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56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■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5C83D43-8F83-46D7-BB6B-A5075D655D71}"/>
              </a:ext>
            </a:extLst>
          </p:cNvPr>
          <p:cNvGrpSpPr/>
          <p:nvPr userDrawn="1"/>
        </p:nvGrpSpPr>
        <p:grpSpPr>
          <a:xfrm>
            <a:off x="0" y="-1264"/>
            <a:ext cx="12192000" cy="1138298"/>
            <a:chOff x="0" y="-1290"/>
            <a:chExt cx="12436475" cy="116095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3AF0C13-8664-471A-99E3-E3417D533FE4}"/>
                </a:ext>
              </a:extLst>
            </p:cNvPr>
            <p:cNvSpPr/>
            <p:nvPr userDrawn="1"/>
          </p:nvSpPr>
          <p:spPr bwMode="auto">
            <a:xfrm>
              <a:off x="0" y="-1290"/>
              <a:ext cx="12436475" cy="1160959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E2A54998-9237-4269-86E0-56898C51271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14" t="57922" b="19532"/>
            <a:stretch/>
          </p:blipFill>
          <p:spPr>
            <a:xfrm>
              <a:off x="8710258" y="0"/>
              <a:ext cx="3726217" cy="1159669"/>
            </a:xfrm>
            <a:prstGeom prst="rect">
              <a:avLst/>
            </a:prstGeom>
          </p:spPr>
        </p:pic>
      </p:grpSp>
      <p:sp>
        <p:nvSpPr>
          <p:cNvPr id="4" name="Text Placeholder 3"/>
          <p:cNvSpPr>
            <a:spLocks noGrp="1"/>
          </p:cNvSpPr>
          <p:nvPr userDrawn="1">
            <p:ph type="body" sz="quarter" idx="10"/>
          </p:nvPr>
        </p:nvSpPr>
        <p:spPr>
          <a:xfrm>
            <a:off x="269239" y="1189177"/>
            <a:ext cx="11653523" cy="2097295"/>
          </a:xfrm>
        </p:spPr>
        <p:txBody>
          <a:bodyPr>
            <a:spAutoFit/>
          </a:bodyPr>
          <a:lstStyle>
            <a:lvl1pPr>
              <a:defRPr sz="3921">
                <a:latin typeface="+mn-lt"/>
                <a:ea typeface="+mn-ea"/>
              </a:defRPr>
            </a:lvl1pPr>
            <a:lvl2pPr>
              <a:defRPr sz="2745">
                <a:latin typeface="+mn-lt"/>
                <a:ea typeface="+mn-ea"/>
              </a:defRPr>
            </a:lvl2pPr>
            <a:lvl3pPr>
              <a:defRPr sz="2353">
                <a:latin typeface="+mn-lt"/>
                <a:ea typeface="+mn-ea"/>
              </a:defRPr>
            </a:lvl3pPr>
            <a:lvl4pPr>
              <a:defRPr sz="1961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44BB6-7E9E-4BB2-B410-526F2C44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4AEB0-3301-485C-B1D0-58D7AF68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CCD15-F45B-4647-B400-13ABB78B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7004A-EDE8-4DBD-8436-0F701A10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4750B-9C1C-4E62-9CD3-BF24B466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72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■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190A80-E3E8-450F-9507-BDFC1C768A5B}"/>
              </a:ext>
            </a:extLst>
          </p:cNvPr>
          <p:cNvGrpSpPr/>
          <p:nvPr userDrawn="1"/>
        </p:nvGrpSpPr>
        <p:grpSpPr>
          <a:xfrm>
            <a:off x="0" y="-1264"/>
            <a:ext cx="12192000" cy="1138298"/>
            <a:chOff x="0" y="-1290"/>
            <a:chExt cx="12436475" cy="116095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DFED6B1-450A-4FDE-AAF6-4D601F8478E9}"/>
                </a:ext>
              </a:extLst>
            </p:cNvPr>
            <p:cNvSpPr/>
            <p:nvPr userDrawn="1"/>
          </p:nvSpPr>
          <p:spPr bwMode="auto">
            <a:xfrm>
              <a:off x="0" y="-1290"/>
              <a:ext cx="12436475" cy="1160959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1E9AAE7-21D2-49C9-AD83-E87258C67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14" t="57922" b="19532"/>
            <a:stretch/>
          </p:blipFill>
          <p:spPr>
            <a:xfrm>
              <a:off x="8710258" y="0"/>
              <a:ext cx="3726217" cy="11596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9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6087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87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95E533-CDAE-4C46-9F82-F412CB02B1EB}"/>
              </a:ext>
            </a:extLst>
          </p:cNvPr>
          <p:cNvGrpSpPr/>
          <p:nvPr userDrawn="1"/>
        </p:nvGrpSpPr>
        <p:grpSpPr>
          <a:xfrm>
            <a:off x="-1" y="-1460"/>
            <a:ext cx="12192001" cy="1138494"/>
            <a:chOff x="-1" y="-1489"/>
            <a:chExt cx="12436476" cy="116115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CD2F508-6A6F-4D6F-B9D3-E8A0EB972537}"/>
                </a:ext>
              </a:extLst>
            </p:cNvPr>
            <p:cNvSpPr/>
            <p:nvPr userDrawn="1"/>
          </p:nvSpPr>
          <p:spPr bwMode="auto">
            <a:xfrm>
              <a:off x="-1" y="-1489"/>
              <a:ext cx="12436475" cy="1160959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419FF03F-EF44-4C21-B627-A8A8F605F4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14" t="57922" b="19532"/>
            <a:stretch/>
          </p:blipFill>
          <p:spPr>
            <a:xfrm>
              <a:off x="8710258" y="0"/>
              <a:ext cx="3726217" cy="11596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9239" y="1189177"/>
            <a:ext cx="11653523" cy="3171637"/>
          </a:xfrm>
        </p:spPr>
        <p:txBody>
          <a:bodyPr/>
          <a:lstStyle>
            <a:lvl1pPr marL="0" indent="0" defTabSz="423294">
              <a:spcBef>
                <a:spcPts val="0"/>
              </a:spcBef>
              <a:buNone/>
              <a:defRPr sz="32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</a:defRPr>
            </a:lvl1pPr>
            <a:lvl2pPr marL="423490" indent="0">
              <a:spcBef>
                <a:spcPts val="0"/>
              </a:spcBef>
              <a:buFontTx/>
              <a:buNone/>
              <a:tabLst>
                <a:tab pos="435743" algn="l"/>
              </a:tabLst>
              <a:defRPr sz="3235">
                <a:latin typeface="Consolas" panose="020B0609020204030204" pitchFamily="49" charset="0"/>
                <a:ea typeface="+mn-ea"/>
              </a:defRPr>
            </a:lvl2pPr>
            <a:lvl3pPr marL="846979" indent="0">
              <a:spcBef>
                <a:spcPts val="0"/>
              </a:spcBef>
              <a:buNone/>
              <a:defRPr sz="3235">
                <a:latin typeface="Consolas" panose="020B0609020204030204" pitchFamily="49" charset="0"/>
                <a:ea typeface="+mn-ea"/>
              </a:defRPr>
            </a:lvl3pPr>
            <a:lvl4pPr marL="1270469" indent="0">
              <a:spcBef>
                <a:spcPts val="0"/>
              </a:spcBef>
              <a:buNone/>
              <a:defRPr sz="3235">
                <a:latin typeface="Consolas" panose="020B0609020204030204" pitchFamily="49" charset="0"/>
                <a:ea typeface="+mn-ea"/>
              </a:defRPr>
            </a:lvl4pPr>
            <a:lvl5pPr marL="1693958" indent="0">
              <a:spcBef>
                <a:spcPts val="0"/>
              </a:spcBef>
              <a:buNone/>
              <a:defRPr sz="3235">
                <a:latin typeface="Consolas" panose="020B0609020204030204" pitchFamily="49" charset="0"/>
                <a:ea typeface="+mn-ea"/>
              </a:defRPr>
            </a:lvl5pPr>
            <a:lvl6pPr marL="2117448" indent="0">
              <a:spcBef>
                <a:spcPts val="0"/>
              </a:spcBef>
              <a:buFontTx/>
              <a:buNone/>
              <a:defRPr sz="3235">
                <a:latin typeface="Consolas" panose="020B0609020204030204" pitchFamily="49" charset="0"/>
              </a:defRPr>
            </a:lvl6pPr>
          </a:lstStyle>
          <a:p>
            <a:pPr lvl="0"/>
            <a:r>
              <a:rPr lang="en-US" dirty="0"/>
              <a:t>Consolas</a:t>
            </a:r>
          </a:p>
          <a:p>
            <a:pPr lvl="1"/>
            <a:r>
              <a:rPr lang="en-US" dirty="0"/>
              <a:t>Consolas</a:t>
            </a:r>
          </a:p>
          <a:p>
            <a:pPr lvl="2"/>
            <a:r>
              <a:rPr lang="en-US" altLang="ja-JP" dirty="0"/>
              <a:t>Consolas</a:t>
            </a:r>
          </a:p>
          <a:p>
            <a:pPr lvl="3"/>
            <a:r>
              <a:rPr lang="en-US" altLang="ja-JP" dirty="0"/>
              <a:t>Consolas</a:t>
            </a:r>
          </a:p>
          <a:p>
            <a:pPr lvl="4"/>
            <a:r>
              <a:rPr lang="en-US" altLang="ja-JP" dirty="0"/>
              <a:t>Consolas</a:t>
            </a:r>
          </a:p>
          <a:p>
            <a:pPr lvl="5"/>
            <a:r>
              <a:rPr lang="en-US" sz="3235" dirty="0">
                <a:latin typeface="Consolas" panose="020B0609020204030204" pitchFamily="49" charset="0"/>
              </a:rPr>
              <a:t>Consolas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86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74507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745">
                <a:latin typeface="+mn-lt"/>
                <a:ea typeface="+mn-ea"/>
              </a:defRPr>
            </a:lvl2pPr>
            <a:lvl3pPr marL="224097" indent="0">
              <a:buNone/>
              <a:defRPr sz="2353">
                <a:latin typeface="+mn-lt"/>
                <a:ea typeface="+mn-ea"/>
              </a:defRPr>
            </a:lvl3pPr>
            <a:lvl4pPr marL="448193" indent="0">
              <a:buNone/>
              <a:defRPr sz="1961">
                <a:latin typeface="+mn-lt"/>
                <a:ea typeface="+mn-ea"/>
              </a:defRPr>
            </a:lvl4pPr>
            <a:lvl5pPr marL="672290" indent="0">
              <a:buNone/>
              <a:defRPr sz="1961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62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97295"/>
          </a:xfrm>
        </p:spPr>
        <p:txBody>
          <a:bodyPr>
            <a:spAutoFit/>
          </a:bodyPr>
          <a:lstStyle>
            <a:lvl1pPr>
              <a:defRPr sz="3921">
                <a:latin typeface="+mn-lt"/>
                <a:ea typeface="+mn-ea"/>
              </a:defRPr>
            </a:lvl1pPr>
            <a:lvl2pPr>
              <a:defRPr sz="2745">
                <a:latin typeface="+mn-lt"/>
                <a:ea typeface="+mn-ea"/>
              </a:defRPr>
            </a:lvl2pPr>
            <a:lvl3pPr>
              <a:defRPr sz="2353">
                <a:latin typeface="+mn-lt"/>
                <a:ea typeface="+mn-ea"/>
              </a:defRPr>
            </a:lvl3pPr>
            <a:lvl4pPr>
              <a:defRPr sz="1961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締めのスライド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66232" y="6060764"/>
            <a:ext cx="11653522" cy="4481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ctr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1029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2019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95639" y="110683"/>
            <a:ext cx="1989796" cy="732038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238000" y="6461314"/>
            <a:ext cx="10587695" cy="24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80" dirty="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058849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3"/>
            <a:ext cx="11354714" cy="1267116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9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8" y="3506770"/>
            <a:ext cx="1872761" cy="80406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32B268C0-65F5-4BC8-BD1B-820CCC0FA7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65095" y="5852655"/>
            <a:ext cx="825400" cy="8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1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17288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2CD4-AF8A-4EE0-86E2-225E3C8E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0C854-8CFA-47BE-9A2D-8A609610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26F83-FAAD-4B64-9EDD-2239513E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C3F59C-F93C-4C1B-BECE-F9CC6506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80611F-30EE-4899-9042-188F37B7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606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085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BFF56-F44F-42F5-B136-E9A85CE7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79BEE-208A-4066-9704-46CFDF009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8B8CAF-024C-4E9A-9792-185F31B5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92CA2-E463-4458-A0B4-6B4E3667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FCBAA3-3A99-494A-9A31-5BED97E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F6221C-D8ED-447F-9DCA-B1B93A76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1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A9903-E5AF-4064-8112-091D85AC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E86ED-7380-4853-83D7-3BB706F7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4AE5C8-4C1A-4D13-89BD-D23891A2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5B7ABE-DFCB-4047-962A-A3311EC7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169A1A-D2AA-477C-B57B-AE30E6DB4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E75106-4D5D-41EE-890A-E0B3AAE7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4C7C2E-B76E-4BF7-A329-9DD116F9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5207D6-AC1E-4584-9F95-A906CBDF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17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B7554-75A4-44EB-BD0C-432A4050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D2800D-4574-4F56-85BD-ADC404B5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E6B5A1-D1D8-454E-99DF-861ED61B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ADD79F-1A3C-46B2-837C-703120C9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26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B5544A-FA87-415F-BFA7-1552C6BF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B6C7AC-DA7C-4CAE-A386-2E32E273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343E82-617A-482F-8294-68F6DE6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96493-1AD4-479B-91B2-2BAE498E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DD81AA-7B4E-4347-ADB1-4DD2DE1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E834D9-577C-46D0-92F0-740A0725E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BC3CAD-9055-4261-A5B0-4E03393C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9BC24A-DC62-4940-A53B-656ED6DD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607EEC-376C-4F82-8A4B-52979C78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7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C8D5-94E5-470A-A3D0-2A0A0033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61D21F-B54E-4E6B-AACC-E65A1A9F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A35B0F-7DB6-44B0-AA4E-F59047C38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F922E5-0793-4DEF-8C83-B06E3F38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0262C-2142-4A7E-B09F-56A175D6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D57502-E70C-452F-A71C-D468C687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88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71CCEC-AEEB-46B4-B222-22611D13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4ED66C-6B97-4EC4-A999-9A20CE35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FDFDE-3821-486B-B3C8-CBDE49740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A4D1-4066-4843-BD78-9522070CCD86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DD822-F4FD-4784-8AEF-7E949394A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71FDD4-FEF6-454C-8A53-A8A126CF5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70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276760"/>
            <a:ext cx="11653521" cy="253486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14" name="NEW Brand Colors 2018">
            <a:extLst>
              <a:ext uri="{FF2B5EF4-FFF2-40B4-BE49-F238E27FC236}">
                <a16:creationId xmlns:a16="http://schemas.microsoft.com/office/drawing/2014/main" id="{FA837733-86CD-44C2-99A4-D273CD757B42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422862" y="2885274"/>
            <a:ext cx="6724140" cy="9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6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>
    <p:fade/>
  </p:transition>
  <p:txStyles>
    <p:titleStyle>
      <a:lvl1pPr algn="l" defTabSz="914367" rtl="0" eaLnBrk="1" latinLnBrk="0" hangingPunct="1">
        <a:lnSpc>
          <a:spcPct val="100000"/>
        </a:lnSpc>
        <a:spcBef>
          <a:spcPct val="0"/>
        </a:spcBef>
        <a:buNone/>
        <a:defRPr kumimoji="1"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>
          <a:tab pos="1322792" algn="l"/>
        </a:tabLst>
        <a:defRPr kumimoji="1"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7664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570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185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1.png"/><Relationship Id="rId21" Type="http://schemas.openxmlformats.org/officeDocument/2006/relationships/image" Target="../media/image28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microsoft.com/office/2007/relationships/hdphoto" Target="../media/hdphoto1.wdp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1.png"/><Relationship Id="rId21" Type="http://schemas.openxmlformats.org/officeDocument/2006/relationships/image" Target="../media/image30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5" Type="http://schemas.openxmlformats.org/officeDocument/2006/relationships/image" Target="../media/image22.svg"/><Relationship Id="rId23" Type="http://schemas.openxmlformats.org/officeDocument/2006/relationships/image" Target="../media/image28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microsoft.com/office/2007/relationships/hdphoto" Target="../media/hdphoto1.wdp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svg"/><Relationship Id="rId18" Type="http://schemas.openxmlformats.org/officeDocument/2006/relationships/image" Target="../media/image27.png"/><Relationship Id="rId3" Type="http://schemas.openxmlformats.org/officeDocument/2006/relationships/image" Target="../media/image32.svg"/><Relationship Id="rId21" Type="http://schemas.openxmlformats.org/officeDocument/2006/relationships/image" Target="../media/image1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6.svg"/><Relationship Id="rId2" Type="http://schemas.openxmlformats.org/officeDocument/2006/relationships/image" Target="../media/image31.png"/><Relationship Id="rId16" Type="http://schemas.openxmlformats.org/officeDocument/2006/relationships/image" Target="../media/image25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png"/><Relationship Id="rId11" Type="http://schemas.openxmlformats.org/officeDocument/2006/relationships/image" Target="../media/image30.svg"/><Relationship Id="rId5" Type="http://schemas.openxmlformats.org/officeDocument/2006/relationships/image" Target="../media/image20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28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5" descr="C:\Users\v-junyo\Dropbox\ZumTeam\Team_Resources\Design inspirations\Metro_Style_Icons\app_64.png">
            <a:extLst>
              <a:ext uri="{FF2B5EF4-FFF2-40B4-BE49-F238E27FC236}">
                <a16:creationId xmlns:a16="http://schemas.microsoft.com/office/drawing/2014/main" id="{EA471B67-456E-464F-850C-5A55648A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9141" y="1846030"/>
            <a:ext cx="109728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B1EECE2C-5AD4-4C3B-8264-11B086B54826}"/>
              </a:ext>
            </a:extLst>
          </p:cNvPr>
          <p:cNvSpPr/>
          <p:nvPr/>
        </p:nvSpPr>
        <p:spPr bwMode="auto">
          <a:xfrm>
            <a:off x="6222720" y="3400245"/>
            <a:ext cx="1905785" cy="182566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90EF5022-2BE3-4559-89DD-2DD71326F137}"/>
              </a:ext>
            </a:extLst>
          </p:cNvPr>
          <p:cNvSpPr/>
          <p:nvPr/>
        </p:nvSpPr>
        <p:spPr bwMode="auto">
          <a:xfrm>
            <a:off x="6221120" y="1239870"/>
            <a:ext cx="1905785" cy="1548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3023B86E-236D-4B59-9D96-9867F962AA5D}"/>
              </a:ext>
            </a:extLst>
          </p:cNvPr>
          <p:cNvSpPr/>
          <p:nvPr/>
        </p:nvSpPr>
        <p:spPr bwMode="auto">
          <a:xfrm>
            <a:off x="2256889" y="2271747"/>
            <a:ext cx="3035139" cy="256235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 err="1">
              <a:solidFill>
                <a:srgbClr val="1A1A1A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B7B64F58-AAE5-49E8-8CBC-457162B32295}"/>
              </a:ext>
            </a:extLst>
          </p:cNvPr>
          <p:cNvSpPr txBox="1"/>
          <p:nvPr/>
        </p:nvSpPr>
        <p:spPr>
          <a:xfrm>
            <a:off x="3148825" y="2451744"/>
            <a:ext cx="2136286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765" kern="0" dirty="0">
                <a:latin typeface="Segoe UI"/>
                <a:ea typeface="Yu Gothic UI"/>
              </a:rPr>
              <a:t>Azure Cosmos DB</a:t>
            </a:r>
          </a:p>
        </p:txBody>
      </p:sp>
      <p:sp>
        <p:nvSpPr>
          <p:cNvPr id="42" name="Can 11">
            <a:extLst>
              <a:ext uri="{FF2B5EF4-FFF2-40B4-BE49-F238E27FC236}">
                <a16:creationId xmlns:a16="http://schemas.microsoft.com/office/drawing/2014/main" id="{FBF4CB0B-DD3A-47FD-839B-3FE274F1DAC0}"/>
              </a:ext>
            </a:extLst>
          </p:cNvPr>
          <p:cNvSpPr/>
          <p:nvPr/>
        </p:nvSpPr>
        <p:spPr bwMode="auto">
          <a:xfrm>
            <a:off x="3168909" y="3096310"/>
            <a:ext cx="1260000" cy="648000"/>
          </a:xfrm>
          <a:prstGeom prst="can">
            <a:avLst/>
          </a:prstGeom>
          <a:solidFill>
            <a:srgbClr val="0078D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Collection</a:t>
            </a:r>
          </a:p>
        </p:txBody>
      </p:sp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83EF87B8-FEC3-485E-922F-523698B1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29083"/>
              </p:ext>
            </p:extLst>
          </p:nvPr>
        </p:nvGraphicFramePr>
        <p:xfrm>
          <a:off x="2916601" y="4052204"/>
          <a:ext cx="1764616" cy="529385"/>
        </p:xfrm>
        <a:graphic>
          <a:graphicData uri="http://schemas.openxmlformats.org/drawingml/2006/table">
            <a:tbl>
              <a:tblPr bandCol="1">
                <a:solidFill>
                  <a:srgbClr val="0078D4">
                    <a:tint val="65000"/>
                  </a:srgbClr>
                </a:solidFill>
                <a:effectLst/>
              </a:tblPr>
              <a:tblGrid>
                <a:gridCol w="220577">
                  <a:extLst>
                    <a:ext uri="{9D8B030D-6E8A-4147-A177-3AD203B41FA5}">
                      <a16:colId xmlns:a16="http://schemas.microsoft.com/office/drawing/2014/main" val="361443719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2034590310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142364350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3770919078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3588102983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62744216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140261753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4179271776"/>
                    </a:ext>
                  </a:extLst>
                </a:gridCol>
              </a:tblGrid>
              <a:tr h="529385"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023975"/>
                  </a:ext>
                </a:extLst>
              </a:tr>
            </a:tbl>
          </a:graphicData>
        </a:graphic>
      </p:graphicFrame>
      <p:sp>
        <p:nvSpPr>
          <p:cNvPr id="46" name="TextBox 21">
            <a:extLst>
              <a:ext uri="{FF2B5EF4-FFF2-40B4-BE49-F238E27FC236}">
                <a16:creationId xmlns:a16="http://schemas.microsoft.com/office/drawing/2014/main" id="{362D9251-4A14-4FF0-894B-1BBDD435D4A0}"/>
              </a:ext>
            </a:extLst>
          </p:cNvPr>
          <p:cNvSpPr txBox="1"/>
          <p:nvPr/>
        </p:nvSpPr>
        <p:spPr>
          <a:xfrm>
            <a:off x="6272424" y="4057448"/>
            <a:ext cx="1806377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Azure Functions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F0BF0D27-B928-465C-A6B1-BE2AF609C5FB}"/>
              </a:ext>
            </a:extLst>
          </p:cNvPr>
          <p:cNvSpPr txBox="1"/>
          <p:nvPr/>
        </p:nvSpPr>
        <p:spPr>
          <a:xfrm>
            <a:off x="6368606" y="2032635"/>
            <a:ext cx="1610811" cy="782100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Azure SignalR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Service</a:t>
            </a:r>
          </a:p>
        </p:txBody>
      </p:sp>
      <p:cxnSp>
        <p:nvCxnSpPr>
          <p:cNvPr id="49" name="Straight Arrow Connector 28">
            <a:extLst>
              <a:ext uri="{FF2B5EF4-FFF2-40B4-BE49-F238E27FC236}">
                <a16:creationId xmlns:a16="http://schemas.microsoft.com/office/drawing/2014/main" id="{CBC19347-63ED-45F1-9247-241B7639779A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>
            <a:off x="3798909" y="3744310"/>
            <a:ext cx="0" cy="307894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0" name="TextBox 31">
            <a:extLst>
              <a:ext uri="{FF2B5EF4-FFF2-40B4-BE49-F238E27FC236}">
                <a16:creationId xmlns:a16="http://schemas.microsoft.com/office/drawing/2014/main" id="{80160DE0-261B-4C1C-ABFB-9B69607BAB50}"/>
              </a:ext>
            </a:extLst>
          </p:cNvPr>
          <p:cNvSpPr txBox="1"/>
          <p:nvPr/>
        </p:nvSpPr>
        <p:spPr>
          <a:xfrm>
            <a:off x="3099301" y="4089979"/>
            <a:ext cx="1399215" cy="48355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400" kern="0" dirty="0">
                <a:solidFill>
                  <a:schemeClr val="bg1"/>
                </a:solidFill>
                <a:latin typeface="Segoe UI"/>
                <a:ea typeface="Yu Gothic UI"/>
              </a:rPr>
              <a:t>Change Feed</a:t>
            </a:r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06358F32-4490-47EF-BAEC-4FB32562EB9C}"/>
              </a:ext>
            </a:extLst>
          </p:cNvPr>
          <p:cNvSpPr txBox="1"/>
          <p:nvPr/>
        </p:nvSpPr>
        <p:spPr>
          <a:xfrm>
            <a:off x="10017897" y="2021104"/>
            <a:ext cx="1086629" cy="53587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Browser</a:t>
            </a:r>
          </a:p>
        </p:txBody>
      </p:sp>
      <p:cxnSp>
        <p:nvCxnSpPr>
          <p:cNvPr id="68" name="Straight Arrow Connector 27">
            <a:extLst>
              <a:ext uri="{FF2B5EF4-FFF2-40B4-BE49-F238E27FC236}">
                <a16:creationId xmlns:a16="http://schemas.microsoft.com/office/drawing/2014/main" id="{769A1952-3658-432D-880A-51E5ADFB171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705969" y="3420310"/>
            <a:ext cx="1462940" cy="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2" name="TextBox 80">
            <a:extLst>
              <a:ext uri="{FF2B5EF4-FFF2-40B4-BE49-F238E27FC236}">
                <a16:creationId xmlns:a16="http://schemas.microsoft.com/office/drawing/2014/main" id="{E7DDDF68-6076-45CB-AF43-39220D8932E7}"/>
              </a:ext>
            </a:extLst>
          </p:cNvPr>
          <p:cNvSpPr txBox="1"/>
          <p:nvPr/>
        </p:nvSpPr>
        <p:spPr>
          <a:xfrm>
            <a:off x="7076018" y="2703794"/>
            <a:ext cx="1718212" cy="7821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 err="1">
                <a:latin typeface="Segoe UI"/>
                <a:ea typeface="Yu Gothic UI"/>
              </a:rPr>
              <a:t>SignalR</a:t>
            </a:r>
            <a:endParaRPr kumimoji="0" lang="en-US" sz="1600" kern="0" dirty="0">
              <a:latin typeface="Segoe UI"/>
              <a:ea typeface="Yu Gothic UI"/>
            </a:endParaRP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output binding</a:t>
            </a:r>
          </a:p>
        </p:txBody>
      </p:sp>
      <p:sp>
        <p:nvSpPr>
          <p:cNvPr id="73" name="TextBox 81">
            <a:extLst>
              <a:ext uri="{FF2B5EF4-FFF2-40B4-BE49-F238E27FC236}">
                <a16:creationId xmlns:a16="http://schemas.microsoft.com/office/drawing/2014/main" id="{A3934098-6398-4914-A970-A8453F153DA1}"/>
              </a:ext>
            </a:extLst>
          </p:cNvPr>
          <p:cNvSpPr txBox="1"/>
          <p:nvPr/>
        </p:nvSpPr>
        <p:spPr>
          <a:xfrm>
            <a:off x="8328327" y="1591790"/>
            <a:ext cx="1033730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 err="1">
                <a:latin typeface="Segoe UI"/>
                <a:ea typeface="Yu Gothic UI"/>
              </a:rPr>
              <a:t>SignalR</a:t>
            </a:r>
            <a:endParaRPr kumimoji="0" lang="en-US" sz="1600" kern="0" dirty="0">
              <a:latin typeface="Segoe UI"/>
              <a:ea typeface="Yu Gothic UI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C3ED51-3539-4D9E-9C00-BBC40EE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40562"/>
            <a:ext cx="11655840" cy="899537"/>
          </a:xfrm>
        </p:spPr>
        <p:txBody>
          <a:bodyPr/>
          <a:lstStyle/>
          <a:p>
            <a:pPr algn="ctr"/>
            <a:r>
              <a:rPr lang="en-US" altLang="ja-JP" sz="3921" dirty="0"/>
              <a:t> Congestion Monitor Architecture </a:t>
            </a:r>
            <a:endParaRPr lang="ja-JP" altLang="en-US" sz="3921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8650DF13-34C8-4D24-ABF6-14ABB22A2817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128505" y="2777513"/>
            <a:ext cx="1575052" cy="1535563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81">
            <a:extLst>
              <a:ext uri="{FF2B5EF4-FFF2-40B4-BE49-F238E27FC236}">
                <a16:creationId xmlns:a16="http://schemas.microsoft.com/office/drawing/2014/main" id="{64BC186A-CE82-4541-B8BB-35500B0AF39C}"/>
              </a:ext>
            </a:extLst>
          </p:cNvPr>
          <p:cNvSpPr txBox="1"/>
          <p:nvPr/>
        </p:nvSpPr>
        <p:spPr>
          <a:xfrm>
            <a:off x="3136644" y="1333188"/>
            <a:ext cx="2102664" cy="782100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Cognitive Services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Face API</a:t>
            </a:r>
          </a:p>
        </p:txBody>
      </p:sp>
      <p:sp>
        <p:nvSpPr>
          <p:cNvPr id="71" name="TextBox 79">
            <a:extLst>
              <a:ext uri="{FF2B5EF4-FFF2-40B4-BE49-F238E27FC236}">
                <a16:creationId xmlns:a16="http://schemas.microsoft.com/office/drawing/2014/main" id="{3A2878B5-4E5C-4453-B72C-F296B07CC162}"/>
              </a:ext>
            </a:extLst>
          </p:cNvPr>
          <p:cNvSpPr txBox="1"/>
          <p:nvPr/>
        </p:nvSpPr>
        <p:spPr>
          <a:xfrm>
            <a:off x="4713768" y="3612415"/>
            <a:ext cx="1396008" cy="7821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Cosmos DB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trigger</a:t>
            </a:r>
          </a:p>
        </p:txBody>
      </p:sp>
      <p:cxnSp>
        <p:nvCxnSpPr>
          <p:cNvPr id="62" name="Straight Arrow Connector 27">
            <a:extLst>
              <a:ext uri="{FF2B5EF4-FFF2-40B4-BE49-F238E27FC236}">
                <a16:creationId xmlns:a16="http://schemas.microsoft.com/office/drawing/2014/main" id="{DA82D233-323E-4677-8599-D7E090429EA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174013" y="2787870"/>
            <a:ext cx="1600" cy="612375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3" name="TextBox 81">
            <a:extLst>
              <a:ext uri="{FF2B5EF4-FFF2-40B4-BE49-F238E27FC236}">
                <a16:creationId xmlns:a16="http://schemas.microsoft.com/office/drawing/2014/main" id="{FCC8EB8A-E284-4003-BE3D-D7A179CD6797}"/>
              </a:ext>
            </a:extLst>
          </p:cNvPr>
          <p:cNvSpPr txBox="1"/>
          <p:nvPr/>
        </p:nvSpPr>
        <p:spPr>
          <a:xfrm>
            <a:off x="9631901" y="4444972"/>
            <a:ext cx="1824010" cy="772225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568" kern="0" dirty="0">
                <a:latin typeface="Segoe UI"/>
                <a:ea typeface="Yu Gothic UI"/>
              </a:rPr>
              <a:t>Azure </a:t>
            </a:r>
          </a:p>
          <a:p>
            <a:pPr algn="ctr" defTabSz="896354">
              <a:defRPr/>
            </a:pPr>
            <a:r>
              <a:rPr kumimoji="0" lang="en-US" sz="1568" kern="0" dirty="0">
                <a:latin typeface="Segoe UI"/>
                <a:ea typeface="Yu Gothic UI"/>
              </a:rPr>
              <a:t>Static Web Apps</a:t>
            </a:r>
          </a:p>
        </p:txBody>
      </p:sp>
      <p:grpSp>
        <p:nvGrpSpPr>
          <p:cNvPr id="1044" name="グループ化 1043">
            <a:extLst>
              <a:ext uri="{FF2B5EF4-FFF2-40B4-BE49-F238E27FC236}">
                <a16:creationId xmlns:a16="http://schemas.microsoft.com/office/drawing/2014/main" id="{A99AA45A-D26F-4D83-B3B2-D81923AC54DC}"/>
              </a:ext>
            </a:extLst>
          </p:cNvPr>
          <p:cNvGrpSpPr/>
          <p:nvPr/>
        </p:nvGrpSpPr>
        <p:grpSpPr>
          <a:xfrm>
            <a:off x="8070397" y="5726424"/>
            <a:ext cx="1702894" cy="1045318"/>
            <a:chOff x="7091336" y="5582130"/>
            <a:chExt cx="1702894" cy="1045318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976663A6-E08B-4EDA-8850-E28DEA6F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4783" y="5582130"/>
              <a:ext cx="576000" cy="576000"/>
            </a:xfrm>
            <a:prstGeom prst="rect">
              <a:avLst/>
            </a:prstGeom>
          </p:spPr>
        </p:pic>
        <p:sp>
          <p:nvSpPr>
            <p:cNvPr id="100" name="TextBox 11">
              <a:extLst>
                <a:ext uri="{FF2B5EF4-FFF2-40B4-BE49-F238E27FC236}">
                  <a16:creationId xmlns:a16="http://schemas.microsoft.com/office/drawing/2014/main" id="{33961FBA-0D4B-484D-A55D-17091E925579}"/>
                </a:ext>
              </a:extLst>
            </p:cNvPr>
            <p:cNvSpPr txBox="1"/>
            <p:nvPr/>
          </p:nvSpPr>
          <p:spPr>
            <a:xfrm>
              <a:off x="7091336" y="6196561"/>
              <a:ext cx="170289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39"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GitHub</a:t>
              </a:r>
            </a:p>
            <a:p>
              <a:pPr algn="ctr" defTabSz="914139"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Repos</a:t>
              </a:r>
            </a:p>
          </p:txBody>
        </p:sp>
      </p:grp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93CE136F-FA3A-4C37-A7F7-64256051F6A4}"/>
              </a:ext>
            </a:extLst>
          </p:cNvPr>
          <p:cNvCxnSpPr>
            <a:cxnSpLocks/>
            <a:stCxn id="34" idx="3"/>
            <a:endCxn id="56" idx="2"/>
          </p:cNvCxnSpPr>
          <p:nvPr/>
        </p:nvCxnSpPr>
        <p:spPr>
          <a:xfrm flipV="1">
            <a:off x="9209844" y="5225907"/>
            <a:ext cx="1326855" cy="78851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図 122">
            <a:extLst>
              <a:ext uri="{FF2B5EF4-FFF2-40B4-BE49-F238E27FC236}">
                <a16:creationId xmlns:a16="http://schemas.microsoft.com/office/drawing/2014/main" id="{D2A2A7D7-2BA8-42E7-938F-83E344650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1001" y="2488696"/>
            <a:ext cx="529385" cy="529385"/>
          </a:xfrm>
          <a:prstGeom prst="rect">
            <a:avLst/>
          </a:prstGeom>
        </p:spPr>
      </p:pic>
      <p:sp>
        <p:nvSpPr>
          <p:cNvPr id="106" name="TextBox 81">
            <a:extLst>
              <a:ext uri="{FF2B5EF4-FFF2-40B4-BE49-F238E27FC236}">
                <a16:creationId xmlns:a16="http://schemas.microsoft.com/office/drawing/2014/main" id="{0E3C73C1-90B7-4316-AC78-DF7E307B1468}"/>
              </a:ext>
            </a:extLst>
          </p:cNvPr>
          <p:cNvSpPr txBox="1"/>
          <p:nvPr/>
        </p:nvSpPr>
        <p:spPr>
          <a:xfrm>
            <a:off x="8319881" y="1982861"/>
            <a:ext cx="1113244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176" kern="0" dirty="0">
                <a:latin typeface="Segoe UI"/>
                <a:ea typeface="Yu Gothic UI"/>
              </a:rPr>
              <a:t>WebSocket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EB5A9AF-46F2-45C4-AB0F-04A6334B6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8319" y="2598618"/>
            <a:ext cx="423508" cy="423508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D2B22DF9-98B5-47B3-AFA2-566C5F8B0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8931" y="1342413"/>
            <a:ext cx="720000" cy="720000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B9C3AC5-46D6-46F7-A7CE-D8C78C443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8931" y="2374335"/>
            <a:ext cx="720000" cy="720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B6091D2-BF16-4A9E-85EB-FDCD52363F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5612" y="3467431"/>
            <a:ext cx="720000" cy="72000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F9BBD72B-450D-468D-AF4A-6EE13BCE11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9857" y="4555630"/>
            <a:ext cx="540000" cy="540000"/>
          </a:xfrm>
          <a:prstGeom prst="rect">
            <a:avLst/>
          </a:prstGeom>
        </p:spPr>
      </p:pic>
      <p:sp>
        <p:nvSpPr>
          <p:cNvPr id="9" name="TextBox 80">
            <a:extLst>
              <a:ext uri="{FF2B5EF4-FFF2-40B4-BE49-F238E27FC236}">
                <a16:creationId xmlns:a16="http://schemas.microsoft.com/office/drawing/2014/main" id="{C8EEF4F0-7E87-4EA3-A324-ECA7C1636AA4}"/>
              </a:ext>
            </a:extLst>
          </p:cNvPr>
          <p:cNvSpPr txBox="1"/>
          <p:nvPr/>
        </p:nvSpPr>
        <p:spPr>
          <a:xfrm>
            <a:off x="6724584" y="4585111"/>
            <a:ext cx="1352727" cy="48355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App Insights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47017EF-075C-4899-904A-63DF36619F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83906" y="3901014"/>
            <a:ext cx="720000" cy="720000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FEA4709-7026-4572-8911-FE7B3B9271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13000" y="1361291"/>
            <a:ext cx="720000" cy="720000"/>
          </a:xfrm>
          <a:prstGeom prst="rect">
            <a:avLst/>
          </a:prstGeom>
        </p:spPr>
      </p:pic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36FF3C19-6909-4F9C-91F1-5030599919AF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4681217" y="4313076"/>
            <a:ext cx="1541503" cy="382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6" name="Rectangle 20">
            <a:extLst>
              <a:ext uri="{FF2B5EF4-FFF2-40B4-BE49-F238E27FC236}">
                <a16:creationId xmlns:a16="http://schemas.microsoft.com/office/drawing/2014/main" id="{175CBC44-2A04-485C-AD9E-26AF0B5766D5}"/>
              </a:ext>
            </a:extLst>
          </p:cNvPr>
          <p:cNvSpPr/>
          <p:nvPr/>
        </p:nvSpPr>
        <p:spPr bwMode="auto">
          <a:xfrm>
            <a:off x="9690699" y="3785907"/>
            <a:ext cx="1692000" cy="1440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40790156-E628-4691-A3D6-E76A9DD3200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126905" y="2013870"/>
            <a:ext cx="1576652" cy="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6" name="Straight Arrow Connector 27">
            <a:extLst>
              <a:ext uri="{FF2B5EF4-FFF2-40B4-BE49-F238E27FC236}">
                <a16:creationId xmlns:a16="http://schemas.microsoft.com/office/drawing/2014/main" id="{9B2987EE-4B4D-4830-88B9-E72DDB649192}"/>
              </a:ext>
            </a:extLst>
          </p:cNvPr>
          <p:cNvCxnSpPr>
            <a:cxnSpLocks/>
            <a:stCxn id="56" idx="0"/>
            <a:endCxn id="122" idx="2"/>
          </p:cNvCxnSpPr>
          <p:nvPr/>
        </p:nvCxnSpPr>
        <p:spPr>
          <a:xfrm flipV="1">
            <a:off x="10536699" y="3165905"/>
            <a:ext cx="0" cy="620002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21" name="TextBox 81">
            <a:extLst>
              <a:ext uri="{FF2B5EF4-FFF2-40B4-BE49-F238E27FC236}">
                <a16:creationId xmlns:a16="http://schemas.microsoft.com/office/drawing/2014/main" id="{8566E662-21C8-4DA0-893D-8E7B76D520A4}"/>
              </a:ext>
            </a:extLst>
          </p:cNvPr>
          <p:cNvSpPr txBox="1"/>
          <p:nvPr/>
        </p:nvSpPr>
        <p:spPr>
          <a:xfrm>
            <a:off x="8900358" y="2365440"/>
            <a:ext cx="665040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API</a:t>
            </a:r>
          </a:p>
        </p:txBody>
      </p:sp>
      <p:sp>
        <p:nvSpPr>
          <p:cNvPr id="122" name="Rectangle 20">
            <a:extLst>
              <a:ext uri="{FF2B5EF4-FFF2-40B4-BE49-F238E27FC236}">
                <a16:creationId xmlns:a16="http://schemas.microsoft.com/office/drawing/2014/main" id="{461334C5-E333-4561-9105-2A6ED00690CA}"/>
              </a:ext>
            </a:extLst>
          </p:cNvPr>
          <p:cNvSpPr/>
          <p:nvPr/>
        </p:nvSpPr>
        <p:spPr bwMode="auto">
          <a:xfrm>
            <a:off x="9690699" y="1617905"/>
            <a:ext cx="1692000" cy="1548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AF08D881-4F71-4B1F-BEEA-5A3C1AEA223F}"/>
              </a:ext>
            </a:extLst>
          </p:cNvPr>
          <p:cNvSpPr/>
          <p:nvPr/>
        </p:nvSpPr>
        <p:spPr bwMode="auto">
          <a:xfrm>
            <a:off x="2251991" y="1239871"/>
            <a:ext cx="3033120" cy="90398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35" name="コネクタ: カギ線 1034">
            <a:extLst>
              <a:ext uri="{FF2B5EF4-FFF2-40B4-BE49-F238E27FC236}">
                <a16:creationId xmlns:a16="http://schemas.microsoft.com/office/drawing/2014/main" id="{1341661B-4375-4EA3-B371-B305550DDC6F}"/>
              </a:ext>
            </a:extLst>
          </p:cNvPr>
          <p:cNvCxnSpPr>
            <a:cxnSpLocks/>
            <a:stCxn id="1033" idx="1"/>
          </p:cNvCxnSpPr>
          <p:nvPr/>
        </p:nvCxnSpPr>
        <p:spPr>
          <a:xfrm rot="10800000" flipV="1">
            <a:off x="1068013" y="1691860"/>
            <a:ext cx="1183978" cy="1293939"/>
          </a:xfrm>
          <a:prstGeom prst="bentConnector2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040" name="Rectangle 9">
            <a:extLst>
              <a:ext uri="{FF2B5EF4-FFF2-40B4-BE49-F238E27FC236}">
                <a16:creationId xmlns:a16="http://schemas.microsoft.com/office/drawing/2014/main" id="{62E8D04A-5E03-4C83-B848-7778AA75FA6F}"/>
              </a:ext>
            </a:extLst>
          </p:cNvPr>
          <p:cNvSpPr/>
          <p:nvPr/>
        </p:nvSpPr>
        <p:spPr bwMode="auto">
          <a:xfrm>
            <a:off x="1921221" y="963569"/>
            <a:ext cx="9797657" cy="452919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 err="1">
              <a:solidFill>
                <a:srgbClr val="1A1A1A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41" name="グラフィックス 1040">
            <a:extLst>
              <a:ext uri="{FF2B5EF4-FFF2-40B4-BE49-F238E27FC236}">
                <a16:creationId xmlns:a16="http://schemas.microsoft.com/office/drawing/2014/main" id="{AC363DEB-E7AC-4479-B44A-15C281C4C3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28908" y="5212104"/>
            <a:ext cx="540000" cy="540000"/>
          </a:xfrm>
          <a:prstGeom prst="rect">
            <a:avLst/>
          </a:prstGeom>
        </p:spPr>
      </p:pic>
      <p:sp>
        <p:nvSpPr>
          <p:cNvPr id="135" name="TextBox 21">
            <a:extLst>
              <a:ext uri="{FF2B5EF4-FFF2-40B4-BE49-F238E27FC236}">
                <a16:creationId xmlns:a16="http://schemas.microsoft.com/office/drawing/2014/main" id="{65E82BA5-27AA-4807-9517-E6C1192B3C8C}"/>
              </a:ext>
            </a:extLst>
          </p:cNvPr>
          <p:cNvSpPr txBox="1"/>
          <p:nvPr/>
        </p:nvSpPr>
        <p:spPr>
          <a:xfrm>
            <a:off x="2637406" y="5583946"/>
            <a:ext cx="2351398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Azure Resource Manager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Deployment</a:t>
            </a:r>
          </a:p>
        </p:txBody>
      </p:sp>
      <p:sp>
        <p:nvSpPr>
          <p:cNvPr id="136" name="TextBox 21">
            <a:extLst>
              <a:ext uri="{FF2B5EF4-FFF2-40B4-BE49-F238E27FC236}">
                <a16:creationId xmlns:a16="http://schemas.microsoft.com/office/drawing/2014/main" id="{B0E3A624-4F31-45BC-8A3B-1642CCAC9B49}"/>
              </a:ext>
            </a:extLst>
          </p:cNvPr>
          <p:cNvSpPr txBox="1"/>
          <p:nvPr/>
        </p:nvSpPr>
        <p:spPr>
          <a:xfrm>
            <a:off x="10017897" y="5938754"/>
            <a:ext cx="974419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GitHub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Actions</a:t>
            </a:r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92C607A-AB17-4228-8E09-8857DB0D7F36}"/>
              </a:ext>
            </a:extLst>
          </p:cNvPr>
          <p:cNvGrpSpPr/>
          <p:nvPr/>
        </p:nvGrpSpPr>
        <p:grpSpPr>
          <a:xfrm>
            <a:off x="528942" y="3048665"/>
            <a:ext cx="1080000" cy="760670"/>
            <a:chOff x="326243" y="2951728"/>
            <a:chExt cx="1080000" cy="760670"/>
          </a:xfrm>
        </p:grpSpPr>
        <p:grpSp>
          <p:nvGrpSpPr>
            <p:cNvPr id="182" name="Group 142">
              <a:extLst>
                <a:ext uri="{FF2B5EF4-FFF2-40B4-BE49-F238E27FC236}">
                  <a16:creationId xmlns:a16="http://schemas.microsoft.com/office/drawing/2014/main" id="{ED957D5A-D9A8-4BA1-867F-8D1445B49279}"/>
                </a:ext>
              </a:extLst>
            </p:cNvPr>
            <p:cNvGrpSpPr>
              <a:grpSpLocks noChangeAspect="1"/>
            </p:cNvGrpSpPr>
            <p:nvPr/>
          </p:nvGrpSpPr>
          <p:grpSpPr bwMode="black">
            <a:xfrm>
              <a:off x="538730" y="3084270"/>
              <a:ext cx="653449" cy="504000"/>
              <a:chOff x="6673850" y="4338638"/>
              <a:chExt cx="1403351" cy="1082675"/>
            </a:xfrm>
            <a:solidFill>
              <a:srgbClr val="0070C0"/>
            </a:solidFill>
          </p:grpSpPr>
          <p:sp>
            <p:nvSpPr>
              <p:cNvPr id="183" name="Freeform 247">
                <a:extLst>
                  <a:ext uri="{FF2B5EF4-FFF2-40B4-BE49-F238E27FC236}">
                    <a16:creationId xmlns:a16="http://schemas.microsoft.com/office/drawing/2014/main" id="{07A89A75-2E43-4E2F-916C-110407BCBED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4" name="Freeform 248">
                <a:extLst>
                  <a:ext uri="{FF2B5EF4-FFF2-40B4-BE49-F238E27FC236}">
                    <a16:creationId xmlns:a16="http://schemas.microsoft.com/office/drawing/2014/main" id="{1DAD2A6F-38F6-4E19-B042-BD2FB3BD393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5" name="Freeform 249">
                <a:extLst>
                  <a:ext uri="{FF2B5EF4-FFF2-40B4-BE49-F238E27FC236}">
                    <a16:creationId xmlns:a16="http://schemas.microsoft.com/office/drawing/2014/main" id="{8448CDDF-B37D-4FBF-B1BA-EFF5F9F1788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6" name="Oval 250">
                <a:extLst>
                  <a:ext uri="{FF2B5EF4-FFF2-40B4-BE49-F238E27FC236}">
                    <a16:creationId xmlns:a16="http://schemas.microsoft.com/office/drawing/2014/main" id="{86DFE6EC-892E-484A-909A-0A413C12F94A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7" name="Freeform 251">
                <a:extLst>
                  <a:ext uri="{FF2B5EF4-FFF2-40B4-BE49-F238E27FC236}">
                    <a16:creationId xmlns:a16="http://schemas.microsoft.com/office/drawing/2014/main" id="{B515EADA-F404-497A-AC5A-A8E1F501287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8" name="Freeform 252">
                <a:extLst>
                  <a:ext uri="{FF2B5EF4-FFF2-40B4-BE49-F238E27FC236}">
                    <a16:creationId xmlns:a16="http://schemas.microsoft.com/office/drawing/2014/main" id="{322F4237-8FCA-4446-A041-B60439EBF20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9" name="Freeform 253">
                <a:extLst>
                  <a:ext uri="{FF2B5EF4-FFF2-40B4-BE49-F238E27FC236}">
                    <a16:creationId xmlns:a16="http://schemas.microsoft.com/office/drawing/2014/main" id="{286D6F1C-7370-4A3A-A989-85AD4F6B4B2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0" name="Oval 254">
                <a:extLst>
                  <a:ext uri="{FF2B5EF4-FFF2-40B4-BE49-F238E27FC236}">
                    <a16:creationId xmlns:a16="http://schemas.microsoft.com/office/drawing/2014/main" id="{A5726CF3-E9B8-4B2C-A296-7EC1A468D4BF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1" name="Freeform 255">
                <a:extLst>
                  <a:ext uri="{FF2B5EF4-FFF2-40B4-BE49-F238E27FC236}">
                    <a16:creationId xmlns:a16="http://schemas.microsoft.com/office/drawing/2014/main" id="{C0823DF3-C703-4AD3-8E02-E86F45B2012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2" name="Freeform 256">
                <a:extLst>
                  <a:ext uri="{FF2B5EF4-FFF2-40B4-BE49-F238E27FC236}">
                    <a16:creationId xmlns:a16="http://schemas.microsoft.com/office/drawing/2014/main" id="{8FB61E72-5852-4E99-9A5B-B6E99D1DAAF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3" name="Freeform 257">
                <a:extLst>
                  <a:ext uri="{FF2B5EF4-FFF2-40B4-BE49-F238E27FC236}">
                    <a16:creationId xmlns:a16="http://schemas.microsoft.com/office/drawing/2014/main" id="{D83DA308-B8F0-4A9B-8472-8D78440F00A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140" name="Rounded Rectangle 6">
              <a:extLst>
                <a:ext uri="{FF2B5EF4-FFF2-40B4-BE49-F238E27FC236}">
                  <a16:creationId xmlns:a16="http://schemas.microsoft.com/office/drawing/2014/main" id="{1F29CF77-7FF7-45A0-BA0F-3D8E7E56C5A6}"/>
                </a:ext>
              </a:extLst>
            </p:cNvPr>
            <p:cNvSpPr>
              <a:spLocks noChangeAspect="1"/>
            </p:cNvSpPr>
            <p:nvPr/>
          </p:nvSpPr>
          <p:spPr bwMode="black">
            <a:xfrm rot="16200000">
              <a:off x="485908" y="2792063"/>
              <a:ext cx="760670" cy="1080000"/>
            </a:xfrm>
            <a:custGeom>
              <a:avLst/>
              <a:gdLst/>
              <a:ahLst/>
              <a:cxnLst/>
              <a:rect l="l" t="t" r="r" b="b"/>
              <a:pathLst>
                <a:path w="3286897" h="4658497">
                  <a:moveTo>
                    <a:pt x="1600200" y="4382531"/>
                  </a:moveTo>
                  <a:cubicBezTo>
                    <a:pt x="1600200" y="4367744"/>
                    <a:pt x="1588213" y="4355757"/>
                    <a:pt x="1573426" y="4355757"/>
                  </a:cubicBezTo>
                  <a:lnTo>
                    <a:pt x="811428" y="4355757"/>
                  </a:lnTo>
                  <a:cubicBezTo>
                    <a:pt x="796641" y="4355757"/>
                    <a:pt x="784654" y="4367744"/>
                    <a:pt x="784654" y="4382531"/>
                  </a:cubicBezTo>
                  <a:lnTo>
                    <a:pt x="784654" y="4489621"/>
                  </a:lnTo>
                  <a:cubicBezTo>
                    <a:pt x="784654" y="4504408"/>
                    <a:pt x="796641" y="4516395"/>
                    <a:pt x="811428" y="4516395"/>
                  </a:cubicBezTo>
                  <a:lnTo>
                    <a:pt x="1573426" y="4516395"/>
                  </a:lnTo>
                  <a:cubicBezTo>
                    <a:pt x="1588213" y="4516395"/>
                    <a:pt x="1600200" y="4504408"/>
                    <a:pt x="1600200" y="4489621"/>
                  </a:cubicBezTo>
                  <a:close/>
                  <a:moveTo>
                    <a:pt x="2502243" y="4382531"/>
                  </a:moveTo>
                  <a:cubicBezTo>
                    <a:pt x="2502243" y="4367744"/>
                    <a:pt x="2490256" y="4355757"/>
                    <a:pt x="2475469" y="4355757"/>
                  </a:cubicBezTo>
                  <a:lnTo>
                    <a:pt x="1713471" y="4355757"/>
                  </a:lnTo>
                  <a:cubicBezTo>
                    <a:pt x="1698684" y="4355757"/>
                    <a:pt x="1686697" y="4367744"/>
                    <a:pt x="1686697" y="4382531"/>
                  </a:cubicBezTo>
                  <a:lnTo>
                    <a:pt x="1686697" y="4489621"/>
                  </a:lnTo>
                  <a:cubicBezTo>
                    <a:pt x="1686697" y="4504408"/>
                    <a:pt x="1698684" y="4516395"/>
                    <a:pt x="1713471" y="4516395"/>
                  </a:cubicBezTo>
                  <a:lnTo>
                    <a:pt x="2475469" y="4516395"/>
                  </a:lnTo>
                  <a:cubicBezTo>
                    <a:pt x="2490256" y="4516395"/>
                    <a:pt x="2502243" y="4504408"/>
                    <a:pt x="2502243" y="4489621"/>
                  </a:cubicBezTo>
                  <a:close/>
                  <a:moveTo>
                    <a:pt x="3021231" y="480896"/>
                  </a:moveTo>
                  <a:cubicBezTo>
                    <a:pt x="3021231" y="375524"/>
                    <a:pt x="2935811" y="290104"/>
                    <a:pt x="2830439" y="290104"/>
                  </a:cubicBezTo>
                  <a:lnTo>
                    <a:pt x="444108" y="290104"/>
                  </a:lnTo>
                  <a:cubicBezTo>
                    <a:pt x="338736" y="290104"/>
                    <a:pt x="253316" y="375524"/>
                    <a:pt x="253316" y="480896"/>
                  </a:cubicBezTo>
                  <a:lnTo>
                    <a:pt x="253316" y="4029043"/>
                  </a:lnTo>
                  <a:cubicBezTo>
                    <a:pt x="253316" y="4134415"/>
                    <a:pt x="338736" y="4219835"/>
                    <a:pt x="444108" y="4219835"/>
                  </a:cubicBezTo>
                  <a:lnTo>
                    <a:pt x="2830439" y="4219835"/>
                  </a:lnTo>
                  <a:cubicBezTo>
                    <a:pt x="2935811" y="4219835"/>
                    <a:pt x="3021231" y="4134415"/>
                    <a:pt x="3021231" y="4029043"/>
                  </a:cubicBezTo>
                  <a:close/>
                  <a:moveTo>
                    <a:pt x="3286897" y="226566"/>
                  </a:moveTo>
                  <a:lnTo>
                    <a:pt x="3286897" y="4431931"/>
                  </a:lnTo>
                  <a:cubicBezTo>
                    <a:pt x="3286897" y="4557060"/>
                    <a:pt x="3185460" y="4658497"/>
                    <a:pt x="3060331" y="4658497"/>
                  </a:cubicBezTo>
                  <a:lnTo>
                    <a:pt x="226566" y="4658497"/>
                  </a:lnTo>
                  <a:cubicBezTo>
                    <a:pt x="101437" y="4658497"/>
                    <a:pt x="0" y="4557060"/>
                    <a:pt x="0" y="4431931"/>
                  </a:cubicBezTo>
                  <a:lnTo>
                    <a:pt x="0" y="226566"/>
                  </a:lnTo>
                  <a:cubicBezTo>
                    <a:pt x="0" y="101437"/>
                    <a:pt x="101437" y="0"/>
                    <a:pt x="226566" y="0"/>
                  </a:cubicBezTo>
                  <a:lnTo>
                    <a:pt x="3060331" y="0"/>
                  </a:lnTo>
                  <a:cubicBezTo>
                    <a:pt x="3185460" y="0"/>
                    <a:pt x="3286897" y="101437"/>
                    <a:pt x="3286897" y="22656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2302" tIns="41151" rIns="82302" bIns="41151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 dirty="0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</p:grpSp>
      <p:sp>
        <p:nvSpPr>
          <p:cNvPr id="142" name="TextBox 21">
            <a:extLst>
              <a:ext uri="{FF2B5EF4-FFF2-40B4-BE49-F238E27FC236}">
                <a16:creationId xmlns:a16="http://schemas.microsoft.com/office/drawing/2014/main" id="{D2CD6099-2096-43C1-953C-D86A222418E9}"/>
              </a:ext>
            </a:extLst>
          </p:cNvPr>
          <p:cNvSpPr txBox="1"/>
          <p:nvPr/>
        </p:nvSpPr>
        <p:spPr>
          <a:xfrm>
            <a:off x="290658" y="3725884"/>
            <a:ext cx="1554706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.NET 5 Console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with Camera</a:t>
            </a:r>
          </a:p>
        </p:txBody>
      </p:sp>
      <p:sp>
        <p:nvSpPr>
          <p:cNvPr id="143" name="TextBox 21">
            <a:extLst>
              <a:ext uri="{FF2B5EF4-FFF2-40B4-BE49-F238E27FC236}">
                <a16:creationId xmlns:a16="http://schemas.microsoft.com/office/drawing/2014/main" id="{49A16D06-F614-4826-B9D4-2EE6B965250B}"/>
              </a:ext>
            </a:extLst>
          </p:cNvPr>
          <p:cNvSpPr txBox="1"/>
          <p:nvPr/>
        </p:nvSpPr>
        <p:spPr>
          <a:xfrm>
            <a:off x="294577" y="1027301"/>
            <a:ext cx="1537073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Face and Mask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detection</a:t>
            </a:r>
          </a:p>
        </p:txBody>
      </p:sp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BD6998A4-3F39-43ED-9FC3-0220FE6E8566}"/>
              </a:ext>
            </a:extLst>
          </p:cNvPr>
          <p:cNvCxnSpPr>
            <a:cxnSpLocks/>
            <a:stCxn id="34" idx="1"/>
            <a:endCxn id="38" idx="2"/>
          </p:cNvCxnSpPr>
          <p:nvPr/>
        </p:nvCxnSpPr>
        <p:spPr>
          <a:xfrm rot="10800000">
            <a:off x="7175614" y="5225908"/>
            <a:ext cx="1458231" cy="78851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>
            <a:extLst>
              <a:ext uri="{FF2B5EF4-FFF2-40B4-BE49-F238E27FC236}">
                <a16:creationId xmlns:a16="http://schemas.microsoft.com/office/drawing/2014/main" id="{1A8FE431-235A-4E2D-98A5-5A6FCEE439E5}"/>
              </a:ext>
            </a:extLst>
          </p:cNvPr>
          <p:cNvSpPr txBox="1"/>
          <p:nvPr/>
        </p:nvSpPr>
        <p:spPr>
          <a:xfrm>
            <a:off x="7105228" y="5944218"/>
            <a:ext cx="948771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GitHub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Actions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80A2A592-83C9-4CA8-A1BA-BC49DBCCA2DA}"/>
              </a:ext>
            </a:extLst>
          </p:cNvPr>
          <p:cNvCxnSpPr>
            <a:cxnSpLocks/>
            <a:stCxn id="34" idx="1"/>
            <a:endCxn id="135" idx="2"/>
          </p:cNvCxnSpPr>
          <p:nvPr/>
        </p:nvCxnSpPr>
        <p:spPr>
          <a:xfrm rot="10800000" flipV="1">
            <a:off x="3813106" y="6014423"/>
            <a:ext cx="4820739" cy="290067"/>
          </a:xfrm>
          <a:prstGeom prst="bentConnector4">
            <a:avLst>
              <a:gd name="adj1" fmla="val 30257"/>
              <a:gd name="adj2" fmla="val 178809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442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5" descr="C:\Users\v-junyo\Dropbox\ZumTeam\Team_Resources\Design inspirations\Metro_Style_Icons\app_64.png">
            <a:extLst>
              <a:ext uri="{FF2B5EF4-FFF2-40B4-BE49-F238E27FC236}">
                <a16:creationId xmlns:a16="http://schemas.microsoft.com/office/drawing/2014/main" id="{EA471B67-456E-464F-850C-5A55648A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9141" y="1846030"/>
            <a:ext cx="109728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B1EECE2C-5AD4-4C3B-8264-11B086B54826}"/>
              </a:ext>
            </a:extLst>
          </p:cNvPr>
          <p:cNvSpPr/>
          <p:nvPr/>
        </p:nvSpPr>
        <p:spPr bwMode="auto">
          <a:xfrm>
            <a:off x="6222720" y="3400245"/>
            <a:ext cx="1905785" cy="182566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90EF5022-2BE3-4559-89DD-2DD71326F137}"/>
              </a:ext>
            </a:extLst>
          </p:cNvPr>
          <p:cNvSpPr/>
          <p:nvPr/>
        </p:nvSpPr>
        <p:spPr bwMode="auto">
          <a:xfrm>
            <a:off x="6221120" y="1239870"/>
            <a:ext cx="1905785" cy="1548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3023B86E-236D-4B59-9D96-9867F962AA5D}"/>
              </a:ext>
            </a:extLst>
          </p:cNvPr>
          <p:cNvSpPr/>
          <p:nvPr/>
        </p:nvSpPr>
        <p:spPr bwMode="auto">
          <a:xfrm>
            <a:off x="2256889" y="2271747"/>
            <a:ext cx="3035139" cy="256235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 err="1">
              <a:solidFill>
                <a:srgbClr val="1A1A1A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B7B64F58-AAE5-49E8-8CBC-457162B32295}"/>
              </a:ext>
            </a:extLst>
          </p:cNvPr>
          <p:cNvSpPr txBox="1"/>
          <p:nvPr/>
        </p:nvSpPr>
        <p:spPr>
          <a:xfrm>
            <a:off x="3148825" y="2451744"/>
            <a:ext cx="2136286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765" kern="0" dirty="0">
                <a:latin typeface="Segoe UI"/>
                <a:ea typeface="Yu Gothic UI"/>
              </a:rPr>
              <a:t>Azure Cosmos DB</a:t>
            </a:r>
          </a:p>
        </p:txBody>
      </p:sp>
      <p:sp>
        <p:nvSpPr>
          <p:cNvPr id="42" name="Can 11">
            <a:extLst>
              <a:ext uri="{FF2B5EF4-FFF2-40B4-BE49-F238E27FC236}">
                <a16:creationId xmlns:a16="http://schemas.microsoft.com/office/drawing/2014/main" id="{FBF4CB0B-DD3A-47FD-839B-3FE274F1DAC0}"/>
              </a:ext>
            </a:extLst>
          </p:cNvPr>
          <p:cNvSpPr/>
          <p:nvPr/>
        </p:nvSpPr>
        <p:spPr bwMode="auto">
          <a:xfrm>
            <a:off x="3168909" y="3096310"/>
            <a:ext cx="1260000" cy="648000"/>
          </a:xfrm>
          <a:prstGeom prst="can">
            <a:avLst/>
          </a:prstGeom>
          <a:solidFill>
            <a:srgbClr val="0078D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Collection</a:t>
            </a:r>
          </a:p>
        </p:txBody>
      </p:sp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83EF87B8-FEC3-485E-922F-523698B192DB}"/>
              </a:ext>
            </a:extLst>
          </p:cNvPr>
          <p:cNvGraphicFramePr>
            <a:graphicFrameLocks noGrp="1"/>
          </p:cNvGraphicFramePr>
          <p:nvPr/>
        </p:nvGraphicFramePr>
        <p:xfrm>
          <a:off x="2916601" y="4052204"/>
          <a:ext cx="1764616" cy="529385"/>
        </p:xfrm>
        <a:graphic>
          <a:graphicData uri="http://schemas.openxmlformats.org/drawingml/2006/table">
            <a:tbl>
              <a:tblPr bandCol="1">
                <a:solidFill>
                  <a:srgbClr val="0078D4">
                    <a:tint val="65000"/>
                  </a:srgbClr>
                </a:solidFill>
                <a:effectLst/>
              </a:tblPr>
              <a:tblGrid>
                <a:gridCol w="220577">
                  <a:extLst>
                    <a:ext uri="{9D8B030D-6E8A-4147-A177-3AD203B41FA5}">
                      <a16:colId xmlns:a16="http://schemas.microsoft.com/office/drawing/2014/main" val="361443719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2034590310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142364350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3770919078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3588102983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62744216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140261753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4179271776"/>
                    </a:ext>
                  </a:extLst>
                </a:gridCol>
              </a:tblGrid>
              <a:tr h="529385"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023975"/>
                  </a:ext>
                </a:extLst>
              </a:tr>
            </a:tbl>
          </a:graphicData>
        </a:graphic>
      </p:graphicFrame>
      <p:sp>
        <p:nvSpPr>
          <p:cNvPr id="46" name="TextBox 21">
            <a:extLst>
              <a:ext uri="{FF2B5EF4-FFF2-40B4-BE49-F238E27FC236}">
                <a16:creationId xmlns:a16="http://schemas.microsoft.com/office/drawing/2014/main" id="{362D9251-4A14-4FF0-894B-1BBDD435D4A0}"/>
              </a:ext>
            </a:extLst>
          </p:cNvPr>
          <p:cNvSpPr txBox="1"/>
          <p:nvPr/>
        </p:nvSpPr>
        <p:spPr>
          <a:xfrm>
            <a:off x="6272424" y="4057448"/>
            <a:ext cx="1806377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Azure Functions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F0BF0D27-B928-465C-A6B1-BE2AF609C5FB}"/>
              </a:ext>
            </a:extLst>
          </p:cNvPr>
          <p:cNvSpPr txBox="1"/>
          <p:nvPr/>
        </p:nvSpPr>
        <p:spPr>
          <a:xfrm>
            <a:off x="6368606" y="2032635"/>
            <a:ext cx="1610811" cy="782100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Azure SignalR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Service</a:t>
            </a:r>
          </a:p>
        </p:txBody>
      </p:sp>
      <p:cxnSp>
        <p:nvCxnSpPr>
          <p:cNvPr id="49" name="Straight Arrow Connector 28">
            <a:extLst>
              <a:ext uri="{FF2B5EF4-FFF2-40B4-BE49-F238E27FC236}">
                <a16:creationId xmlns:a16="http://schemas.microsoft.com/office/drawing/2014/main" id="{CBC19347-63ED-45F1-9247-241B7639779A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>
            <a:off x="3798909" y="3744310"/>
            <a:ext cx="0" cy="307894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0" name="TextBox 31">
            <a:extLst>
              <a:ext uri="{FF2B5EF4-FFF2-40B4-BE49-F238E27FC236}">
                <a16:creationId xmlns:a16="http://schemas.microsoft.com/office/drawing/2014/main" id="{80160DE0-261B-4C1C-ABFB-9B69607BAB50}"/>
              </a:ext>
            </a:extLst>
          </p:cNvPr>
          <p:cNvSpPr txBox="1"/>
          <p:nvPr/>
        </p:nvSpPr>
        <p:spPr>
          <a:xfrm>
            <a:off x="3099301" y="4089979"/>
            <a:ext cx="1399215" cy="48355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400" kern="0" dirty="0">
                <a:solidFill>
                  <a:schemeClr val="bg1"/>
                </a:solidFill>
                <a:latin typeface="Segoe UI"/>
                <a:ea typeface="Yu Gothic UI"/>
              </a:rPr>
              <a:t>Change Feed</a:t>
            </a:r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06358F32-4490-47EF-BAEC-4FB32562EB9C}"/>
              </a:ext>
            </a:extLst>
          </p:cNvPr>
          <p:cNvSpPr txBox="1"/>
          <p:nvPr/>
        </p:nvSpPr>
        <p:spPr>
          <a:xfrm>
            <a:off x="10017897" y="2021104"/>
            <a:ext cx="1086629" cy="53587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Browser</a:t>
            </a:r>
          </a:p>
        </p:txBody>
      </p:sp>
      <p:cxnSp>
        <p:nvCxnSpPr>
          <p:cNvPr id="68" name="Straight Arrow Connector 27">
            <a:extLst>
              <a:ext uri="{FF2B5EF4-FFF2-40B4-BE49-F238E27FC236}">
                <a16:creationId xmlns:a16="http://schemas.microsoft.com/office/drawing/2014/main" id="{769A1952-3658-432D-880A-51E5ADFB171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705969" y="3420310"/>
            <a:ext cx="1462940" cy="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2" name="TextBox 80">
            <a:extLst>
              <a:ext uri="{FF2B5EF4-FFF2-40B4-BE49-F238E27FC236}">
                <a16:creationId xmlns:a16="http://schemas.microsoft.com/office/drawing/2014/main" id="{E7DDDF68-6076-45CB-AF43-39220D8932E7}"/>
              </a:ext>
            </a:extLst>
          </p:cNvPr>
          <p:cNvSpPr txBox="1"/>
          <p:nvPr/>
        </p:nvSpPr>
        <p:spPr>
          <a:xfrm>
            <a:off x="7076018" y="2703794"/>
            <a:ext cx="1718212" cy="7821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 err="1">
                <a:latin typeface="Segoe UI"/>
                <a:ea typeface="Yu Gothic UI"/>
              </a:rPr>
              <a:t>SignalR</a:t>
            </a:r>
            <a:endParaRPr kumimoji="0" lang="en-US" sz="1600" kern="0" dirty="0">
              <a:latin typeface="Segoe UI"/>
              <a:ea typeface="Yu Gothic UI"/>
            </a:endParaRP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output binding</a:t>
            </a:r>
          </a:p>
        </p:txBody>
      </p:sp>
      <p:sp>
        <p:nvSpPr>
          <p:cNvPr id="73" name="TextBox 81">
            <a:extLst>
              <a:ext uri="{FF2B5EF4-FFF2-40B4-BE49-F238E27FC236}">
                <a16:creationId xmlns:a16="http://schemas.microsoft.com/office/drawing/2014/main" id="{A3934098-6398-4914-A970-A8453F153DA1}"/>
              </a:ext>
            </a:extLst>
          </p:cNvPr>
          <p:cNvSpPr txBox="1"/>
          <p:nvPr/>
        </p:nvSpPr>
        <p:spPr>
          <a:xfrm>
            <a:off x="8328327" y="1591790"/>
            <a:ext cx="1033730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 err="1">
                <a:latin typeface="Segoe UI"/>
                <a:ea typeface="Yu Gothic UI"/>
              </a:rPr>
              <a:t>SignalR</a:t>
            </a:r>
            <a:endParaRPr kumimoji="0" lang="en-US" sz="1600" kern="0" dirty="0">
              <a:latin typeface="Segoe UI"/>
              <a:ea typeface="Yu Gothic UI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C3ED51-3539-4D9E-9C00-BBC40EE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40562"/>
            <a:ext cx="11655840" cy="899537"/>
          </a:xfrm>
        </p:spPr>
        <p:txBody>
          <a:bodyPr/>
          <a:lstStyle/>
          <a:p>
            <a:pPr algn="ctr"/>
            <a:r>
              <a:rPr lang="en-US" altLang="ja-JP" sz="3921" dirty="0"/>
              <a:t> Congestion Monitor Architecture </a:t>
            </a:r>
            <a:endParaRPr lang="ja-JP" altLang="en-US" sz="3921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8650DF13-34C8-4D24-ABF6-14ABB22A2817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128505" y="2777513"/>
            <a:ext cx="1575052" cy="1535563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81">
            <a:extLst>
              <a:ext uri="{FF2B5EF4-FFF2-40B4-BE49-F238E27FC236}">
                <a16:creationId xmlns:a16="http://schemas.microsoft.com/office/drawing/2014/main" id="{64BC186A-CE82-4541-B8BB-35500B0AF39C}"/>
              </a:ext>
            </a:extLst>
          </p:cNvPr>
          <p:cNvSpPr txBox="1"/>
          <p:nvPr/>
        </p:nvSpPr>
        <p:spPr>
          <a:xfrm>
            <a:off x="3136644" y="1333188"/>
            <a:ext cx="2102664" cy="782100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Cognitive Services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Face API</a:t>
            </a:r>
          </a:p>
        </p:txBody>
      </p:sp>
      <p:sp>
        <p:nvSpPr>
          <p:cNvPr id="71" name="TextBox 79">
            <a:extLst>
              <a:ext uri="{FF2B5EF4-FFF2-40B4-BE49-F238E27FC236}">
                <a16:creationId xmlns:a16="http://schemas.microsoft.com/office/drawing/2014/main" id="{3A2878B5-4E5C-4453-B72C-F296B07CC162}"/>
              </a:ext>
            </a:extLst>
          </p:cNvPr>
          <p:cNvSpPr txBox="1"/>
          <p:nvPr/>
        </p:nvSpPr>
        <p:spPr>
          <a:xfrm>
            <a:off x="4713768" y="3612415"/>
            <a:ext cx="1396008" cy="7821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Cosmos DB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trigger</a:t>
            </a:r>
          </a:p>
        </p:txBody>
      </p:sp>
      <p:cxnSp>
        <p:nvCxnSpPr>
          <p:cNvPr id="62" name="Straight Arrow Connector 27">
            <a:extLst>
              <a:ext uri="{FF2B5EF4-FFF2-40B4-BE49-F238E27FC236}">
                <a16:creationId xmlns:a16="http://schemas.microsoft.com/office/drawing/2014/main" id="{DA82D233-323E-4677-8599-D7E090429EA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174013" y="2787870"/>
            <a:ext cx="1600" cy="612375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3" name="TextBox 81">
            <a:extLst>
              <a:ext uri="{FF2B5EF4-FFF2-40B4-BE49-F238E27FC236}">
                <a16:creationId xmlns:a16="http://schemas.microsoft.com/office/drawing/2014/main" id="{FCC8EB8A-E284-4003-BE3D-D7A179CD6797}"/>
              </a:ext>
            </a:extLst>
          </p:cNvPr>
          <p:cNvSpPr txBox="1"/>
          <p:nvPr/>
        </p:nvSpPr>
        <p:spPr>
          <a:xfrm>
            <a:off x="9631901" y="4444972"/>
            <a:ext cx="1824010" cy="772225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568" kern="0" dirty="0">
                <a:latin typeface="Segoe UI"/>
                <a:ea typeface="Yu Gothic UI"/>
              </a:rPr>
              <a:t>Azure </a:t>
            </a:r>
          </a:p>
          <a:p>
            <a:pPr algn="ctr" defTabSz="896354">
              <a:defRPr/>
            </a:pPr>
            <a:r>
              <a:rPr kumimoji="0" lang="en-US" sz="1568" kern="0" dirty="0">
                <a:latin typeface="Segoe UI"/>
                <a:ea typeface="Yu Gothic UI"/>
              </a:rPr>
              <a:t>Static Web Apps</a:t>
            </a:r>
          </a:p>
        </p:txBody>
      </p:sp>
      <p:cxnSp>
        <p:nvCxnSpPr>
          <p:cNvPr id="85" name="Straight Arrow Connector 44">
            <a:extLst>
              <a:ext uri="{FF2B5EF4-FFF2-40B4-BE49-F238E27FC236}">
                <a16:creationId xmlns:a16="http://schemas.microsoft.com/office/drawing/2014/main" id="{3C6197E0-CAD5-415B-AF71-B3A2BD31E288}"/>
              </a:ext>
            </a:extLst>
          </p:cNvPr>
          <p:cNvCxnSpPr>
            <a:cxnSpLocks/>
            <a:stCxn id="1025" idx="3"/>
            <a:endCxn id="34" idx="1"/>
          </p:cNvCxnSpPr>
          <p:nvPr/>
        </p:nvCxnSpPr>
        <p:spPr>
          <a:xfrm flipV="1">
            <a:off x="7461551" y="6014424"/>
            <a:ext cx="1172293" cy="2210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ysDash"/>
            <a:headEnd type="arrow" w="lg" len="sm"/>
            <a:tailEnd type="arrow" w="lg" len="sm"/>
          </a:ln>
          <a:effectLst/>
        </p:spPr>
      </p:cxnSp>
      <p:grpSp>
        <p:nvGrpSpPr>
          <p:cNvPr id="1044" name="グループ化 1043">
            <a:extLst>
              <a:ext uri="{FF2B5EF4-FFF2-40B4-BE49-F238E27FC236}">
                <a16:creationId xmlns:a16="http://schemas.microsoft.com/office/drawing/2014/main" id="{A99AA45A-D26F-4D83-B3B2-D81923AC54DC}"/>
              </a:ext>
            </a:extLst>
          </p:cNvPr>
          <p:cNvGrpSpPr/>
          <p:nvPr/>
        </p:nvGrpSpPr>
        <p:grpSpPr>
          <a:xfrm>
            <a:off x="8070397" y="5726424"/>
            <a:ext cx="1702894" cy="1045318"/>
            <a:chOff x="7091336" y="5582130"/>
            <a:chExt cx="1702894" cy="1045318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976663A6-E08B-4EDA-8850-E28DEA6F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4783" y="5582130"/>
              <a:ext cx="576000" cy="576000"/>
            </a:xfrm>
            <a:prstGeom prst="rect">
              <a:avLst/>
            </a:prstGeom>
          </p:spPr>
        </p:pic>
        <p:sp>
          <p:nvSpPr>
            <p:cNvPr id="100" name="TextBox 11">
              <a:extLst>
                <a:ext uri="{FF2B5EF4-FFF2-40B4-BE49-F238E27FC236}">
                  <a16:creationId xmlns:a16="http://schemas.microsoft.com/office/drawing/2014/main" id="{33961FBA-0D4B-484D-A55D-17091E925579}"/>
                </a:ext>
              </a:extLst>
            </p:cNvPr>
            <p:cNvSpPr txBox="1"/>
            <p:nvPr/>
          </p:nvSpPr>
          <p:spPr>
            <a:xfrm>
              <a:off x="7091336" y="6196561"/>
              <a:ext cx="170289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39"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GitHub</a:t>
              </a:r>
            </a:p>
            <a:p>
              <a:pPr algn="ctr" defTabSz="914139"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Repos</a:t>
              </a:r>
            </a:p>
          </p:txBody>
        </p:sp>
      </p:grpSp>
      <p:cxnSp>
        <p:nvCxnSpPr>
          <p:cNvPr id="102" name="Straight Arrow Connector 44">
            <a:extLst>
              <a:ext uri="{FF2B5EF4-FFF2-40B4-BE49-F238E27FC236}">
                <a16:creationId xmlns:a16="http://schemas.microsoft.com/office/drawing/2014/main" id="{D8485611-3AD3-410B-92D7-238D27CCABFE}"/>
              </a:ext>
            </a:extLst>
          </p:cNvPr>
          <p:cNvCxnSpPr>
            <a:cxnSpLocks/>
            <a:stCxn id="38" idx="2"/>
            <a:endCxn id="1025" idx="0"/>
          </p:cNvCxnSpPr>
          <p:nvPr/>
        </p:nvCxnSpPr>
        <p:spPr>
          <a:xfrm flipH="1">
            <a:off x="7173551" y="5225907"/>
            <a:ext cx="2062" cy="502727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93CE136F-FA3A-4C37-A7F7-64256051F6A4}"/>
              </a:ext>
            </a:extLst>
          </p:cNvPr>
          <p:cNvCxnSpPr>
            <a:cxnSpLocks/>
            <a:stCxn id="34" idx="3"/>
            <a:endCxn id="56" idx="2"/>
          </p:cNvCxnSpPr>
          <p:nvPr/>
        </p:nvCxnSpPr>
        <p:spPr>
          <a:xfrm flipV="1">
            <a:off x="9209844" y="5225907"/>
            <a:ext cx="1326855" cy="78851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図 122">
            <a:extLst>
              <a:ext uri="{FF2B5EF4-FFF2-40B4-BE49-F238E27FC236}">
                <a16:creationId xmlns:a16="http://schemas.microsoft.com/office/drawing/2014/main" id="{D2A2A7D7-2BA8-42E7-938F-83E344650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1001" y="2488696"/>
            <a:ext cx="529385" cy="529385"/>
          </a:xfrm>
          <a:prstGeom prst="rect">
            <a:avLst/>
          </a:prstGeom>
        </p:spPr>
      </p:pic>
      <p:sp>
        <p:nvSpPr>
          <p:cNvPr id="106" name="TextBox 81">
            <a:extLst>
              <a:ext uri="{FF2B5EF4-FFF2-40B4-BE49-F238E27FC236}">
                <a16:creationId xmlns:a16="http://schemas.microsoft.com/office/drawing/2014/main" id="{0E3C73C1-90B7-4316-AC78-DF7E307B1468}"/>
              </a:ext>
            </a:extLst>
          </p:cNvPr>
          <p:cNvSpPr txBox="1"/>
          <p:nvPr/>
        </p:nvSpPr>
        <p:spPr>
          <a:xfrm>
            <a:off x="8319881" y="1982861"/>
            <a:ext cx="1113244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176" kern="0" dirty="0">
                <a:latin typeface="Segoe UI"/>
                <a:ea typeface="Yu Gothic UI"/>
              </a:rPr>
              <a:t>WebSocket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EB5A9AF-46F2-45C4-AB0F-04A6334B6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8319" y="2598618"/>
            <a:ext cx="423508" cy="423508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D2B22DF9-98B5-47B3-AFA2-566C5F8B0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8931" y="1342413"/>
            <a:ext cx="720000" cy="720000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B9C3AC5-46D6-46F7-A7CE-D8C78C443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8931" y="2374335"/>
            <a:ext cx="720000" cy="720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B6091D2-BF16-4A9E-85EB-FDCD52363F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5612" y="3467431"/>
            <a:ext cx="720000" cy="72000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F9BBD72B-450D-468D-AF4A-6EE13BCE11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9857" y="4555630"/>
            <a:ext cx="540000" cy="540000"/>
          </a:xfrm>
          <a:prstGeom prst="rect">
            <a:avLst/>
          </a:prstGeom>
        </p:spPr>
      </p:pic>
      <p:sp>
        <p:nvSpPr>
          <p:cNvPr id="9" name="TextBox 80">
            <a:extLst>
              <a:ext uri="{FF2B5EF4-FFF2-40B4-BE49-F238E27FC236}">
                <a16:creationId xmlns:a16="http://schemas.microsoft.com/office/drawing/2014/main" id="{C8EEF4F0-7E87-4EA3-A324-ECA7C1636AA4}"/>
              </a:ext>
            </a:extLst>
          </p:cNvPr>
          <p:cNvSpPr txBox="1"/>
          <p:nvPr/>
        </p:nvSpPr>
        <p:spPr>
          <a:xfrm>
            <a:off x="6724584" y="4585111"/>
            <a:ext cx="1352727" cy="48355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App Insights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47017EF-075C-4899-904A-63DF36619F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83906" y="3901014"/>
            <a:ext cx="720000" cy="720000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FEA4709-7026-4572-8911-FE7B3B9271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13000" y="1361291"/>
            <a:ext cx="720000" cy="720000"/>
          </a:xfrm>
          <a:prstGeom prst="rect">
            <a:avLst/>
          </a:prstGeom>
        </p:spPr>
      </p:pic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36FF3C19-6909-4F9C-91F1-5030599919AF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4681217" y="4313076"/>
            <a:ext cx="1541503" cy="382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6" name="Rectangle 20">
            <a:extLst>
              <a:ext uri="{FF2B5EF4-FFF2-40B4-BE49-F238E27FC236}">
                <a16:creationId xmlns:a16="http://schemas.microsoft.com/office/drawing/2014/main" id="{175CBC44-2A04-485C-AD9E-26AF0B5766D5}"/>
              </a:ext>
            </a:extLst>
          </p:cNvPr>
          <p:cNvSpPr/>
          <p:nvPr/>
        </p:nvSpPr>
        <p:spPr bwMode="auto">
          <a:xfrm>
            <a:off x="9690699" y="3785907"/>
            <a:ext cx="1692000" cy="1440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40790156-E628-4691-A3D6-E76A9DD3200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126905" y="2013870"/>
            <a:ext cx="1576652" cy="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6" name="Straight Arrow Connector 27">
            <a:extLst>
              <a:ext uri="{FF2B5EF4-FFF2-40B4-BE49-F238E27FC236}">
                <a16:creationId xmlns:a16="http://schemas.microsoft.com/office/drawing/2014/main" id="{9B2987EE-4B4D-4830-88B9-E72DDB649192}"/>
              </a:ext>
            </a:extLst>
          </p:cNvPr>
          <p:cNvCxnSpPr>
            <a:cxnSpLocks/>
            <a:stCxn id="56" idx="0"/>
            <a:endCxn id="122" idx="2"/>
          </p:cNvCxnSpPr>
          <p:nvPr/>
        </p:nvCxnSpPr>
        <p:spPr>
          <a:xfrm flipV="1">
            <a:off x="10536699" y="3165905"/>
            <a:ext cx="0" cy="620002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21" name="TextBox 81">
            <a:extLst>
              <a:ext uri="{FF2B5EF4-FFF2-40B4-BE49-F238E27FC236}">
                <a16:creationId xmlns:a16="http://schemas.microsoft.com/office/drawing/2014/main" id="{8566E662-21C8-4DA0-893D-8E7B76D520A4}"/>
              </a:ext>
            </a:extLst>
          </p:cNvPr>
          <p:cNvSpPr txBox="1"/>
          <p:nvPr/>
        </p:nvSpPr>
        <p:spPr>
          <a:xfrm>
            <a:off x="8900358" y="2365440"/>
            <a:ext cx="665040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API</a:t>
            </a:r>
          </a:p>
        </p:txBody>
      </p:sp>
      <p:sp>
        <p:nvSpPr>
          <p:cNvPr id="122" name="Rectangle 20">
            <a:extLst>
              <a:ext uri="{FF2B5EF4-FFF2-40B4-BE49-F238E27FC236}">
                <a16:creationId xmlns:a16="http://schemas.microsoft.com/office/drawing/2014/main" id="{461334C5-E333-4561-9105-2A6ED00690CA}"/>
              </a:ext>
            </a:extLst>
          </p:cNvPr>
          <p:cNvSpPr/>
          <p:nvPr/>
        </p:nvSpPr>
        <p:spPr bwMode="auto">
          <a:xfrm>
            <a:off x="9690699" y="1617905"/>
            <a:ext cx="1692000" cy="1548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10A8FE6C-7636-4C22-B0A8-54ABBF6F5ADD}"/>
              </a:ext>
            </a:extLst>
          </p:cNvPr>
          <p:cNvGrpSpPr/>
          <p:nvPr/>
        </p:nvGrpSpPr>
        <p:grpSpPr>
          <a:xfrm>
            <a:off x="6710463" y="5728634"/>
            <a:ext cx="926175" cy="1018356"/>
            <a:chOff x="5200912" y="5583059"/>
            <a:chExt cx="926175" cy="1018356"/>
          </a:xfrm>
        </p:grpSpPr>
        <p:sp>
          <p:nvSpPr>
            <p:cNvPr id="98" name="TextBox 11">
              <a:extLst>
                <a:ext uri="{FF2B5EF4-FFF2-40B4-BE49-F238E27FC236}">
                  <a16:creationId xmlns:a16="http://schemas.microsoft.com/office/drawing/2014/main" id="{61D52C82-75FD-48DA-AE32-2B51E59F5068}"/>
                </a:ext>
              </a:extLst>
            </p:cNvPr>
            <p:cNvSpPr txBox="1"/>
            <p:nvPr/>
          </p:nvSpPr>
          <p:spPr>
            <a:xfrm>
              <a:off x="5200912" y="6213617"/>
              <a:ext cx="926175" cy="387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Azure DevOps</a:t>
              </a:r>
            </a:p>
          </p:txBody>
        </p:sp>
        <p:pic>
          <p:nvPicPr>
            <p:cNvPr id="1025" name="グラフィックス 1024">
              <a:extLst>
                <a:ext uri="{FF2B5EF4-FFF2-40B4-BE49-F238E27FC236}">
                  <a16:creationId xmlns:a16="http://schemas.microsoft.com/office/drawing/2014/main" id="{9458714A-534C-491A-9E41-9BE202734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76000" y="5583059"/>
              <a:ext cx="576000" cy="576000"/>
            </a:xfrm>
            <a:prstGeom prst="rect">
              <a:avLst/>
            </a:prstGeom>
          </p:spPr>
        </p:pic>
      </p:grpSp>
      <p:sp>
        <p:nvSpPr>
          <p:cNvPr id="1033" name="Rectangle 20">
            <a:extLst>
              <a:ext uri="{FF2B5EF4-FFF2-40B4-BE49-F238E27FC236}">
                <a16:creationId xmlns:a16="http://schemas.microsoft.com/office/drawing/2014/main" id="{AF08D881-4F71-4B1F-BEEA-5A3C1AEA223F}"/>
              </a:ext>
            </a:extLst>
          </p:cNvPr>
          <p:cNvSpPr/>
          <p:nvPr/>
        </p:nvSpPr>
        <p:spPr bwMode="auto">
          <a:xfrm>
            <a:off x="2251991" y="1239871"/>
            <a:ext cx="3033120" cy="90398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35" name="コネクタ: カギ線 1034">
            <a:extLst>
              <a:ext uri="{FF2B5EF4-FFF2-40B4-BE49-F238E27FC236}">
                <a16:creationId xmlns:a16="http://schemas.microsoft.com/office/drawing/2014/main" id="{1341661B-4375-4EA3-B371-B305550DDC6F}"/>
              </a:ext>
            </a:extLst>
          </p:cNvPr>
          <p:cNvCxnSpPr>
            <a:cxnSpLocks/>
            <a:stCxn id="1033" idx="1"/>
          </p:cNvCxnSpPr>
          <p:nvPr/>
        </p:nvCxnSpPr>
        <p:spPr>
          <a:xfrm rot="10800000" flipV="1">
            <a:off x="1068013" y="1691860"/>
            <a:ext cx="1183978" cy="1293939"/>
          </a:xfrm>
          <a:prstGeom prst="bentConnector2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040" name="Rectangle 9">
            <a:extLst>
              <a:ext uri="{FF2B5EF4-FFF2-40B4-BE49-F238E27FC236}">
                <a16:creationId xmlns:a16="http://schemas.microsoft.com/office/drawing/2014/main" id="{62E8D04A-5E03-4C83-B848-7778AA75FA6F}"/>
              </a:ext>
            </a:extLst>
          </p:cNvPr>
          <p:cNvSpPr/>
          <p:nvPr/>
        </p:nvSpPr>
        <p:spPr bwMode="auto">
          <a:xfrm>
            <a:off x="1921221" y="963569"/>
            <a:ext cx="9797657" cy="452919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 err="1">
              <a:solidFill>
                <a:srgbClr val="1A1A1A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41" name="グラフィックス 1040">
            <a:extLst>
              <a:ext uri="{FF2B5EF4-FFF2-40B4-BE49-F238E27FC236}">
                <a16:creationId xmlns:a16="http://schemas.microsoft.com/office/drawing/2014/main" id="{AC363DEB-E7AC-4479-B44A-15C281C4C35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8908" y="5212104"/>
            <a:ext cx="540000" cy="540000"/>
          </a:xfrm>
          <a:prstGeom prst="rect">
            <a:avLst/>
          </a:prstGeom>
        </p:spPr>
      </p:pic>
      <p:cxnSp>
        <p:nvCxnSpPr>
          <p:cNvPr id="1047" name="コネクタ: カギ線 1046">
            <a:extLst>
              <a:ext uri="{FF2B5EF4-FFF2-40B4-BE49-F238E27FC236}">
                <a16:creationId xmlns:a16="http://schemas.microsoft.com/office/drawing/2014/main" id="{47DBD35E-B8EB-4E4E-BEC5-E7A89C9A858C}"/>
              </a:ext>
            </a:extLst>
          </p:cNvPr>
          <p:cNvCxnSpPr>
            <a:cxnSpLocks/>
            <a:stCxn id="1025" idx="1"/>
            <a:endCxn id="1041" idx="2"/>
          </p:cNvCxnSpPr>
          <p:nvPr/>
        </p:nvCxnSpPr>
        <p:spPr>
          <a:xfrm rot="10800000">
            <a:off x="3798909" y="5752104"/>
            <a:ext cx="3086643" cy="26453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1">
            <a:extLst>
              <a:ext uri="{FF2B5EF4-FFF2-40B4-BE49-F238E27FC236}">
                <a16:creationId xmlns:a16="http://schemas.microsoft.com/office/drawing/2014/main" id="{65E82BA5-27AA-4807-9517-E6C1192B3C8C}"/>
              </a:ext>
            </a:extLst>
          </p:cNvPr>
          <p:cNvSpPr txBox="1"/>
          <p:nvPr/>
        </p:nvSpPr>
        <p:spPr>
          <a:xfrm>
            <a:off x="2673798" y="5934237"/>
            <a:ext cx="2351398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Azure Resource Manager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Deployment</a:t>
            </a:r>
          </a:p>
        </p:txBody>
      </p:sp>
      <p:sp>
        <p:nvSpPr>
          <p:cNvPr id="136" name="TextBox 21">
            <a:extLst>
              <a:ext uri="{FF2B5EF4-FFF2-40B4-BE49-F238E27FC236}">
                <a16:creationId xmlns:a16="http://schemas.microsoft.com/office/drawing/2014/main" id="{B0E3A624-4F31-45BC-8A3B-1642CCAC9B49}"/>
              </a:ext>
            </a:extLst>
          </p:cNvPr>
          <p:cNvSpPr txBox="1"/>
          <p:nvPr/>
        </p:nvSpPr>
        <p:spPr>
          <a:xfrm>
            <a:off x="9747451" y="5950536"/>
            <a:ext cx="1561119" cy="5051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GitHub Actions</a:t>
            </a:r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92C607A-AB17-4228-8E09-8857DB0D7F36}"/>
              </a:ext>
            </a:extLst>
          </p:cNvPr>
          <p:cNvGrpSpPr/>
          <p:nvPr/>
        </p:nvGrpSpPr>
        <p:grpSpPr>
          <a:xfrm>
            <a:off x="528942" y="3048665"/>
            <a:ext cx="1080000" cy="760670"/>
            <a:chOff x="326243" y="2951728"/>
            <a:chExt cx="1080000" cy="760670"/>
          </a:xfrm>
        </p:grpSpPr>
        <p:grpSp>
          <p:nvGrpSpPr>
            <p:cNvPr id="182" name="Group 142">
              <a:extLst>
                <a:ext uri="{FF2B5EF4-FFF2-40B4-BE49-F238E27FC236}">
                  <a16:creationId xmlns:a16="http://schemas.microsoft.com/office/drawing/2014/main" id="{ED957D5A-D9A8-4BA1-867F-8D1445B49279}"/>
                </a:ext>
              </a:extLst>
            </p:cNvPr>
            <p:cNvGrpSpPr>
              <a:grpSpLocks noChangeAspect="1"/>
            </p:cNvGrpSpPr>
            <p:nvPr/>
          </p:nvGrpSpPr>
          <p:grpSpPr bwMode="black">
            <a:xfrm>
              <a:off x="538730" y="3084270"/>
              <a:ext cx="653449" cy="504000"/>
              <a:chOff x="6673850" y="4338638"/>
              <a:chExt cx="1403351" cy="1082675"/>
            </a:xfrm>
            <a:solidFill>
              <a:srgbClr val="0070C0"/>
            </a:solidFill>
          </p:grpSpPr>
          <p:sp>
            <p:nvSpPr>
              <p:cNvPr id="183" name="Freeform 247">
                <a:extLst>
                  <a:ext uri="{FF2B5EF4-FFF2-40B4-BE49-F238E27FC236}">
                    <a16:creationId xmlns:a16="http://schemas.microsoft.com/office/drawing/2014/main" id="{07A89A75-2E43-4E2F-916C-110407BCBED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4" name="Freeform 248">
                <a:extLst>
                  <a:ext uri="{FF2B5EF4-FFF2-40B4-BE49-F238E27FC236}">
                    <a16:creationId xmlns:a16="http://schemas.microsoft.com/office/drawing/2014/main" id="{1DAD2A6F-38F6-4E19-B042-BD2FB3BD393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5" name="Freeform 249">
                <a:extLst>
                  <a:ext uri="{FF2B5EF4-FFF2-40B4-BE49-F238E27FC236}">
                    <a16:creationId xmlns:a16="http://schemas.microsoft.com/office/drawing/2014/main" id="{8448CDDF-B37D-4FBF-B1BA-EFF5F9F1788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6" name="Oval 250">
                <a:extLst>
                  <a:ext uri="{FF2B5EF4-FFF2-40B4-BE49-F238E27FC236}">
                    <a16:creationId xmlns:a16="http://schemas.microsoft.com/office/drawing/2014/main" id="{86DFE6EC-892E-484A-909A-0A413C12F94A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7" name="Freeform 251">
                <a:extLst>
                  <a:ext uri="{FF2B5EF4-FFF2-40B4-BE49-F238E27FC236}">
                    <a16:creationId xmlns:a16="http://schemas.microsoft.com/office/drawing/2014/main" id="{B515EADA-F404-497A-AC5A-A8E1F501287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8" name="Freeform 252">
                <a:extLst>
                  <a:ext uri="{FF2B5EF4-FFF2-40B4-BE49-F238E27FC236}">
                    <a16:creationId xmlns:a16="http://schemas.microsoft.com/office/drawing/2014/main" id="{322F4237-8FCA-4446-A041-B60439EBF20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9" name="Freeform 253">
                <a:extLst>
                  <a:ext uri="{FF2B5EF4-FFF2-40B4-BE49-F238E27FC236}">
                    <a16:creationId xmlns:a16="http://schemas.microsoft.com/office/drawing/2014/main" id="{286D6F1C-7370-4A3A-A989-85AD4F6B4B2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0" name="Oval 254">
                <a:extLst>
                  <a:ext uri="{FF2B5EF4-FFF2-40B4-BE49-F238E27FC236}">
                    <a16:creationId xmlns:a16="http://schemas.microsoft.com/office/drawing/2014/main" id="{A5726CF3-E9B8-4B2C-A296-7EC1A468D4BF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1" name="Freeform 255">
                <a:extLst>
                  <a:ext uri="{FF2B5EF4-FFF2-40B4-BE49-F238E27FC236}">
                    <a16:creationId xmlns:a16="http://schemas.microsoft.com/office/drawing/2014/main" id="{C0823DF3-C703-4AD3-8E02-E86F45B2012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2" name="Freeform 256">
                <a:extLst>
                  <a:ext uri="{FF2B5EF4-FFF2-40B4-BE49-F238E27FC236}">
                    <a16:creationId xmlns:a16="http://schemas.microsoft.com/office/drawing/2014/main" id="{8FB61E72-5852-4E99-9A5B-B6E99D1DAAF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3" name="Freeform 257">
                <a:extLst>
                  <a:ext uri="{FF2B5EF4-FFF2-40B4-BE49-F238E27FC236}">
                    <a16:creationId xmlns:a16="http://schemas.microsoft.com/office/drawing/2014/main" id="{D83DA308-B8F0-4A9B-8472-8D78440F00A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140" name="Rounded Rectangle 6">
              <a:extLst>
                <a:ext uri="{FF2B5EF4-FFF2-40B4-BE49-F238E27FC236}">
                  <a16:creationId xmlns:a16="http://schemas.microsoft.com/office/drawing/2014/main" id="{1F29CF77-7FF7-45A0-BA0F-3D8E7E56C5A6}"/>
                </a:ext>
              </a:extLst>
            </p:cNvPr>
            <p:cNvSpPr>
              <a:spLocks noChangeAspect="1"/>
            </p:cNvSpPr>
            <p:nvPr/>
          </p:nvSpPr>
          <p:spPr bwMode="black">
            <a:xfrm rot="16200000">
              <a:off x="485908" y="2792063"/>
              <a:ext cx="760670" cy="1080000"/>
            </a:xfrm>
            <a:custGeom>
              <a:avLst/>
              <a:gdLst/>
              <a:ahLst/>
              <a:cxnLst/>
              <a:rect l="l" t="t" r="r" b="b"/>
              <a:pathLst>
                <a:path w="3286897" h="4658497">
                  <a:moveTo>
                    <a:pt x="1600200" y="4382531"/>
                  </a:moveTo>
                  <a:cubicBezTo>
                    <a:pt x="1600200" y="4367744"/>
                    <a:pt x="1588213" y="4355757"/>
                    <a:pt x="1573426" y="4355757"/>
                  </a:cubicBezTo>
                  <a:lnTo>
                    <a:pt x="811428" y="4355757"/>
                  </a:lnTo>
                  <a:cubicBezTo>
                    <a:pt x="796641" y="4355757"/>
                    <a:pt x="784654" y="4367744"/>
                    <a:pt x="784654" y="4382531"/>
                  </a:cubicBezTo>
                  <a:lnTo>
                    <a:pt x="784654" y="4489621"/>
                  </a:lnTo>
                  <a:cubicBezTo>
                    <a:pt x="784654" y="4504408"/>
                    <a:pt x="796641" y="4516395"/>
                    <a:pt x="811428" y="4516395"/>
                  </a:cubicBezTo>
                  <a:lnTo>
                    <a:pt x="1573426" y="4516395"/>
                  </a:lnTo>
                  <a:cubicBezTo>
                    <a:pt x="1588213" y="4516395"/>
                    <a:pt x="1600200" y="4504408"/>
                    <a:pt x="1600200" y="4489621"/>
                  </a:cubicBezTo>
                  <a:close/>
                  <a:moveTo>
                    <a:pt x="2502243" y="4382531"/>
                  </a:moveTo>
                  <a:cubicBezTo>
                    <a:pt x="2502243" y="4367744"/>
                    <a:pt x="2490256" y="4355757"/>
                    <a:pt x="2475469" y="4355757"/>
                  </a:cubicBezTo>
                  <a:lnTo>
                    <a:pt x="1713471" y="4355757"/>
                  </a:lnTo>
                  <a:cubicBezTo>
                    <a:pt x="1698684" y="4355757"/>
                    <a:pt x="1686697" y="4367744"/>
                    <a:pt x="1686697" y="4382531"/>
                  </a:cubicBezTo>
                  <a:lnTo>
                    <a:pt x="1686697" y="4489621"/>
                  </a:lnTo>
                  <a:cubicBezTo>
                    <a:pt x="1686697" y="4504408"/>
                    <a:pt x="1698684" y="4516395"/>
                    <a:pt x="1713471" y="4516395"/>
                  </a:cubicBezTo>
                  <a:lnTo>
                    <a:pt x="2475469" y="4516395"/>
                  </a:lnTo>
                  <a:cubicBezTo>
                    <a:pt x="2490256" y="4516395"/>
                    <a:pt x="2502243" y="4504408"/>
                    <a:pt x="2502243" y="4489621"/>
                  </a:cubicBezTo>
                  <a:close/>
                  <a:moveTo>
                    <a:pt x="3021231" y="480896"/>
                  </a:moveTo>
                  <a:cubicBezTo>
                    <a:pt x="3021231" y="375524"/>
                    <a:pt x="2935811" y="290104"/>
                    <a:pt x="2830439" y="290104"/>
                  </a:cubicBezTo>
                  <a:lnTo>
                    <a:pt x="444108" y="290104"/>
                  </a:lnTo>
                  <a:cubicBezTo>
                    <a:pt x="338736" y="290104"/>
                    <a:pt x="253316" y="375524"/>
                    <a:pt x="253316" y="480896"/>
                  </a:cubicBezTo>
                  <a:lnTo>
                    <a:pt x="253316" y="4029043"/>
                  </a:lnTo>
                  <a:cubicBezTo>
                    <a:pt x="253316" y="4134415"/>
                    <a:pt x="338736" y="4219835"/>
                    <a:pt x="444108" y="4219835"/>
                  </a:cubicBezTo>
                  <a:lnTo>
                    <a:pt x="2830439" y="4219835"/>
                  </a:lnTo>
                  <a:cubicBezTo>
                    <a:pt x="2935811" y="4219835"/>
                    <a:pt x="3021231" y="4134415"/>
                    <a:pt x="3021231" y="4029043"/>
                  </a:cubicBezTo>
                  <a:close/>
                  <a:moveTo>
                    <a:pt x="3286897" y="226566"/>
                  </a:moveTo>
                  <a:lnTo>
                    <a:pt x="3286897" y="4431931"/>
                  </a:lnTo>
                  <a:cubicBezTo>
                    <a:pt x="3286897" y="4557060"/>
                    <a:pt x="3185460" y="4658497"/>
                    <a:pt x="3060331" y="4658497"/>
                  </a:cubicBezTo>
                  <a:lnTo>
                    <a:pt x="226566" y="4658497"/>
                  </a:lnTo>
                  <a:cubicBezTo>
                    <a:pt x="101437" y="4658497"/>
                    <a:pt x="0" y="4557060"/>
                    <a:pt x="0" y="4431931"/>
                  </a:cubicBezTo>
                  <a:lnTo>
                    <a:pt x="0" y="226566"/>
                  </a:lnTo>
                  <a:cubicBezTo>
                    <a:pt x="0" y="101437"/>
                    <a:pt x="101437" y="0"/>
                    <a:pt x="226566" y="0"/>
                  </a:cubicBezTo>
                  <a:lnTo>
                    <a:pt x="3060331" y="0"/>
                  </a:lnTo>
                  <a:cubicBezTo>
                    <a:pt x="3185460" y="0"/>
                    <a:pt x="3286897" y="101437"/>
                    <a:pt x="3286897" y="22656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2302" tIns="41151" rIns="82302" bIns="41151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 dirty="0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</p:grpSp>
      <p:sp>
        <p:nvSpPr>
          <p:cNvPr id="142" name="TextBox 21">
            <a:extLst>
              <a:ext uri="{FF2B5EF4-FFF2-40B4-BE49-F238E27FC236}">
                <a16:creationId xmlns:a16="http://schemas.microsoft.com/office/drawing/2014/main" id="{D2CD6099-2096-43C1-953C-D86A222418E9}"/>
              </a:ext>
            </a:extLst>
          </p:cNvPr>
          <p:cNvSpPr txBox="1"/>
          <p:nvPr/>
        </p:nvSpPr>
        <p:spPr>
          <a:xfrm>
            <a:off x="151999" y="3725884"/>
            <a:ext cx="1832025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.NET Core Console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with Camera</a:t>
            </a:r>
          </a:p>
        </p:txBody>
      </p:sp>
      <p:sp>
        <p:nvSpPr>
          <p:cNvPr id="143" name="TextBox 21">
            <a:extLst>
              <a:ext uri="{FF2B5EF4-FFF2-40B4-BE49-F238E27FC236}">
                <a16:creationId xmlns:a16="http://schemas.microsoft.com/office/drawing/2014/main" id="{49A16D06-F614-4826-B9D4-2EE6B965250B}"/>
              </a:ext>
            </a:extLst>
          </p:cNvPr>
          <p:cNvSpPr txBox="1"/>
          <p:nvPr/>
        </p:nvSpPr>
        <p:spPr>
          <a:xfrm>
            <a:off x="294577" y="1027301"/>
            <a:ext cx="1537073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Face and Mask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1048783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AD1F080-0A34-47D8-8EE2-575B57E8C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391" y="659214"/>
            <a:ext cx="1741653" cy="1741653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525A1262-D28E-4EBD-9A1C-3743053FC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0974" y="877579"/>
            <a:ext cx="1432304" cy="1432304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73BD736-E806-4A88-AE8E-D7069BEDA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0024" y="777496"/>
            <a:ext cx="1356104" cy="1356104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AA6F30B-7996-4DBC-9E46-85DFA3C0A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0274" y="3343274"/>
            <a:ext cx="582303" cy="582303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040ABC04-7702-4FB9-A1E3-30AE556452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3278" y="3661722"/>
            <a:ext cx="582304" cy="582304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26B49244-4528-4E40-BF4B-C89574F8D4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020" y="2400867"/>
            <a:ext cx="1055853" cy="1055853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988F81C3-A871-4266-B694-7EE7F0F55A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70118" y="4607965"/>
            <a:ext cx="1135894" cy="1135894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623C0826-02C5-49DF-BFFC-53FE39524A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204" y="2928793"/>
            <a:ext cx="1248059" cy="1248059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52F4FF32-21BE-4654-A44C-6F3DBCE5CD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955" y="5630839"/>
            <a:ext cx="840901" cy="840901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F7B0DC9-96B7-49B0-82D3-6DC831F2C9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63088" y="4673578"/>
            <a:ext cx="1377712" cy="13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811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kirain_Template">
  <a:themeElements>
    <a:clrScheme name="Build/de:code 2018">
      <a:dk1>
        <a:srgbClr val="1A1A1A"/>
      </a:dk1>
      <a:lt1>
        <a:srgbClr val="FFFFFF"/>
      </a:lt1>
      <a:dk2>
        <a:srgbClr val="0D0D0D"/>
      </a:dk2>
      <a:lt2>
        <a:srgbClr val="0D0D0D"/>
      </a:lt2>
      <a:accent1>
        <a:srgbClr val="505050"/>
      </a:accent1>
      <a:accent2>
        <a:srgbClr val="E3008C"/>
      </a:accent2>
      <a:accent3>
        <a:srgbClr val="32145A"/>
      </a:accent3>
      <a:accent4>
        <a:srgbClr val="2139B5"/>
      </a:accent4>
      <a:accent5>
        <a:srgbClr val="9D9D9D"/>
      </a:accent5>
      <a:accent6>
        <a:srgbClr val="E6E6E6"/>
      </a:accent6>
      <a:hlink>
        <a:srgbClr val="2139B5"/>
      </a:hlink>
      <a:folHlink>
        <a:srgbClr val="2139B5"/>
      </a:folHlink>
    </a:clrScheme>
    <a:fontScheme name="de:code 2019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170</Words>
  <Application>Microsoft Office PowerPoint</Application>
  <PresentationFormat>ワイド画面</PresentationFormat>
  <Paragraphs>68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Segoe Light</vt:lpstr>
      <vt:lpstr>Yu Gothic UI</vt:lpstr>
      <vt:lpstr>游ゴシック</vt:lpstr>
      <vt:lpstr>游ゴシック Light</vt:lpstr>
      <vt:lpstr>Arial</vt:lpstr>
      <vt:lpstr>Consolas</vt:lpstr>
      <vt:lpstr>Segoe UI</vt:lpstr>
      <vt:lpstr>Office テーマ</vt:lpstr>
      <vt:lpstr>akirain_Template</vt:lpstr>
      <vt:lpstr> Congestion Monitor Architecture </vt:lpstr>
      <vt:lpstr> Congestion Monitor Architecture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の 3 大フレームワークの選択</dc:title>
  <dc:creator>Akira Inoue</dc:creator>
  <cp:lastModifiedBy>Akira Inoue</cp:lastModifiedBy>
  <cp:revision>22</cp:revision>
  <dcterms:created xsi:type="dcterms:W3CDTF">2020-09-07T00:24:47Z</dcterms:created>
  <dcterms:modified xsi:type="dcterms:W3CDTF">2021-03-08T10:15:27Z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2020-09-07T00:24:46Z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02499cc9-901c-4970-bf89-f185ce08572f</vt:lpwstr>
  </property>
  <property fmtid="{D5CDD505-2E9C-101B-9397-08002B2CF9AE}" pid="8" name="MSIP_Label_f42aa342-8706-4288-bd11-ebb85995028c_ContentBits">
    <vt:lpwstr>0</vt:lpwstr>
  </property>
</Properties>
</file>