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40E8-BDAE-4984-90AF-45E39CD2CDF4}" v="494" dt="2020-07-24T20:25:08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15994-B0DF-4A37-839B-898B952C1E6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3CE4-EC8E-47E1-A900-4BC24D4F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9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had-hub" TargetMode="External"/><Relationship Id="rId2" Type="http://schemas.openxmlformats.org/officeDocument/2006/relationships/hyperlink" Target="mailto:chad.b.Hutchiso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linkedin.com/in/chad-hutchison-b167065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ng/ng_prod_sum_a_EPG0_VGV_mmcf_a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www.eia.gov/dnav/ng/ng_prod_sum_a_EPG0_FGW_mmcf_a.htm" TargetMode="External"/><Relationship Id="rId4" Type="http://schemas.openxmlformats.org/officeDocument/2006/relationships/hyperlink" Target="https://www.eia.gov/dnav/pet/pet_crd_crpdn_adc_mbbl_m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A4083A22-2245-4667-AE4D-8C2551F0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D7EF-6873-443C-87D0-E071B949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Wasted Energy: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1727-D9E4-4A1C-95B9-E04DF039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63" y="1094133"/>
            <a:ext cx="4170087" cy="2079054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An analysis of energy wasted to flaring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31368-D6E2-41EF-88D0-13B5557DEE19}"/>
              </a:ext>
            </a:extLst>
          </p:cNvPr>
          <p:cNvSpPr txBox="1"/>
          <p:nvPr/>
        </p:nvSpPr>
        <p:spPr>
          <a:xfrm>
            <a:off x="552450" y="6131631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Chad Hutchison</a:t>
            </a:r>
          </a:p>
        </p:txBody>
      </p:sp>
    </p:spTree>
    <p:extLst>
      <p:ext uri="{BB962C8B-B14F-4D97-AF65-F5344CB8AC3E}">
        <p14:creationId xmlns:p14="http://schemas.microsoft.com/office/powerpoint/2010/main" val="206923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819A-636E-4EF7-B7D1-E4D9DCE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C066A0-4180-4BCC-9D33-3AA1837F3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could have been: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9FB9-9767-4273-9E5D-08660D4096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Total energy wasted since 1980: </a:t>
            </a:r>
          </a:p>
          <a:p>
            <a:pPr lvl="1"/>
            <a:r>
              <a:rPr lang="en-US"/>
              <a:t>Power</a:t>
            </a:r>
            <a:r>
              <a:rPr lang="en-US" dirty="0"/>
              <a:t> 161 million homes for a year</a:t>
            </a:r>
          </a:p>
          <a:p>
            <a:r>
              <a:rPr lang="en-US" dirty="0"/>
              <a:t>Total energy wasted in 2018 alone:</a:t>
            </a:r>
          </a:p>
          <a:p>
            <a:pPr lvl="1"/>
            <a:r>
              <a:rPr lang="en-US" dirty="0"/>
              <a:t>Send a Tesla to the sun and back over 3,000 times*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F9BFA-BB66-4613-9569-74DD381C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* 4.1 miles per kWh - did not factor in feasibility of journey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046E6D-CA60-4588-8369-E37DA1AC5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395" y="2117864"/>
            <a:ext cx="5434806" cy="3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5F7B-F291-4273-8FC1-848B4C60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6C7F-6CA3-46BF-9B5F-E0A33D58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Compare waste of all states to US / Texas</a:t>
            </a:r>
          </a:p>
          <a:p>
            <a:r>
              <a:rPr lang="en-US"/>
              <a:t>Retrieve</a:t>
            </a:r>
            <a:r>
              <a:rPr lang="en-US" dirty="0"/>
              <a:t> data from states known to flare but not reporting</a:t>
            </a:r>
          </a:p>
          <a:p>
            <a:r>
              <a:rPr lang="en-US" dirty="0"/>
              <a:t>Add location data to flare sites in US </a:t>
            </a:r>
          </a:p>
          <a:p>
            <a:pPr lvl="1"/>
            <a:r>
              <a:rPr lang="en-US" dirty="0"/>
              <a:t>Compare with map of network connectivity</a:t>
            </a:r>
          </a:p>
          <a:p>
            <a:r>
              <a:rPr lang="en-US" dirty="0"/>
              <a:t>Use the energy for…?</a:t>
            </a:r>
          </a:p>
          <a:p>
            <a:r>
              <a:rPr lang="en-US" dirty="0"/>
              <a:t>Go global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8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1AE-CE46-4D5D-A6BD-63FBA50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4FF3-86E9-4EBD-90DD-AAD4E6A9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>
                <a:hlinkClick r:id="rId2"/>
              </a:rPr>
              <a:t>chad.b.Hutchison@gmail.com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hlinkClick r:id="rId3"/>
              </a:rPr>
              <a:t>www.github.com/chad-hub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/>
              <a:t>LinkedIn: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4"/>
              </a:rPr>
              <a:t>https://www.linkedin.com/in/chad-hutchison-b1670657/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82EE3-BDE2-4A21-B4D9-77EB89C0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83" y="1354171"/>
            <a:ext cx="3260397" cy="33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FF7F7-8326-405E-932F-C460EFC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/>
              <a:t>Why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981D1-ACCE-4198-91DE-CD7485DE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107"/>
            <a:ext cx="5999476" cy="39619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98DDE-892E-409C-9634-A00FA893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2357120"/>
            <a:ext cx="4124758" cy="36429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Energy drives the global economy – wasting it is bad</a:t>
            </a:r>
          </a:p>
          <a:p>
            <a:r>
              <a:rPr lang="en-US" sz="1800"/>
              <a:t>Oil</a:t>
            </a:r>
            <a:r>
              <a:rPr lang="en-US" sz="1800" dirty="0"/>
              <a:t> and gas represent a huge portion of energy consumption</a:t>
            </a:r>
          </a:p>
          <a:p>
            <a:r>
              <a:rPr lang="en-US" sz="1800" dirty="0"/>
              <a:t>Solving problems begins with quantifying them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06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32E-D022-44BA-A2EE-E2122B5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8576-DFDE-44C7-8285-AC8D0552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Evaluate the scale of energy waste</a:t>
            </a:r>
          </a:p>
          <a:p>
            <a:r>
              <a:rPr lang="en-US"/>
              <a:t>Compare energy </a:t>
            </a:r>
            <a:r>
              <a:rPr lang="en-US" dirty="0"/>
              <a:t>waste </a:t>
            </a:r>
            <a:r>
              <a:rPr lang="en-US"/>
              <a:t>ratio between</a:t>
            </a:r>
            <a:r>
              <a:rPr lang="en-US" dirty="0"/>
              <a:t> Texas </a:t>
            </a:r>
            <a:r>
              <a:rPr lang="en-US"/>
              <a:t>and</a:t>
            </a:r>
            <a:r>
              <a:rPr lang="en-US" dirty="0"/>
              <a:t> </a:t>
            </a:r>
            <a:r>
              <a:rPr lang="en-US"/>
              <a:t>the </a:t>
            </a:r>
            <a:r>
              <a:rPr lang="en-US" dirty="0"/>
              <a:t>US</a:t>
            </a:r>
          </a:p>
          <a:p>
            <a:r>
              <a:rPr lang="en-US" dirty="0"/>
              <a:t>Provide</a:t>
            </a:r>
            <a:r>
              <a:rPr lang="en-US"/>
              <a:t> real world perspective</a:t>
            </a:r>
            <a:r>
              <a:rPr lang="en-US" dirty="0"/>
              <a:t> </a:t>
            </a:r>
            <a:r>
              <a:rPr lang="en-US"/>
              <a:t>on scale of waste</a:t>
            </a:r>
            <a:endParaRPr lang="en-US" dirty="0"/>
          </a:p>
          <a:p>
            <a:r>
              <a:rPr lang="en-US"/>
              <a:t>Build a foundation</a:t>
            </a:r>
            <a:r>
              <a:rPr lang="en-US" dirty="0"/>
              <a:t> for future examination</a:t>
            </a:r>
            <a:r>
              <a:rPr lang="en-US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7AC-3F35-468C-BB15-399DB06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A7CE3F-C39A-4B7A-A4B9-659397560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62" y="478703"/>
            <a:ext cx="4788537" cy="59192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BEBBA5-00FC-4F58-BAAA-2359FF895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ctr"/>
            <a:r>
              <a:rPr lang="en-US" sz="2400" dirty="0">
                <a:ea typeface="+mn-lt"/>
                <a:cs typeface="+mn-lt"/>
                <a:hlinkClick r:id="rId3"/>
              </a:rPr>
              <a:t>By State</a:t>
            </a:r>
            <a:r>
              <a:rPr lang="en-US" sz="2400" dirty="0">
                <a:hlinkClick r:id="rId3"/>
              </a:rPr>
              <a:t> Flared</a:t>
            </a:r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>
                <a:ea typeface="+mn-lt"/>
                <a:cs typeface="+mn-lt"/>
                <a:hlinkClick r:id="rId4"/>
              </a:rPr>
              <a:t>By State</a:t>
            </a:r>
            <a:r>
              <a:rPr lang="en-US" sz="2400" dirty="0">
                <a:hlinkClick r:id="rId4"/>
              </a:rPr>
              <a:t> Crude Oil produced</a:t>
            </a:r>
            <a:r>
              <a:rPr lang="en-US" sz="2400" dirty="0"/>
              <a:t> </a:t>
            </a:r>
          </a:p>
          <a:p>
            <a:pPr fontAlgn="ctr"/>
            <a:endParaRPr lang="en-US" sz="2400" dirty="0"/>
          </a:p>
          <a:p>
            <a:pPr fontAlgn="ctr"/>
            <a:r>
              <a:rPr lang="en-US" sz="2400" dirty="0">
                <a:hlinkClick r:id="rId5"/>
              </a:rPr>
              <a:t>By State Natural Gas production</a:t>
            </a:r>
            <a:r>
              <a:rPr lang="en-US" sz="2400" dirty="0"/>
              <a:t> </a:t>
            </a:r>
          </a:p>
          <a:p>
            <a:pPr fontAlgn="ctr"/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BE2FE-BF52-4F34-A969-A57062A8E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531" y="4081787"/>
            <a:ext cx="5957888" cy="20951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722A0-E233-4C2F-8F84-8EAF5A76B162}"/>
              </a:ext>
            </a:extLst>
          </p:cNvPr>
          <p:cNvSpPr/>
          <p:nvPr/>
        </p:nvSpPr>
        <p:spPr>
          <a:xfrm>
            <a:off x="10871199" y="2691765"/>
            <a:ext cx="482599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554B77-089A-4349-BD33-AB16165F2674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7610475" y="2945765"/>
            <a:ext cx="3502024" cy="11360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0F0-875E-4B4D-8556-30F56E23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172E-6E5B-4951-9D27-9A646D33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dirty="0"/>
              <a:t>Compare the ratio of flared energy to energy produced </a:t>
            </a:r>
            <a:r>
              <a:rPr lang="en-US"/>
              <a:t>in </a:t>
            </a:r>
            <a:r>
              <a:rPr lang="en-US" dirty="0"/>
              <a:t>Texas and US</a:t>
            </a:r>
          </a:p>
          <a:p>
            <a:pPr lvl="1"/>
            <a:r>
              <a:rPr lang="en-US" b="1"/>
              <a:t>Ho</a:t>
            </a:r>
            <a:r>
              <a:rPr lang="en-US" b="1" dirty="0"/>
              <a:t>: </a:t>
            </a:r>
            <a:r>
              <a:rPr lang="en-US" dirty="0"/>
              <a:t>The mean energy waste ratio between Texas and the US is the same</a:t>
            </a:r>
          </a:p>
          <a:p>
            <a:pPr lvl="1"/>
            <a:r>
              <a:rPr lang="en-US" b="1"/>
              <a:t>Ha</a:t>
            </a:r>
            <a:r>
              <a:rPr lang="en-US" b="1" dirty="0"/>
              <a:t>: </a:t>
            </a:r>
            <a:r>
              <a:rPr lang="en-US" dirty="0"/>
              <a:t>The mean energy waste ratio between Texas and the US is different</a:t>
            </a:r>
          </a:p>
          <a:p>
            <a:r>
              <a:rPr lang="en-US" dirty="0"/>
              <a:t>Method: Welch’s t-test between US and Texas</a:t>
            </a:r>
          </a:p>
          <a:p>
            <a:pPr lvl="1"/>
            <a:r>
              <a:rPr lang="en-US" dirty="0"/>
              <a:t>Alpha: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20D6-1BF7-4B75-A113-ABE3B335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BE18-537F-44F0-8D99-79CE28BE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31" y="1860867"/>
            <a:ext cx="264795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AEA59-6DFF-4164-90C3-AF43AC03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9" y="3557723"/>
            <a:ext cx="2597120" cy="1662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80D9B-E823-4303-AD50-C5F7F5E4A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632" y="5502718"/>
            <a:ext cx="2517866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035D5-6966-4CDA-A6D4-E3C1FE90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40" y="5070927"/>
            <a:ext cx="2597121" cy="701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828FC-AB56-4C02-9BF9-6DCEF469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855" y="996235"/>
            <a:ext cx="3468925" cy="835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B80CB-17E0-4382-9F77-F020D21D7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710" y="2721883"/>
            <a:ext cx="1950889" cy="1938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35553-DF66-4CE6-AB07-446C429C3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4558" y="4023459"/>
            <a:ext cx="2725148" cy="1085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EE6ABF-44DF-4C1E-AD81-CFDD392AFE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438" y="1690688"/>
            <a:ext cx="2164268" cy="853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89B831-D804-4B57-8E83-62670806E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0562" y="2786361"/>
            <a:ext cx="2517866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898-0F59-437C-9A1E-DCECB52A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838E8C-D9F2-49A8-B753-D18EFF6EFB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Waste ratio: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𝑘𝑊h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𝑤𝑎𝑠𝑡𝑒𝑑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𝑓𝑙𝑎𝑟𝑒𝑑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𝑘𝑊h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𝑝𝑟𝑜𝑑𝑢𝑐𝑒𝑑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𝑜𝑖𝑙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838E8C-D9F2-49A8-B753-D18EFF6EF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6AE28-DAAA-496E-B262-67984DA06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762804" cy="39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148B9-AE8A-42CA-A1D8-622327C3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354124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F08-3A10-4CBE-B840-6BD601B4B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95" y="1966127"/>
            <a:ext cx="3999663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Welch’s t-test results:</a:t>
            </a:r>
          </a:p>
          <a:p>
            <a:pPr lvl="1"/>
            <a:r>
              <a:rPr lang="en-US" sz="2800"/>
              <a:t>P-value: 0.54</a:t>
            </a:r>
          </a:p>
          <a:p>
            <a:pPr lvl="1"/>
            <a:r>
              <a:rPr lang="en-US" sz="2800"/>
              <a:t>α: 0.05</a:t>
            </a:r>
          </a:p>
          <a:p>
            <a:r>
              <a:rPr lang="en-US"/>
              <a:t>FAIL to reject the null Hypothesis </a:t>
            </a:r>
          </a:p>
          <a:p>
            <a:pPr lvl="1"/>
            <a:endParaRPr lang="en-US" sz="1800"/>
          </a:p>
          <a:p>
            <a:endParaRPr lang="en-US" sz="1800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35B890-5A81-493B-8AD9-D2F0592A3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9329" y="1336390"/>
            <a:ext cx="5985883" cy="45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5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73E5-3003-45FD-A6E0-3BD2C680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4" y="407985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Perspective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97452-7DEA-4693-AC30-9CB31D31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377" y="2586126"/>
            <a:ext cx="3636143" cy="17629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The cost to bring to market drives the need to flare</a:t>
            </a:r>
          </a:p>
          <a:p>
            <a:endParaRPr lang="en-US" sz="1800" dirty="0"/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587DD-C68C-47A4-80A0-E9817269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1" y="2054170"/>
            <a:ext cx="6655189" cy="43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293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Univers</vt:lpstr>
      <vt:lpstr>GradientVTI</vt:lpstr>
      <vt:lpstr>Wasted Energy:</vt:lpstr>
      <vt:lpstr>Why</vt:lpstr>
      <vt:lpstr>Goals</vt:lpstr>
      <vt:lpstr>Data</vt:lpstr>
      <vt:lpstr>Test</vt:lpstr>
      <vt:lpstr>Tech</vt:lpstr>
      <vt:lpstr>Results</vt:lpstr>
      <vt:lpstr>Results</vt:lpstr>
      <vt:lpstr>Perspective</vt:lpstr>
      <vt:lpstr>Perspective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Energy:</dc:title>
  <dc:creator>Chad Hutchison</dc:creator>
  <cp:lastModifiedBy>Chad Hutchison</cp:lastModifiedBy>
  <cp:revision>2</cp:revision>
  <dcterms:created xsi:type="dcterms:W3CDTF">2020-07-24T19:58:57Z</dcterms:created>
  <dcterms:modified xsi:type="dcterms:W3CDTF">2020-07-24T20:55:14Z</dcterms:modified>
</cp:coreProperties>
</file>