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42" d="100"/>
          <a:sy n="42" d="100"/>
        </p:scale>
        <p:origin x="-2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818415E-D970-4A8B-A2C5-49A0830376EE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82A58E8-3CBC-48A0-9B9F-EA5F7E72BD97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415E-D970-4A8B-A2C5-49A0830376EE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58E8-3CBC-48A0-9B9F-EA5F7E72BD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415E-D970-4A8B-A2C5-49A0830376EE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58E8-3CBC-48A0-9B9F-EA5F7E72BD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415E-D970-4A8B-A2C5-49A0830376EE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58E8-3CBC-48A0-9B9F-EA5F7E72BD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415E-D970-4A8B-A2C5-49A0830376EE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58E8-3CBC-48A0-9B9F-EA5F7E72BD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415E-D970-4A8B-A2C5-49A0830376EE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58E8-3CBC-48A0-9B9F-EA5F7E72BD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415E-D970-4A8B-A2C5-49A0830376EE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58E8-3CBC-48A0-9B9F-EA5F7E72BD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415E-D970-4A8B-A2C5-49A0830376EE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58E8-3CBC-48A0-9B9F-EA5F7E72BD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415E-D970-4A8B-A2C5-49A0830376EE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58E8-3CBC-48A0-9B9F-EA5F7E72BD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415E-D970-4A8B-A2C5-49A0830376EE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58E8-3CBC-48A0-9B9F-EA5F7E72BD97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415E-D970-4A8B-A2C5-49A0830376EE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58E8-3CBC-48A0-9B9F-EA5F7E72BD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818415E-D970-4A8B-A2C5-49A0830376EE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82A58E8-3CBC-48A0-9B9F-EA5F7E72BD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netic_algorithm" TargetMode="External"/><Relationship Id="rId4" Type="http://schemas.openxmlformats.org/officeDocument/2006/relationships/hyperlink" Target="http://en.wikipedia.org/wiki/NP-hard" TargetMode="External"/><Relationship Id="rId5" Type="http://schemas.openxmlformats.org/officeDocument/2006/relationships/hyperlink" Target="http://en.wikipedia.org/wiki/Combinatorial_optimiz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eeexplore.ieee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2286000"/>
            <a:ext cx="3657600" cy="2667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CS6800 Advanced Theory of Computation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4953000"/>
            <a:ext cx="3657599" cy="1295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Hybrid Genetic Algorithm in Solving TSP</a:t>
            </a:r>
          </a:p>
          <a:p>
            <a:r>
              <a:rPr lang="en-US" sz="2000" dirty="0" smtClean="0"/>
              <a:t>By Ting-Yu Mu</a:t>
            </a:r>
            <a:endParaRPr lang="en-US" sz="2000" dirty="0"/>
          </a:p>
        </p:txBody>
      </p:sp>
      <p:pic>
        <p:nvPicPr>
          <p:cNvPr id="1028" name="Picture 4" descr="http://upload.wikimedia.org/wikipedia/commons/9/97/DNA_Double_Hel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201492"/>
            <a:ext cx="4836826" cy="365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771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Pure GA for Solving TSP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6482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Involves various stages for solving TSP:</a:t>
            </a:r>
          </a:p>
          <a:p>
            <a:pPr lvl="1"/>
            <a:r>
              <a:rPr lang="en-US" dirty="0" smtClean="0"/>
              <a:t>Encoding</a:t>
            </a:r>
          </a:p>
          <a:p>
            <a:pPr lvl="1"/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Crossover</a:t>
            </a:r>
          </a:p>
          <a:p>
            <a:pPr lvl="1"/>
            <a:r>
              <a:rPr lang="en-US" dirty="0" smtClean="0"/>
              <a:t>Mutation</a:t>
            </a:r>
          </a:p>
          <a:p>
            <a:pPr lvl="1"/>
            <a:r>
              <a:rPr lang="en-US" dirty="0" smtClean="0"/>
              <a:t>Elitism</a:t>
            </a:r>
          </a:p>
          <a:p>
            <a:pPr lvl="1"/>
            <a:r>
              <a:rPr lang="en-US" dirty="0" smtClean="0"/>
              <a:t>Decoding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256" y="2286000"/>
            <a:ext cx="3281544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6941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</p:spPr>
        <p:txBody>
          <a:bodyPr>
            <a:normAutofit/>
          </a:bodyPr>
          <a:lstStyle/>
          <a:p>
            <a:r>
              <a:rPr lang="en-US" b="1" dirty="0"/>
              <a:t>Pure GA for Solving TSP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6482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Encoding of TSP:</a:t>
            </a:r>
          </a:p>
          <a:p>
            <a:pPr lvl="1"/>
            <a:r>
              <a:rPr lang="en-US" dirty="0" smtClean="0"/>
              <a:t>Decides the format of the chromosome</a:t>
            </a:r>
          </a:p>
          <a:p>
            <a:pPr lvl="1"/>
            <a:r>
              <a:rPr lang="en-US" dirty="0" smtClean="0"/>
              <a:t>Decimal chromosome is used instead of binary due to the complexity of the problem</a:t>
            </a:r>
          </a:p>
          <a:p>
            <a:pPr lvl="1"/>
            <a:r>
              <a:rPr lang="en-US" dirty="0" smtClean="0"/>
              <a:t>All the genetic operations are done by manipulating genes (integers), and each gene corresponds to a city</a:t>
            </a:r>
          </a:p>
          <a:p>
            <a:pPr lvl="1"/>
            <a:r>
              <a:rPr lang="en-US" dirty="0" smtClean="0"/>
              <a:t>Each chromosome corresponds to a route</a:t>
            </a:r>
          </a:p>
          <a:p>
            <a:pPr lvl="1"/>
            <a:r>
              <a:rPr lang="en-US" dirty="0" smtClean="0"/>
              <a:t>Two conditions need to be met:</a:t>
            </a:r>
          </a:p>
          <a:p>
            <a:pPr lvl="2"/>
            <a:r>
              <a:rPr lang="en-US" dirty="0" smtClean="0"/>
              <a:t>The length of the chromosome should be exactly = n</a:t>
            </a:r>
          </a:p>
          <a:p>
            <a:pPr lvl="2"/>
            <a:r>
              <a:rPr lang="en-US" dirty="0" smtClean="0"/>
              <a:t>No integer in the range {1, 2, …, n} should occur more than once</a:t>
            </a:r>
          </a:p>
        </p:txBody>
      </p:sp>
    </p:spTree>
    <p:extLst>
      <p:ext uri="{BB962C8B-B14F-4D97-AF65-F5344CB8AC3E}">
        <p14:creationId xmlns:p14="http://schemas.microsoft.com/office/powerpoint/2010/main" val="1416610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752850"/>
            <a:ext cx="457200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</p:spPr>
        <p:txBody>
          <a:bodyPr>
            <a:normAutofit/>
          </a:bodyPr>
          <a:lstStyle/>
          <a:p>
            <a:r>
              <a:rPr lang="en-US" b="1" dirty="0"/>
              <a:t>Pure GA for Solving TSP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6482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Evaluation of Chromosomes:</a:t>
            </a:r>
          </a:p>
          <a:p>
            <a:pPr lvl="1"/>
            <a:r>
              <a:rPr lang="en-US" dirty="0" smtClean="0"/>
              <a:t>The main goal of TSP is to minimize the tour distance: same for the evaluation criterion</a:t>
            </a:r>
          </a:p>
          <a:p>
            <a:pPr lvl="1"/>
            <a:r>
              <a:rPr lang="en-US" dirty="0" smtClean="0"/>
              <a:t>The lesser the distance traveled, the better the route is</a:t>
            </a:r>
          </a:p>
          <a:p>
            <a:pPr lvl="1"/>
            <a:r>
              <a:rPr lang="en-US" dirty="0" smtClean="0"/>
              <a:t>The termination criterion is the number of generation evolved</a:t>
            </a:r>
          </a:p>
          <a:p>
            <a:pPr lvl="2"/>
            <a:r>
              <a:rPr lang="en-US" dirty="0" smtClean="0"/>
              <a:t>GA stops after certain number of iterations</a:t>
            </a:r>
          </a:p>
          <a:p>
            <a:pPr lvl="1"/>
            <a:r>
              <a:rPr lang="en-US" dirty="0" smtClean="0"/>
              <a:t>The solution:</a:t>
            </a:r>
            <a:endParaRPr lang="en-US" dirty="0"/>
          </a:p>
          <a:p>
            <a:pPr lvl="2"/>
            <a:r>
              <a:rPr lang="en-US" dirty="0" smtClean="0"/>
              <a:t>The best chromosome in the last generation</a:t>
            </a:r>
          </a:p>
        </p:txBody>
      </p:sp>
    </p:spTree>
    <p:extLst>
      <p:ext uri="{BB962C8B-B14F-4D97-AF65-F5344CB8AC3E}">
        <p14:creationId xmlns:p14="http://schemas.microsoft.com/office/powerpoint/2010/main" val="2109980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edc.ncl.ac.uk/assets/hilite_graphics/rhjan07g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200400"/>
            <a:ext cx="3572374" cy="328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</p:spPr>
        <p:txBody>
          <a:bodyPr>
            <a:normAutofit/>
          </a:bodyPr>
          <a:lstStyle/>
          <a:p>
            <a:r>
              <a:rPr lang="en-US" b="1" dirty="0"/>
              <a:t>Pure GA for Solving TSP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6482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Crossover Operation:</a:t>
            </a:r>
          </a:p>
          <a:p>
            <a:pPr lvl="1"/>
            <a:r>
              <a:rPr lang="en-US" dirty="0" smtClean="0"/>
              <a:t>Two chromosomes are randomly selected using roulette wheel selection</a:t>
            </a:r>
          </a:p>
          <a:p>
            <a:pPr lvl="2"/>
            <a:r>
              <a:rPr lang="en-US" dirty="0" smtClean="0"/>
              <a:t>The chromosomes with higher fitness stand a better chance for getting selected</a:t>
            </a:r>
          </a:p>
          <a:p>
            <a:pPr lvl="2"/>
            <a:r>
              <a:rPr lang="en-US" dirty="0" smtClean="0"/>
              <a:t>The operation continues until</a:t>
            </a:r>
          </a:p>
          <a:p>
            <a:pPr marL="685800" lvl="2" indent="0">
              <a:buNone/>
            </a:pPr>
            <a:r>
              <a:rPr lang="en-US" dirty="0"/>
              <a:t>	</a:t>
            </a:r>
            <a:r>
              <a:rPr lang="en-US" dirty="0" smtClean="0"/>
              <a:t>the specified crossover rate</a:t>
            </a:r>
          </a:p>
          <a:p>
            <a:pPr marL="685800" lvl="2" indent="0">
              <a:buNone/>
            </a:pPr>
            <a:r>
              <a:rPr lang="en-US" dirty="0"/>
              <a:t>	</a:t>
            </a:r>
            <a:r>
              <a:rPr lang="en-US" smtClean="0"/>
              <a:t>is met</a:t>
            </a:r>
            <a:endParaRPr lang="en-US" dirty="0" smtClean="0"/>
          </a:p>
          <a:p>
            <a:pPr lvl="2"/>
            <a:r>
              <a:rPr lang="en-US" dirty="0" smtClean="0"/>
              <a:t>Higher fitness chromosomes </a:t>
            </a:r>
          </a:p>
          <a:p>
            <a:pPr marL="685800" lvl="2" indent="0">
              <a:buNone/>
            </a:pPr>
            <a:r>
              <a:rPr lang="en-US" dirty="0" smtClean="0"/>
              <a:t>	will produce a better next </a:t>
            </a:r>
          </a:p>
          <a:p>
            <a:pPr marL="685800" lvl="2" indent="0">
              <a:buNone/>
            </a:pPr>
            <a:r>
              <a:rPr lang="en-US" dirty="0" smtClean="0"/>
              <a:t>	generation with higher fitness </a:t>
            </a:r>
          </a:p>
          <a:p>
            <a:pPr marL="685800" lvl="2" indent="0">
              <a:buNone/>
            </a:pPr>
            <a:r>
              <a:rPr lang="en-US" dirty="0" smtClean="0"/>
              <a:t>	values</a:t>
            </a:r>
          </a:p>
        </p:txBody>
      </p:sp>
    </p:spTree>
    <p:extLst>
      <p:ext uri="{BB962C8B-B14F-4D97-AF65-F5344CB8AC3E}">
        <p14:creationId xmlns:p14="http://schemas.microsoft.com/office/powerpoint/2010/main" val="2817662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</p:spPr>
        <p:txBody>
          <a:bodyPr>
            <a:normAutofit/>
          </a:bodyPr>
          <a:lstStyle/>
          <a:p>
            <a:r>
              <a:rPr lang="en-US" b="1" dirty="0"/>
              <a:t>Pure GA for Solving TSP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6482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Crossover Operation:</a:t>
            </a:r>
          </a:p>
          <a:p>
            <a:pPr lvl="1"/>
            <a:r>
              <a:rPr lang="en-US" dirty="0" smtClean="0"/>
              <a:t>Example: Crossover operation for TSP of 8 cities</a:t>
            </a:r>
          </a:p>
          <a:p>
            <a:pPr lvl="1"/>
            <a:r>
              <a:rPr lang="en-US" dirty="0" smtClean="0"/>
              <a:t>The parents selected are P1 and P2</a:t>
            </a:r>
          </a:p>
          <a:p>
            <a:pPr lvl="2"/>
            <a:r>
              <a:rPr lang="en-US" dirty="0" smtClean="0">
                <a:solidFill>
                  <a:srgbClr val="0000CC"/>
                </a:solidFill>
              </a:rPr>
              <a:t>P1</a:t>
            </a:r>
            <a:r>
              <a:rPr lang="en-US" dirty="0" smtClean="0"/>
              <a:t>: 4 6 1 8 5 3 2 7, </a:t>
            </a:r>
            <a:r>
              <a:rPr lang="en-US" dirty="0" smtClean="0">
                <a:solidFill>
                  <a:srgbClr val="0000CC"/>
                </a:solidFill>
              </a:rPr>
              <a:t>P2</a:t>
            </a:r>
            <a:r>
              <a:rPr lang="en-US" dirty="0" smtClean="0"/>
              <a:t>: 3 2 8 6 4 7 1 5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wo indices are chosen at random (Ex. 2 and 5), creating a window of cities in each chromosome</a:t>
            </a:r>
          </a:p>
          <a:p>
            <a:pPr lvl="2"/>
            <a:r>
              <a:rPr lang="en-US" dirty="0" smtClean="0">
                <a:solidFill>
                  <a:srgbClr val="0000CC"/>
                </a:solidFill>
              </a:rPr>
              <a:t>tmp1</a:t>
            </a:r>
            <a:r>
              <a:rPr lang="en-US" dirty="0" smtClean="0"/>
              <a:t>: 6 1 8 5, </a:t>
            </a:r>
            <a:r>
              <a:rPr lang="en-US" dirty="0" smtClean="0">
                <a:solidFill>
                  <a:srgbClr val="0000CC"/>
                </a:solidFill>
              </a:rPr>
              <a:t>tmp2</a:t>
            </a:r>
            <a:r>
              <a:rPr lang="en-US" dirty="0" smtClean="0"/>
              <a:t>: 2 8 6 4</a:t>
            </a:r>
          </a:p>
          <a:p>
            <a:pPr lvl="2"/>
            <a:r>
              <a:rPr lang="en-US" dirty="0" smtClean="0"/>
              <a:t>Exchanges these two windows from each other</a:t>
            </a:r>
          </a:p>
          <a:p>
            <a:pPr lvl="1"/>
            <a:r>
              <a:rPr lang="en-US" dirty="0" smtClean="0"/>
              <a:t>The initial child IC1 and IC2 are generated by scanning P1 and P2 gene by gene, left to right, until all the genes are scanned:</a:t>
            </a:r>
          </a:p>
          <a:p>
            <a:pPr lvl="2"/>
            <a:r>
              <a:rPr lang="en-US" dirty="0" smtClean="0">
                <a:solidFill>
                  <a:srgbClr val="0000CC"/>
                </a:solidFill>
              </a:rPr>
              <a:t>IC1</a:t>
            </a:r>
            <a:r>
              <a:rPr lang="en-US" dirty="0" smtClean="0"/>
              <a:t>: 1 2 8 6 4 5 3 7, </a:t>
            </a:r>
            <a:r>
              <a:rPr lang="en-US" dirty="0" smtClean="0">
                <a:solidFill>
                  <a:srgbClr val="0000CC"/>
                </a:solidFill>
              </a:rPr>
              <a:t>IC2</a:t>
            </a:r>
            <a:r>
              <a:rPr lang="en-US" dirty="0" smtClean="0"/>
              <a:t>: 3 6 1 8 5 2 4 7</a:t>
            </a:r>
          </a:p>
        </p:txBody>
      </p:sp>
    </p:spTree>
    <p:extLst>
      <p:ext uri="{BB962C8B-B14F-4D97-AF65-F5344CB8AC3E}">
        <p14:creationId xmlns:p14="http://schemas.microsoft.com/office/powerpoint/2010/main" val="205873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</p:spPr>
        <p:txBody>
          <a:bodyPr>
            <a:normAutofit/>
          </a:bodyPr>
          <a:lstStyle/>
          <a:p>
            <a:r>
              <a:rPr lang="en-US" b="1" dirty="0"/>
              <a:t>Pure GA for Solving TSP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6482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Mutation Operation:</a:t>
            </a:r>
          </a:p>
          <a:p>
            <a:pPr lvl="1"/>
            <a:r>
              <a:rPr lang="en-US" dirty="0" smtClean="0"/>
              <a:t>Works on a single chromosome at a time and alters the genes randomly</a:t>
            </a:r>
          </a:p>
          <a:p>
            <a:pPr lvl="1"/>
            <a:r>
              <a:rPr lang="en-US" dirty="0" smtClean="0"/>
              <a:t>Reversing the order of genes between the randomly chosen indices</a:t>
            </a:r>
          </a:p>
          <a:p>
            <a:pPr lvl="2"/>
            <a:r>
              <a:rPr lang="en-US" dirty="0" smtClean="0"/>
              <a:t>The chosen chromosome </a:t>
            </a:r>
            <a:r>
              <a:rPr lang="en-US" dirty="0" smtClean="0">
                <a:solidFill>
                  <a:srgbClr val="0000CC"/>
                </a:solidFill>
              </a:rPr>
              <a:t>C1</a:t>
            </a:r>
            <a:r>
              <a:rPr lang="en-US" dirty="0" smtClean="0"/>
              <a:t> = 3 6 1 8 5 2 4 7</a:t>
            </a:r>
          </a:p>
          <a:p>
            <a:pPr lvl="2"/>
            <a:r>
              <a:rPr lang="en-US" dirty="0" smtClean="0"/>
              <a:t>Choose two random indices: 3 and 7</a:t>
            </a:r>
          </a:p>
          <a:p>
            <a:pPr lvl="2"/>
            <a:r>
              <a:rPr lang="en-US" dirty="0" smtClean="0"/>
              <a:t>Creates a </a:t>
            </a:r>
            <a:r>
              <a:rPr lang="en-US" dirty="0" smtClean="0">
                <a:solidFill>
                  <a:srgbClr val="0000CC"/>
                </a:solidFill>
              </a:rPr>
              <a:t>window</a:t>
            </a:r>
            <a:r>
              <a:rPr lang="en-US" dirty="0" smtClean="0"/>
              <a:t>: 1 8 5 2 4</a:t>
            </a:r>
          </a:p>
          <a:p>
            <a:pPr lvl="2"/>
            <a:r>
              <a:rPr lang="en-US" dirty="0" smtClean="0">
                <a:solidFill>
                  <a:srgbClr val="0000CC"/>
                </a:solidFill>
              </a:rPr>
              <a:t>Reverse</a:t>
            </a:r>
            <a:r>
              <a:rPr lang="en-US" dirty="0" smtClean="0"/>
              <a:t> the window: 4 2 5 8 1</a:t>
            </a:r>
          </a:p>
          <a:p>
            <a:pPr lvl="2"/>
            <a:r>
              <a:rPr lang="en-US" dirty="0" smtClean="0"/>
              <a:t>New chromosome: 3 6 4 2 5 8 1 7</a:t>
            </a:r>
          </a:p>
          <a:p>
            <a:pPr lvl="1"/>
            <a:r>
              <a:rPr lang="en-US" dirty="0" smtClean="0"/>
              <a:t>Critical step due to the optimization of sub-route</a:t>
            </a:r>
          </a:p>
          <a:p>
            <a:pPr lvl="2"/>
            <a:r>
              <a:rPr lang="en-US" dirty="0" smtClean="0"/>
              <a:t>Changing the starting and ending points</a:t>
            </a:r>
          </a:p>
        </p:txBody>
      </p:sp>
    </p:spTree>
    <p:extLst>
      <p:ext uri="{BB962C8B-B14F-4D97-AF65-F5344CB8AC3E}">
        <p14:creationId xmlns:p14="http://schemas.microsoft.com/office/powerpoint/2010/main" val="2725377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</p:spPr>
        <p:txBody>
          <a:bodyPr>
            <a:normAutofit/>
          </a:bodyPr>
          <a:lstStyle/>
          <a:p>
            <a:r>
              <a:rPr lang="en-US" b="1" dirty="0"/>
              <a:t>Pure GA for Solving TSP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6482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Elitism:</a:t>
            </a:r>
          </a:p>
          <a:p>
            <a:pPr lvl="1"/>
            <a:r>
              <a:rPr lang="en-US" dirty="0" smtClean="0"/>
              <a:t>Helps to keep the better solutions intact and pass over into the next generation without alteration</a:t>
            </a:r>
          </a:p>
          <a:p>
            <a:pPr lvl="1"/>
            <a:r>
              <a:rPr lang="en-US" dirty="0" smtClean="0"/>
              <a:t>The elitism rate directly depends on the size of the population</a:t>
            </a:r>
          </a:p>
          <a:p>
            <a:pPr lvl="1"/>
            <a:r>
              <a:rPr lang="en-US" dirty="0" smtClean="0"/>
              <a:t>The rate should be decreased when the population size is increased</a:t>
            </a:r>
          </a:p>
          <a:p>
            <a:pPr lvl="1"/>
            <a:r>
              <a:rPr lang="en-US" dirty="0" smtClean="0"/>
              <a:t>For example:</a:t>
            </a:r>
          </a:p>
          <a:p>
            <a:pPr lvl="2"/>
            <a:r>
              <a:rPr lang="en-US" dirty="0" smtClean="0"/>
              <a:t>The TSP with population of 100 cities, the elitism rate is set to 50%</a:t>
            </a:r>
            <a:endParaRPr lang="en-US" dirty="0"/>
          </a:p>
          <a:p>
            <a:pPr lvl="2"/>
            <a:r>
              <a:rPr lang="en-US" dirty="0" smtClean="0"/>
              <a:t>Due to the mutation will also randomly worsens the best solutions found so far</a:t>
            </a:r>
          </a:p>
        </p:txBody>
      </p:sp>
    </p:spTree>
    <p:extLst>
      <p:ext uri="{BB962C8B-B14F-4D97-AF65-F5344CB8AC3E}">
        <p14:creationId xmlns:p14="http://schemas.microsoft.com/office/powerpoint/2010/main" val="122661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343400"/>
            <a:ext cx="3962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</p:spPr>
        <p:txBody>
          <a:bodyPr>
            <a:normAutofit/>
          </a:bodyPr>
          <a:lstStyle/>
          <a:p>
            <a:r>
              <a:rPr lang="en-US" b="1" dirty="0"/>
              <a:t>Pure GA for Solving TSP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6482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Decoding of Chromosomes:</a:t>
            </a:r>
          </a:p>
          <a:p>
            <a:pPr lvl="1"/>
            <a:r>
              <a:rPr lang="en-US" dirty="0" smtClean="0"/>
              <a:t>It decodes the best chromosome in the final generation</a:t>
            </a:r>
          </a:p>
          <a:p>
            <a:pPr lvl="1"/>
            <a:r>
              <a:rPr lang="en-US" dirty="0" smtClean="0"/>
              <a:t>After the max number of generations are reached, the GA will terminate, the best chromosome so far found is chosen as the solution</a:t>
            </a:r>
          </a:p>
          <a:p>
            <a:pPr lvl="1"/>
            <a:r>
              <a:rPr lang="en-US" dirty="0" smtClean="0"/>
              <a:t>The route that the salesman has to travel in order</a:t>
            </a:r>
          </a:p>
        </p:txBody>
      </p:sp>
    </p:spTree>
    <p:extLst>
      <p:ext uri="{BB962C8B-B14F-4D97-AF65-F5344CB8AC3E}">
        <p14:creationId xmlns:p14="http://schemas.microsoft.com/office/powerpoint/2010/main" val="1858888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Hybrid </a:t>
            </a:r>
            <a:r>
              <a:rPr lang="en-US" b="1" dirty="0"/>
              <a:t>GA for Solving TSP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6482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Hybrid genetic algorithms are used to improve the convergence rate and find more optimal solution over the pure GA</a:t>
            </a:r>
          </a:p>
          <a:p>
            <a:r>
              <a:rPr lang="en-US" sz="2600" dirty="0" smtClean="0"/>
              <a:t>The Hybrid GA uses the </a:t>
            </a:r>
            <a:r>
              <a:rPr lang="en-US" sz="2600" dirty="0" smtClean="0">
                <a:solidFill>
                  <a:srgbClr val="0000CC"/>
                </a:solidFill>
              </a:rPr>
              <a:t>Nearest Neighbor</a:t>
            </a:r>
            <a:r>
              <a:rPr lang="en-US" sz="2600" dirty="0" smtClean="0"/>
              <a:t> (NN) TSP heuristics for initialization of population</a:t>
            </a:r>
          </a:p>
          <a:p>
            <a:r>
              <a:rPr lang="en-US" sz="2600" dirty="0" smtClean="0"/>
              <a:t>Nearest Neighbor is chosen to hybrid with GA to see the performance enhancement in solving TSP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9002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Hybrid </a:t>
            </a:r>
            <a:r>
              <a:rPr lang="en-US" b="1" dirty="0"/>
              <a:t>GA for Solving TSP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6482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Nearest Neighbor Algorithm:</a:t>
            </a:r>
          </a:p>
          <a:p>
            <a:pPr lvl="1"/>
            <a:r>
              <a:rPr lang="en-US" dirty="0" smtClean="0"/>
              <a:t>The algorithm generates the NN routes for each city considering them as the starting city for that particular route</a:t>
            </a:r>
          </a:p>
          <a:p>
            <a:pPr lvl="1"/>
            <a:r>
              <a:rPr lang="en-US" dirty="0" smtClean="0"/>
              <a:t>The algorithm:</a:t>
            </a:r>
          </a:p>
          <a:p>
            <a:pPr lvl="2"/>
            <a:r>
              <a:rPr lang="en-US" dirty="0" smtClean="0">
                <a:solidFill>
                  <a:srgbClr val="0000CC"/>
                </a:solidFill>
              </a:rPr>
              <a:t>Step1</a:t>
            </a:r>
            <a:r>
              <a:rPr lang="en-US" dirty="0" smtClean="0"/>
              <a:t>: Move all the cities to a list</a:t>
            </a:r>
          </a:p>
          <a:p>
            <a:pPr lvl="2"/>
            <a:r>
              <a:rPr lang="en-US" dirty="0" smtClean="0">
                <a:solidFill>
                  <a:srgbClr val="0000CC"/>
                </a:solidFill>
              </a:rPr>
              <a:t>Step2</a:t>
            </a:r>
            <a:r>
              <a:rPr lang="en-US" dirty="0" smtClean="0"/>
              <a:t>: Select the starting city as present city and remove it from the list</a:t>
            </a:r>
          </a:p>
          <a:p>
            <a:pPr lvl="2"/>
            <a:r>
              <a:rPr lang="en-US" dirty="0" smtClean="0">
                <a:solidFill>
                  <a:srgbClr val="0000CC"/>
                </a:solidFill>
              </a:rPr>
              <a:t>Step3</a:t>
            </a:r>
            <a:r>
              <a:rPr lang="en-US" dirty="0" smtClean="0"/>
              <a:t>: Find the nearest city to the present city in the list and make it present city and remove it from the list</a:t>
            </a:r>
          </a:p>
          <a:p>
            <a:pPr lvl="2"/>
            <a:r>
              <a:rPr lang="en-US" dirty="0" smtClean="0">
                <a:solidFill>
                  <a:srgbClr val="0000CC"/>
                </a:solidFill>
              </a:rPr>
              <a:t>Step4</a:t>
            </a:r>
            <a:r>
              <a:rPr lang="en-US" dirty="0" smtClean="0"/>
              <a:t>: Repeat step3 until the list is empty</a:t>
            </a:r>
          </a:p>
          <a:p>
            <a:pPr lvl="2"/>
            <a:r>
              <a:rPr lang="en-US" dirty="0" smtClean="0">
                <a:solidFill>
                  <a:srgbClr val="0000CC"/>
                </a:solidFill>
              </a:rPr>
              <a:t>Step5</a:t>
            </a:r>
            <a:r>
              <a:rPr lang="en-US" dirty="0" smtClean="0"/>
              <a:t>: Return to the starting city and show NN route</a:t>
            </a:r>
          </a:p>
        </p:txBody>
      </p:sp>
    </p:spTree>
    <p:extLst>
      <p:ext uri="{BB962C8B-B14F-4D97-AF65-F5344CB8AC3E}">
        <p14:creationId xmlns:p14="http://schemas.microsoft.com/office/powerpoint/2010/main" val="3387660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648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Introduction of pure Genetic Algorithm</a:t>
            </a:r>
          </a:p>
          <a:p>
            <a:r>
              <a:rPr lang="en-US" sz="2800" dirty="0" smtClean="0"/>
              <a:t>Introduction of Traveling Salesman Problem</a:t>
            </a:r>
          </a:p>
          <a:p>
            <a:r>
              <a:rPr lang="en-US" sz="2800" dirty="0" smtClean="0"/>
              <a:t>Example of pure GA solving TSP</a:t>
            </a:r>
          </a:p>
          <a:p>
            <a:r>
              <a:rPr lang="en-US" sz="2800" dirty="0" smtClean="0"/>
              <a:t>The Hybrid Genetic Algorithm</a:t>
            </a:r>
          </a:p>
          <a:p>
            <a:r>
              <a:rPr lang="en-US" sz="2800" dirty="0" smtClean="0"/>
              <a:t>The design and the implementation of the Hybrid GA</a:t>
            </a:r>
          </a:p>
          <a:p>
            <a:r>
              <a:rPr lang="en-US" sz="2800" dirty="0" smtClean="0"/>
              <a:t>Conclusion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4644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130" y="4418176"/>
            <a:ext cx="3192669" cy="2058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Hybrid </a:t>
            </a:r>
            <a:r>
              <a:rPr lang="en-US" b="1" dirty="0"/>
              <a:t>GA for Solving TSP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6482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Nearest Neighbor Hybrid of GA</a:t>
            </a:r>
          </a:p>
          <a:p>
            <a:pPr lvl="1"/>
            <a:r>
              <a:rPr lang="en-US" dirty="0" smtClean="0"/>
              <a:t>All the NN routes are found for each city as starting city</a:t>
            </a:r>
          </a:p>
          <a:p>
            <a:pPr lvl="1"/>
            <a:r>
              <a:rPr lang="en-US" dirty="0" smtClean="0"/>
              <a:t>The NN routes are stored and analyzed for their fitness values</a:t>
            </a:r>
          </a:p>
          <a:p>
            <a:pPr lvl="1"/>
            <a:r>
              <a:rPr lang="en-US" dirty="0" smtClean="0"/>
              <a:t>The better routes from this NN algorithm are considered along with the solutions generated by the genetic algorithms</a:t>
            </a:r>
          </a:p>
        </p:txBody>
      </p:sp>
    </p:spTree>
    <p:extLst>
      <p:ext uri="{BB962C8B-B14F-4D97-AF65-F5344CB8AC3E}">
        <p14:creationId xmlns:p14="http://schemas.microsoft.com/office/powerpoint/2010/main" val="689877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Comparison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6482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The performance comparison between pure GA and Hybrid GA in convergence rate: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Hybrid GA is way better than pure GA though it involves an extra complexity in getting NN route</a:t>
            </a:r>
          </a:p>
          <a:p>
            <a:pPr lvl="1"/>
            <a:r>
              <a:rPr lang="en-US" dirty="0" smtClean="0"/>
              <a:t>NN depends on starting city, Hybrid GA does not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90800"/>
            <a:ext cx="7294647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8275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6482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Importing of solutions from NN algorithm into the initial population of the pure GA gives better convergence</a:t>
            </a:r>
          </a:p>
          <a:p>
            <a:r>
              <a:rPr lang="en-US" sz="2600" dirty="0" smtClean="0"/>
              <a:t>The hybrid approach also consumes lesser memory and lesser computational time</a:t>
            </a:r>
          </a:p>
          <a:p>
            <a:r>
              <a:rPr lang="en-US" sz="2600" dirty="0" smtClean="0"/>
              <a:t>To achieve better performance of GA:</a:t>
            </a:r>
          </a:p>
          <a:p>
            <a:pPr lvl="1"/>
            <a:r>
              <a:rPr lang="en-US" dirty="0" smtClean="0"/>
              <a:t>Parallel programming</a:t>
            </a:r>
          </a:p>
          <a:p>
            <a:pPr lvl="1"/>
            <a:r>
              <a:rPr lang="en-US" dirty="0" smtClean="0"/>
              <a:t>Genetic operations refinement</a:t>
            </a:r>
          </a:p>
          <a:p>
            <a:pPr lvl="2"/>
            <a:r>
              <a:rPr lang="en-US" dirty="0" smtClean="0"/>
              <a:t>Crossover refinement</a:t>
            </a:r>
          </a:p>
          <a:p>
            <a:pPr lvl="2"/>
            <a:r>
              <a:rPr lang="en-US" dirty="0" smtClean="0"/>
              <a:t>Mutation refinement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363844"/>
            <a:ext cx="2762250" cy="207505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713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6482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[1] Performance Enhancement in solving TSP using  Hybrid Genetic Algorithm. </a:t>
            </a:r>
          </a:p>
          <a:p>
            <a:pPr marL="6858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://ieeexplore.ieee.org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[2] Genetic Algorithm.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en.wikipedia.org/wiki/Genetic_algorithm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[3] NP-hard.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en.wikipedia.org/wiki/NP-hard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[4] Combinatorial Optimization. </a:t>
            </a:r>
            <a:r>
              <a:rPr lang="en-US" dirty="0">
                <a:hlinkClick r:id="rId5"/>
              </a:rPr>
              <a:t>http://en.wikipedia.org/wiki/Combinatorial_optimization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9519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Pure Genetic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648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search heuristic that mimics the process of natural evolution</a:t>
            </a:r>
          </a:p>
          <a:p>
            <a:r>
              <a:rPr lang="en-US" sz="2800" dirty="0" smtClean="0"/>
              <a:t>Utilized for generating useful solutions to optimization/search problems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echniques inspired by natural evolution:</a:t>
            </a:r>
          </a:p>
          <a:p>
            <a:pPr lvl="1"/>
            <a:r>
              <a:rPr lang="en-US" sz="2600" dirty="0" smtClean="0"/>
              <a:t>Inheritance</a:t>
            </a:r>
          </a:p>
          <a:p>
            <a:pPr lvl="1"/>
            <a:r>
              <a:rPr lang="en-US" sz="2600" dirty="0" smtClean="0"/>
              <a:t>Mutation</a:t>
            </a:r>
          </a:p>
          <a:p>
            <a:pPr lvl="1"/>
            <a:r>
              <a:rPr lang="en-US" sz="2600" dirty="0" smtClean="0"/>
              <a:t>Selection</a:t>
            </a:r>
          </a:p>
          <a:p>
            <a:pPr lvl="1"/>
            <a:r>
              <a:rPr lang="en-US" sz="2600" dirty="0" smtClean="0"/>
              <a:t>Crossover</a:t>
            </a:r>
            <a:endParaRPr lang="en-US" sz="2600" dirty="0"/>
          </a:p>
        </p:txBody>
      </p:sp>
      <p:pic>
        <p:nvPicPr>
          <p:cNvPr id="2050" name="Picture 2" descr="http://darwinday.org/images/evolu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4610100"/>
            <a:ext cx="48101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258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Methodology of GA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6482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 typical GA needs:</a:t>
            </a:r>
          </a:p>
          <a:p>
            <a:pPr lvl="1"/>
            <a:r>
              <a:rPr lang="en-US" dirty="0" smtClean="0"/>
              <a:t>A genetic representation of the solution domain</a:t>
            </a:r>
          </a:p>
          <a:p>
            <a:pPr lvl="1"/>
            <a:r>
              <a:rPr lang="en-US" dirty="0" smtClean="0"/>
              <a:t>A fitness function to evaluate the domain</a:t>
            </a:r>
          </a:p>
          <a:p>
            <a:r>
              <a:rPr lang="en-US" sz="2600" dirty="0" smtClean="0"/>
              <a:t>Initialization</a:t>
            </a:r>
          </a:p>
          <a:p>
            <a:pPr lvl="1"/>
            <a:r>
              <a:rPr lang="en-US" dirty="0" smtClean="0"/>
              <a:t>Many individual solutions are randomly generated to form an initial population (chromosomes)</a:t>
            </a:r>
          </a:p>
          <a:p>
            <a:pPr lvl="1"/>
            <a:r>
              <a:rPr lang="en-US" dirty="0" smtClean="0"/>
              <a:t>The population size depends on the problem</a:t>
            </a:r>
          </a:p>
          <a:p>
            <a:r>
              <a:rPr lang="en-US" sz="2600" dirty="0" smtClean="0"/>
              <a:t>Selection</a:t>
            </a:r>
          </a:p>
          <a:p>
            <a:pPr lvl="1"/>
            <a:r>
              <a:rPr lang="en-US" dirty="0" smtClean="0"/>
              <a:t>A proportional of the existing population is selected to breed a new generation through a fitness-based process (fitness function)</a:t>
            </a:r>
          </a:p>
        </p:txBody>
      </p:sp>
    </p:spTree>
    <p:extLst>
      <p:ext uri="{BB962C8B-B14F-4D97-AF65-F5344CB8AC3E}">
        <p14:creationId xmlns:p14="http://schemas.microsoft.com/office/powerpoint/2010/main" val="1329442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Methodology of GA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6482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Genetic Operations</a:t>
            </a:r>
          </a:p>
          <a:p>
            <a:pPr lvl="1"/>
            <a:r>
              <a:rPr lang="en-US" dirty="0" smtClean="0"/>
              <a:t>A pair of parent solutions is selected for breeding the child using:</a:t>
            </a:r>
          </a:p>
          <a:p>
            <a:pPr lvl="2"/>
            <a:r>
              <a:rPr lang="en-US" dirty="0" smtClean="0"/>
              <a:t>Crossover (recombination): Varies chromosomes</a:t>
            </a:r>
          </a:p>
          <a:p>
            <a:pPr lvl="3"/>
            <a:r>
              <a:rPr lang="en-US" dirty="0" smtClean="0"/>
              <a:t>One-point crossover</a:t>
            </a:r>
            <a:endParaRPr lang="en-US" dirty="0"/>
          </a:p>
          <a:p>
            <a:pPr lvl="3"/>
            <a:r>
              <a:rPr lang="en-US" dirty="0" smtClean="0"/>
              <a:t>Two-point crossover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2"/>
            <a:r>
              <a:rPr lang="en-US" dirty="0" smtClean="0"/>
              <a:t>Mutation: </a:t>
            </a:r>
          </a:p>
          <a:p>
            <a:pPr lvl="3"/>
            <a:r>
              <a:rPr lang="en-US" dirty="0" smtClean="0"/>
              <a:t>Used to maintain genetic diversity from parent and child</a:t>
            </a:r>
          </a:p>
          <a:p>
            <a:pPr lvl="3"/>
            <a:r>
              <a:rPr lang="en-US" dirty="0" smtClean="0"/>
              <a:t>1010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10 → 1010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10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682" y="4080510"/>
            <a:ext cx="1988820" cy="1177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462" y="4103370"/>
            <a:ext cx="2674620" cy="1154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6644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Methodology of GA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6482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Termination:</a:t>
            </a:r>
          </a:p>
          <a:p>
            <a:pPr lvl="1"/>
            <a:r>
              <a:rPr lang="en-US" dirty="0" smtClean="0"/>
              <a:t>The process is repeated until a termination condition has been satisfied, the conditions include:</a:t>
            </a:r>
          </a:p>
          <a:p>
            <a:pPr lvl="2"/>
            <a:r>
              <a:rPr lang="en-US" dirty="0" smtClean="0"/>
              <a:t>A solution is found that satisfies the need</a:t>
            </a:r>
          </a:p>
          <a:p>
            <a:pPr lvl="2"/>
            <a:r>
              <a:rPr lang="en-US" dirty="0" smtClean="0"/>
              <a:t>Fixed number of generations reached</a:t>
            </a:r>
          </a:p>
          <a:p>
            <a:pPr lvl="2"/>
            <a:r>
              <a:rPr lang="en-US" dirty="0" smtClean="0"/>
              <a:t>Computation time reached</a:t>
            </a:r>
          </a:p>
          <a:p>
            <a:pPr lvl="2"/>
            <a:r>
              <a:rPr lang="en-US" dirty="0" smtClean="0"/>
              <a:t>The best solution’s fitness value is reached</a:t>
            </a:r>
          </a:p>
          <a:p>
            <a:pPr lvl="2"/>
            <a:r>
              <a:rPr lang="en-US" dirty="0" smtClean="0"/>
              <a:t>Combinations of all above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829175"/>
            <a:ext cx="209550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7287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Methodology of GA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1676400"/>
            <a:ext cx="476250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218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Traveling Salesman Problem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752600"/>
                <a:ext cx="7772400" cy="4648200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 smtClean="0"/>
                  <a:t>A classical NP-hard Combinatorial Optimization (CO) problem</a:t>
                </a:r>
              </a:p>
              <a:p>
                <a:pPr lvl="1"/>
                <a:r>
                  <a:rPr lang="en-US" dirty="0" smtClean="0"/>
                  <a:t>NP-hard: Non-deterministic Polynomial-time hard</a:t>
                </a:r>
              </a:p>
              <a:p>
                <a:pPr lvl="2"/>
                <a:r>
                  <a:rPr lang="en-US" dirty="0" smtClean="0"/>
                  <a:t>At least as hard as the hardest problems in NP</a:t>
                </a:r>
              </a:p>
              <a:p>
                <a:pPr lvl="2"/>
                <a:r>
                  <a:rPr lang="en-US" dirty="0" smtClean="0"/>
                  <a:t>An algorithm is said to be of polynomial time if its running time is upper bounded by a polynomial expression in the size of the input (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some constant k)</a:t>
                </a:r>
              </a:p>
              <a:p>
                <a:pPr lvl="2"/>
                <a:r>
                  <a:rPr lang="en-US" dirty="0" smtClean="0"/>
                  <a:t>Time complexity of TSP: </a:t>
                </a:r>
                <a14:m>
                  <m:oMath xmlns:m="http://schemas.openxmlformats.org/officeDocument/2006/math" xmlns="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Combinatorial optimization:</a:t>
                </a:r>
              </a:p>
              <a:p>
                <a:pPr lvl="2"/>
                <a:r>
                  <a:rPr lang="en-US" dirty="0" smtClean="0"/>
                  <a:t>A topic that consists of finding an optimal object from a finite set of objects</a:t>
                </a:r>
                <a:r>
                  <a:rPr lang="en-US" dirty="0"/>
                  <a:t> </a:t>
                </a:r>
                <a:r>
                  <a:rPr lang="en-US" dirty="0" smtClean="0"/>
                  <a:t>(The best solution)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752600"/>
                <a:ext cx="7772400" cy="4648200"/>
              </a:xfrm>
              <a:blipFill rotWithShape="1">
                <a:blip r:embed="rId2"/>
                <a:stretch>
                  <a:fillRect t="-1181" r="-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53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Traveling Salesman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6482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Given n number of cities and the distances between each of the cities:</a:t>
            </a:r>
          </a:p>
          <a:p>
            <a:pPr lvl="1"/>
            <a:r>
              <a:rPr lang="en-US" dirty="0" smtClean="0"/>
              <a:t>Objective: Find the cheapest round-trip route that a salesman has to take by visiting all the cities exactly once and returning to the starting city</a:t>
            </a:r>
          </a:p>
          <a:p>
            <a:r>
              <a:rPr lang="en-US" sz="2600" dirty="0" smtClean="0"/>
              <a:t>Possible solutions:</a:t>
            </a:r>
          </a:p>
          <a:p>
            <a:pPr lvl="1"/>
            <a:r>
              <a:rPr lang="en-US" dirty="0" smtClean="0"/>
              <a:t>Complete algorithm</a:t>
            </a:r>
          </a:p>
          <a:p>
            <a:pPr lvl="2"/>
            <a:r>
              <a:rPr lang="en-US" dirty="0" smtClean="0"/>
              <a:t>Bad idea due to computational complexity</a:t>
            </a:r>
          </a:p>
          <a:p>
            <a:pPr lvl="1"/>
            <a:r>
              <a:rPr lang="en-US" dirty="0" smtClean="0"/>
              <a:t>Approximate algorithm (better):</a:t>
            </a:r>
          </a:p>
          <a:p>
            <a:pPr lvl="2"/>
            <a:r>
              <a:rPr lang="en-US" dirty="0" smtClean="0"/>
              <a:t>Nearest Neighbor (NN) algorithm</a:t>
            </a:r>
          </a:p>
          <a:p>
            <a:pPr lvl="2"/>
            <a:r>
              <a:rPr lang="en-US" dirty="0" smtClean="0"/>
              <a:t>Genetic Algorithm</a:t>
            </a:r>
          </a:p>
        </p:txBody>
      </p:sp>
    </p:spTree>
    <p:extLst>
      <p:ext uri="{BB962C8B-B14F-4D97-AF65-F5344CB8AC3E}">
        <p14:creationId xmlns:p14="http://schemas.microsoft.com/office/powerpoint/2010/main" val="838452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794</TotalTime>
  <Words>1370</Words>
  <Application>Microsoft Macintosh PowerPoint</Application>
  <PresentationFormat>On-screen Show (4:3)</PresentationFormat>
  <Paragraphs>178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Austin</vt:lpstr>
      <vt:lpstr>CS6800 Advanced Theory of Computation</vt:lpstr>
      <vt:lpstr>Outline</vt:lpstr>
      <vt:lpstr>The Pure Genetic Algorithm</vt:lpstr>
      <vt:lpstr>The Methodology of GA</vt:lpstr>
      <vt:lpstr>The Methodology of GA</vt:lpstr>
      <vt:lpstr>The Methodology of GA</vt:lpstr>
      <vt:lpstr>The Methodology of GA</vt:lpstr>
      <vt:lpstr>Traveling Salesman Problem</vt:lpstr>
      <vt:lpstr>Traveling Salesman Problem</vt:lpstr>
      <vt:lpstr>Pure GA for Solving TSP</vt:lpstr>
      <vt:lpstr>Pure GA for Solving TSP</vt:lpstr>
      <vt:lpstr>Pure GA for Solving TSP</vt:lpstr>
      <vt:lpstr>Pure GA for Solving TSP</vt:lpstr>
      <vt:lpstr>Pure GA for Solving TSP</vt:lpstr>
      <vt:lpstr>Pure GA for Solving TSP</vt:lpstr>
      <vt:lpstr>Pure GA for Solving TSP</vt:lpstr>
      <vt:lpstr>Pure GA for Solving TSP</vt:lpstr>
      <vt:lpstr>Hybrid GA for Solving TSP</vt:lpstr>
      <vt:lpstr>Hybrid GA for Solving TSP</vt:lpstr>
      <vt:lpstr>Hybrid GA for Solving TSP</vt:lpstr>
      <vt:lpstr>The Comparison</vt:lpstr>
      <vt:lpstr>Conclusion</vt:lpstr>
      <vt:lpstr>References</vt:lpstr>
    </vt:vector>
  </TitlesOfParts>
  <Company>Western Michigan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CS6800 Advanced Theory of Computation</dc:title>
  <dc:creator>Ting-Yu Mu</dc:creator>
  <cp:lastModifiedBy>Microsoft Office User</cp:lastModifiedBy>
  <cp:revision>104</cp:revision>
  <dcterms:created xsi:type="dcterms:W3CDTF">2012-11-03T18:20:22Z</dcterms:created>
  <dcterms:modified xsi:type="dcterms:W3CDTF">2012-11-17T20:34:16Z</dcterms:modified>
</cp:coreProperties>
</file>