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70" r:id="rId2"/>
    <p:sldId id="326" r:id="rId3"/>
    <p:sldId id="328" r:id="rId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2">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92"/>
    <a:srgbClr val="FF8310"/>
    <a:srgbClr val="0773A6"/>
    <a:srgbClr val="C5E9FF"/>
    <a:srgbClr val="DC1479"/>
    <a:srgbClr val="2FBCD4"/>
    <a:srgbClr val="1E1E1E"/>
    <a:srgbClr val="CED0D1"/>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39"/>
    <p:restoredTop sz="94660"/>
  </p:normalViewPr>
  <p:slideViewPr>
    <p:cSldViewPr snapToGrid="0" showGuides="1">
      <p:cViewPr varScale="1">
        <p:scale>
          <a:sx n="200" d="100"/>
          <a:sy n="200" d="100"/>
        </p:scale>
        <p:origin x="720" y="160"/>
      </p:cViewPr>
      <p:guideLst>
        <p:guide orient="horz" pos="612"/>
        <p:guide pos="2880"/>
      </p:guideLst>
    </p:cSldViewPr>
  </p:slideViewPr>
  <p:notesTextViewPr>
    <p:cViewPr>
      <p:scale>
        <a:sx n="100" d="100"/>
        <a:sy n="100" d="100"/>
      </p:scale>
      <p:origin x="0" y="0"/>
    </p:cViewPr>
  </p:notesTextViewPr>
  <p:sorterViewPr>
    <p:cViewPr>
      <p:scale>
        <a:sx n="180" d="100"/>
        <a:sy n="1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622622-0D21-485C-AA80-DDAF7F1863E6}" type="datetimeFigureOut">
              <a:rPr lang="en-US" smtClean="0"/>
              <a:t>6/1/22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18D1A-CBFF-4F5C-ACED-FECC3622572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sist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FEAEE1-41C1-4806-A95A-94B133B5FAE5}" type="datetimeFigureOut">
              <a:rPr lang="en-US" smtClean="0"/>
              <a:t>6/1/22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187C5-EA3B-4C3A-9E54-E7C6AA39D894}" type="slidenum">
              <a:rPr lang="en-US" smtClean="0"/>
              <a:t>‹#›</a:t>
            </a:fld>
            <a:endParaRPr lang="en-US"/>
          </a:p>
        </p:txBody>
      </p:sp>
      <p:sp>
        <p:nvSpPr>
          <p:cNvPr id="7" name="Rectangle 6"/>
          <p:cNvSpPr/>
          <p:nvPr userDrawn="1"/>
        </p:nvSpPr>
        <p:spPr>
          <a:xfrm>
            <a:off x="0" y="0"/>
            <a:ext cx="9144000" cy="5143500"/>
          </a:xfrm>
          <a:prstGeom prst="rect">
            <a:avLst/>
          </a:prstGeom>
          <a:solidFill>
            <a:srgbClr val="0035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FEAEE1-41C1-4806-A95A-94B133B5FAE5}" type="datetimeFigureOut">
              <a:rPr lang="en-US" smtClean="0"/>
              <a:t>6/1/22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FEAEE1-41C1-4806-A95A-94B133B5FAE5}" type="datetimeFigureOut">
              <a:rPr lang="en-US" smtClean="0"/>
              <a:t>6/1/22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chor="t">
            <a:normAutofit/>
          </a:bodyPr>
          <a:lstStyle>
            <a:lvl1pPr algn="l">
              <a:defRPr sz="2800" b="0">
                <a:solidFill>
                  <a:srgbClr val="003592"/>
                </a:solidFill>
                <a:latin typeface="Work Sans SemiBold" pitchFamily="2" charset="0"/>
              </a:defRPr>
            </a:lvl1pPr>
          </a:lstStyle>
          <a:p>
            <a:r>
              <a:rPr lang="en-US" dirty="0"/>
              <a:t>Click to edit Master title style</a:t>
            </a:r>
          </a:p>
        </p:txBody>
      </p:sp>
      <p:sp>
        <p:nvSpPr>
          <p:cNvPr id="3" name="Content Placeholder 2"/>
          <p:cNvSpPr>
            <a:spLocks noGrp="1"/>
          </p:cNvSpPr>
          <p:nvPr>
            <p:ph idx="1"/>
          </p:nvPr>
        </p:nvSpPr>
        <p:spPr>
          <a:xfrm>
            <a:off x="457200" y="994659"/>
            <a:ext cx="8229600" cy="3394472"/>
          </a:xfrm>
        </p:spPr>
        <p:txBody>
          <a:bodyPr/>
          <a:lstStyle>
            <a:lvl1pPr>
              <a:defRPr>
                <a:solidFill>
                  <a:srgbClr val="1E1E1E"/>
                </a:solidFill>
                <a:latin typeface="Work Sans" pitchFamily="2" charset="0"/>
              </a:defRPr>
            </a:lvl1pPr>
            <a:lvl2pPr>
              <a:defRPr>
                <a:solidFill>
                  <a:srgbClr val="1E1E1E"/>
                </a:solidFill>
                <a:latin typeface="Work Sans" pitchFamily="2" charset="0"/>
              </a:defRPr>
            </a:lvl2pPr>
            <a:lvl3pPr>
              <a:defRPr>
                <a:solidFill>
                  <a:srgbClr val="1E1E1E"/>
                </a:solidFill>
                <a:latin typeface="Work Sans" pitchFamily="2" charset="0"/>
              </a:defRPr>
            </a:lvl3pPr>
            <a:lvl4pPr>
              <a:defRPr>
                <a:solidFill>
                  <a:srgbClr val="1E1E1E"/>
                </a:solidFill>
                <a:latin typeface="Work Sans" pitchFamily="2" charset="0"/>
              </a:defRPr>
            </a:lvl4pPr>
            <a:lvl5pPr>
              <a:defRPr>
                <a:solidFill>
                  <a:srgbClr val="1E1E1E"/>
                </a:solidFill>
                <a:latin typeface="Work Sans"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8FEAEE1-41C1-4806-A95A-94B133B5FAE5}" type="datetimeFigureOut">
              <a:rPr lang="en-US" smtClean="0"/>
              <a:t>6/1/22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187C5-EA3B-4C3A-9E54-E7C6AA39D894}" type="slidenum">
              <a:rPr lang="en-US" smtClean="0"/>
              <a:t>‹#›</a:t>
            </a:fld>
            <a:endParaRPr lang="en-US"/>
          </a:p>
        </p:txBody>
      </p:sp>
      <p:sp>
        <p:nvSpPr>
          <p:cNvPr id="8" name="Rectangle 7"/>
          <p:cNvSpPr/>
          <p:nvPr userDrawn="1"/>
        </p:nvSpPr>
        <p:spPr>
          <a:xfrm>
            <a:off x="0" y="262154"/>
            <a:ext cx="457200" cy="457200"/>
          </a:xfrm>
          <a:prstGeom prst="rect">
            <a:avLst/>
          </a:prstGeom>
          <a:solidFill>
            <a:srgbClr val="0035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4857750"/>
            <a:ext cx="9144000" cy="285750"/>
          </a:xfrm>
          <a:prstGeom prst="rect">
            <a:avLst/>
          </a:prstGeom>
          <a:solidFill>
            <a:srgbClr val="0035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E:\Work\japan\Aloki\Qbole\PPT\May Launch JH Spe\ref\qubole_logo_register_mark-reverse-single-color.png"/>
          <p:cNvPicPr>
            <a:picLocks noChangeAspect="1" noChangeArrowheads="1"/>
          </p:cNvPicPr>
          <p:nvPr userDrawn="1"/>
        </p:nvPicPr>
        <p:blipFill>
          <a:blip r:embed="rId2" cstate="print"/>
          <a:srcRect/>
          <a:stretch>
            <a:fillRect/>
          </a:stretch>
        </p:blipFill>
        <p:spPr bwMode="auto">
          <a:xfrm>
            <a:off x="8305313" y="4924576"/>
            <a:ext cx="381000" cy="153297"/>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122" name="Picture 2" descr="E:\Work\japan\Aloki\Qbole\PPT\May Launch JH Spe\ref\qubole_graphics_packaged-01.png"/>
          <p:cNvPicPr>
            <a:picLocks noChangeAspect="1" noChangeArrowheads="1"/>
          </p:cNvPicPr>
          <p:nvPr userDrawn="1"/>
        </p:nvPicPr>
        <p:blipFill>
          <a:blip r:embed="rId2" cstate="print"/>
          <a:srcRect/>
          <a:stretch>
            <a:fillRect/>
          </a:stretch>
        </p:blipFill>
        <p:spPr bwMode="auto">
          <a:xfrm>
            <a:off x="0" y="0"/>
            <a:ext cx="9144000" cy="5143500"/>
          </a:xfrm>
          <a:prstGeom prst="rect">
            <a:avLst/>
          </a:prstGeom>
          <a:noFill/>
        </p:spPr>
      </p:pic>
      <p:sp>
        <p:nvSpPr>
          <p:cNvPr id="7" name="Rectangle 6"/>
          <p:cNvSpPr/>
          <p:nvPr userDrawn="1"/>
        </p:nvSpPr>
        <p:spPr>
          <a:xfrm>
            <a:off x="0" y="0"/>
            <a:ext cx="9144000" cy="5143500"/>
          </a:xfrm>
          <a:prstGeom prst="rect">
            <a:avLst/>
          </a:prstGeom>
          <a:solidFill>
            <a:srgbClr val="003592">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FEAEE1-41C1-4806-A95A-94B133B5FAE5}" type="datetimeFigureOut">
              <a:rPr lang="en-US" smtClean="0"/>
              <a:t>6/1/22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FEAEE1-41C1-4806-A95A-94B133B5FAE5}" type="datetimeFigureOut">
              <a:rPr lang="en-US" smtClean="0"/>
              <a:t>6/1/22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FEAEE1-41C1-4806-A95A-94B133B5FAE5}" type="datetimeFigureOut">
              <a:rPr lang="en-US" smtClean="0"/>
              <a:t>6/1/22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EAEE1-41C1-4806-A95A-94B133B5FAE5}" type="datetimeFigureOut">
              <a:rPr lang="en-US" smtClean="0"/>
              <a:t>6/1/22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EAEE1-41C1-4806-A95A-94B133B5FAE5}" type="datetimeFigureOut">
              <a:rPr lang="en-US" smtClean="0"/>
              <a:t>6/1/22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EAEE1-41C1-4806-A95A-94B133B5FAE5}" type="datetimeFigureOut">
              <a:rPr lang="en-US" smtClean="0"/>
              <a:t>6/1/22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187C5-EA3B-4C3A-9E54-E7C6AA39D89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8FEAEE1-41C1-4806-A95A-94B133B5FAE5}" type="datetimeFigureOut">
              <a:rPr lang="en-US" smtClean="0"/>
              <a:t>6/1/22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CE187C5-EA3B-4C3A-9E54-E7C6AA39D89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407423"/>
            <a:ext cx="7772400" cy="1103312"/>
          </a:xfrm>
        </p:spPr>
        <p:txBody>
          <a:bodyPr>
            <a:normAutofit/>
          </a:bodyPr>
          <a:lstStyle/>
          <a:p>
            <a:r>
              <a:rPr lang="en-US" sz="3200" dirty="0">
                <a:solidFill>
                  <a:schemeClr val="bg1"/>
                </a:solidFill>
                <a:latin typeface="Work Sans" pitchFamily="2" charset="0"/>
              </a:rPr>
              <a:t>Project Three: Non Fungible Token </a:t>
            </a:r>
            <a:br>
              <a:rPr lang="en-US" sz="3200" dirty="0">
                <a:solidFill>
                  <a:schemeClr val="bg1"/>
                </a:solidFill>
                <a:latin typeface="Work Sans" pitchFamily="2" charset="0"/>
              </a:rPr>
            </a:br>
            <a:endParaRPr lang="en-US" sz="2400" dirty="0">
              <a:solidFill>
                <a:schemeClr val="bg1"/>
              </a:solidFill>
              <a:latin typeface="Work Sans" pitchFamily="2" charset="0"/>
            </a:endParaRPr>
          </a:p>
        </p:txBody>
      </p:sp>
      <p:sp>
        <p:nvSpPr>
          <p:cNvPr id="4" name="Title 1">
            <a:extLst>
              <a:ext uri="{FF2B5EF4-FFF2-40B4-BE49-F238E27FC236}">
                <a16:creationId xmlns:a16="http://schemas.microsoft.com/office/drawing/2014/main" id="{656C53B7-F911-2C44-A633-B31F67E82D9E}"/>
              </a:ext>
            </a:extLst>
          </p:cNvPr>
          <p:cNvSpPr txBox="1">
            <a:spLocks/>
          </p:cNvSpPr>
          <p:nvPr/>
        </p:nvSpPr>
        <p:spPr>
          <a:xfrm>
            <a:off x="685800" y="1712217"/>
            <a:ext cx="7772400" cy="110331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schemeClr val="bg1"/>
                </a:solidFill>
                <a:latin typeface="Work Sans" pitchFamily="2" charset="0"/>
              </a:rPr>
              <a:t>Digital Tattoo ART</a:t>
            </a:r>
          </a:p>
        </p:txBody>
      </p:sp>
      <p:sp>
        <p:nvSpPr>
          <p:cNvPr id="5" name="Content Placeholder 2">
            <a:extLst>
              <a:ext uri="{FF2B5EF4-FFF2-40B4-BE49-F238E27FC236}">
                <a16:creationId xmlns:a16="http://schemas.microsoft.com/office/drawing/2014/main" id="{1C981139-3B5F-9140-B23A-A178BE7A27D9}"/>
              </a:ext>
            </a:extLst>
          </p:cNvPr>
          <p:cNvSpPr txBox="1">
            <a:spLocks/>
          </p:cNvSpPr>
          <p:nvPr/>
        </p:nvSpPr>
        <p:spPr>
          <a:xfrm>
            <a:off x="172767" y="3857841"/>
            <a:ext cx="2035480" cy="175647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chemeClr val="bg1"/>
                </a:solidFill>
              </a:rPr>
              <a:t>Team:</a:t>
            </a:r>
          </a:p>
          <a:p>
            <a:pPr>
              <a:buFont typeface="Wingdings" pitchFamily="2" charset="2"/>
              <a:buChar char="Ø"/>
            </a:pPr>
            <a:r>
              <a:rPr lang="en-US" sz="1900" dirty="0">
                <a:solidFill>
                  <a:schemeClr val="bg1"/>
                </a:solidFill>
              </a:rPr>
              <a:t>Chad Burford</a:t>
            </a:r>
          </a:p>
        </p:txBody>
      </p:sp>
      <p:pic>
        <p:nvPicPr>
          <p:cNvPr id="3" name="Picture 2">
            <a:extLst>
              <a:ext uri="{FF2B5EF4-FFF2-40B4-BE49-F238E27FC236}">
                <a16:creationId xmlns:a16="http://schemas.microsoft.com/office/drawing/2014/main" id="{63900424-8156-79D8-EE4F-0B6B810EBAB0}"/>
              </a:ext>
            </a:extLst>
          </p:cNvPr>
          <p:cNvPicPr>
            <a:picLocks noChangeAspect="1"/>
          </p:cNvPicPr>
          <p:nvPr/>
        </p:nvPicPr>
        <p:blipFill>
          <a:blip r:embed="rId2"/>
          <a:stretch>
            <a:fillRect/>
          </a:stretch>
        </p:blipFill>
        <p:spPr>
          <a:xfrm>
            <a:off x="2098239" y="1137275"/>
            <a:ext cx="6157949" cy="35988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Three: NFT – Digital Tattoo ART</a:t>
            </a:r>
          </a:p>
        </p:txBody>
      </p:sp>
      <p:sp>
        <p:nvSpPr>
          <p:cNvPr id="4" name="TextBox 3">
            <a:extLst>
              <a:ext uri="{FF2B5EF4-FFF2-40B4-BE49-F238E27FC236}">
                <a16:creationId xmlns:a16="http://schemas.microsoft.com/office/drawing/2014/main" id="{B696550C-8F67-5640-8D11-61495A794760}"/>
              </a:ext>
            </a:extLst>
          </p:cNvPr>
          <p:cNvSpPr txBox="1"/>
          <p:nvPr/>
        </p:nvSpPr>
        <p:spPr>
          <a:xfrm>
            <a:off x="457200" y="1027026"/>
            <a:ext cx="7947764" cy="1231106"/>
          </a:xfrm>
          <a:prstGeom prst="rect">
            <a:avLst/>
          </a:prstGeom>
          <a:noFill/>
          <a:ln w="28575">
            <a:solidFill>
              <a:schemeClr val="tx2"/>
            </a:solidFill>
          </a:ln>
        </p:spPr>
        <p:txBody>
          <a:bodyPr wrap="square" rtlCol="0">
            <a:spAutoFit/>
          </a:bodyPr>
          <a:lstStyle/>
          <a:p>
            <a:r>
              <a:rPr lang="en-US" dirty="0"/>
              <a:t>Project </a:t>
            </a:r>
            <a:r>
              <a:rPr lang="en-US" dirty="0" err="1"/>
              <a:t>BackGround</a:t>
            </a:r>
            <a:r>
              <a:rPr lang="en-US" dirty="0"/>
              <a:t>:</a:t>
            </a:r>
          </a:p>
          <a:p>
            <a:r>
              <a:rPr lang="en-US" sz="1400" dirty="0"/>
              <a:t>My client, a well-known Tattoo Artist named </a:t>
            </a:r>
            <a:r>
              <a:rPr lang="en-US" sz="1400" dirty="0" err="1"/>
              <a:t>Stang</a:t>
            </a:r>
            <a:r>
              <a:rPr lang="en-US" sz="1400" dirty="0"/>
              <a:t> in Southwest Florida, would like to have an NFT created and each token associated with individual tattoo artwork that she has created. She would like to be able to transfer her NFT tokens to other wallets, a video game designer for example, for use in the game as an items of purchase for the game players.</a:t>
            </a:r>
          </a:p>
        </p:txBody>
      </p:sp>
      <p:sp>
        <p:nvSpPr>
          <p:cNvPr id="8" name="TextBox 7">
            <a:extLst>
              <a:ext uri="{FF2B5EF4-FFF2-40B4-BE49-F238E27FC236}">
                <a16:creationId xmlns:a16="http://schemas.microsoft.com/office/drawing/2014/main" id="{D4A00E98-FCBA-4D45-9014-5AC672CB595E}"/>
              </a:ext>
            </a:extLst>
          </p:cNvPr>
          <p:cNvSpPr txBox="1"/>
          <p:nvPr/>
        </p:nvSpPr>
        <p:spPr>
          <a:xfrm>
            <a:off x="457200" y="2466008"/>
            <a:ext cx="7947764" cy="1877437"/>
          </a:xfrm>
          <a:prstGeom prst="rect">
            <a:avLst/>
          </a:prstGeom>
          <a:noFill/>
          <a:ln w="28575">
            <a:solidFill>
              <a:schemeClr val="tx2"/>
            </a:solidFill>
          </a:ln>
        </p:spPr>
        <p:txBody>
          <a:bodyPr wrap="square" rtlCol="0">
            <a:spAutoFit/>
          </a:bodyPr>
          <a:lstStyle/>
          <a:p>
            <a:r>
              <a:rPr lang="en-US" dirty="0"/>
              <a:t>Project Objective:</a:t>
            </a:r>
          </a:p>
          <a:p>
            <a:r>
              <a:rPr lang="en-US" sz="1400" dirty="0"/>
              <a:t>The objective of this Smart Contract NFT project is to create an NFT token for digital </a:t>
            </a:r>
            <a:r>
              <a:rPr lang="en-US" sz="1400" dirty="0" err="1"/>
              <a:t>Tatoo</a:t>
            </a:r>
            <a:r>
              <a:rPr lang="en-US" sz="1400" dirty="0"/>
              <a:t> Art. Once the NFT token is created, I will develop, compile, and deploy a Smart Contract using Solidity and the ERC721 standard. The contract will have two primary functions, an art token creation and registration and secondly a token transfer function. I will then create two .</a:t>
            </a:r>
            <a:r>
              <a:rPr lang="en-US" sz="1400" dirty="0" err="1"/>
              <a:t>py</a:t>
            </a:r>
            <a:r>
              <a:rPr lang="en-US" sz="1400" dirty="0"/>
              <a:t> files, the first containing functions to create a </a:t>
            </a:r>
            <a:r>
              <a:rPr lang="en-US" sz="1400" dirty="0" err="1"/>
              <a:t>json</a:t>
            </a:r>
            <a:r>
              <a:rPr lang="en-US" sz="1400" dirty="0"/>
              <a:t> out of the data and pin to an </a:t>
            </a:r>
            <a:r>
              <a:rPr lang="en-US" sz="1400" dirty="0" err="1"/>
              <a:t>ipfs</a:t>
            </a:r>
            <a:r>
              <a:rPr lang="en-US" sz="1400" dirty="0"/>
              <a:t> file for distribution onto the Pinata gateway and stored on the </a:t>
            </a:r>
            <a:r>
              <a:rPr lang="en-US" sz="1400" dirty="0" err="1"/>
              <a:t>InterPlanetary</a:t>
            </a:r>
            <a:r>
              <a:rPr lang="en-US" sz="1400" dirty="0"/>
              <a:t> Filing System (IPFS). The second .</a:t>
            </a:r>
            <a:r>
              <a:rPr lang="en-US" sz="1400" dirty="0" err="1"/>
              <a:t>py</a:t>
            </a:r>
            <a:r>
              <a:rPr lang="en-US" sz="1400" dirty="0"/>
              <a:t> file will load in the deployed contract, pull in and use a Ganache blockchain, and create a UI utilizing </a:t>
            </a:r>
            <a:r>
              <a:rPr lang="en-US" sz="1400" dirty="0" err="1"/>
              <a:t>Streamlit</a:t>
            </a:r>
            <a:r>
              <a:rPr lang="en-US" sz="1400" dirty="0"/>
              <a:t>.</a:t>
            </a:r>
          </a:p>
        </p:txBody>
      </p:sp>
      <p:sp>
        <p:nvSpPr>
          <p:cNvPr id="10" name="TextBox 9">
            <a:extLst>
              <a:ext uri="{FF2B5EF4-FFF2-40B4-BE49-F238E27FC236}">
                <a16:creationId xmlns:a16="http://schemas.microsoft.com/office/drawing/2014/main" id="{B3DA859A-51C5-984B-9509-12993C546B28}"/>
              </a:ext>
            </a:extLst>
          </p:cNvPr>
          <p:cNvSpPr txBox="1"/>
          <p:nvPr/>
        </p:nvSpPr>
        <p:spPr>
          <a:xfrm>
            <a:off x="0" y="4752855"/>
            <a:ext cx="9144000" cy="369332"/>
          </a:xfrm>
          <a:prstGeom prst="rect">
            <a:avLst/>
          </a:prstGeom>
          <a:solidFill>
            <a:schemeClr val="tx2"/>
          </a:solidFill>
        </p:spPr>
        <p:txBody>
          <a:bodyPr wrap="square" rtlCol="0">
            <a:spAutoFit/>
          </a:bodyPr>
          <a:lstStyle/>
          <a:p>
            <a:endParaRPr lang="en-US" dirty="0"/>
          </a:p>
        </p:txBody>
      </p:sp>
    </p:spTree>
    <p:extLst>
      <p:ext uri="{BB962C8B-B14F-4D97-AF65-F5344CB8AC3E}">
        <p14:creationId xmlns:p14="http://schemas.microsoft.com/office/powerpoint/2010/main" val="174878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Approach: Solidity &amp; Python</a:t>
            </a:r>
          </a:p>
        </p:txBody>
      </p:sp>
      <p:sp>
        <p:nvSpPr>
          <p:cNvPr id="4" name="TextBox 3">
            <a:extLst>
              <a:ext uri="{FF2B5EF4-FFF2-40B4-BE49-F238E27FC236}">
                <a16:creationId xmlns:a16="http://schemas.microsoft.com/office/drawing/2014/main" id="{B696550C-8F67-5640-8D11-61495A794760}"/>
              </a:ext>
            </a:extLst>
          </p:cNvPr>
          <p:cNvSpPr txBox="1"/>
          <p:nvPr/>
        </p:nvSpPr>
        <p:spPr>
          <a:xfrm>
            <a:off x="457200" y="886673"/>
            <a:ext cx="8041341" cy="3647152"/>
          </a:xfrm>
          <a:prstGeom prst="rect">
            <a:avLst/>
          </a:prstGeom>
          <a:noFill/>
          <a:ln w="28575">
            <a:solidFill>
              <a:schemeClr val="tx2"/>
            </a:solidFill>
          </a:ln>
        </p:spPr>
        <p:txBody>
          <a:bodyPr wrap="square" rtlCol="0">
            <a:spAutoFit/>
          </a:bodyPr>
          <a:lstStyle/>
          <a:p>
            <a:r>
              <a:rPr lang="en-US" dirty="0"/>
              <a:t>The following development was performed to complete the project:</a:t>
            </a:r>
          </a:p>
          <a:p>
            <a:endParaRPr lang="en-US" sz="1200" dirty="0"/>
          </a:p>
          <a:p>
            <a:pPr marL="171450" indent="-171450">
              <a:buFont typeface="Wingdings" pitchFamily="2" charset="2"/>
              <a:buChar char="Ø"/>
            </a:pPr>
            <a:r>
              <a:rPr lang="en-US" sz="1300" dirty="0"/>
              <a:t>Create an Non Fungible Token (NFT), using the ERC721 standard, called "Art Registry Token" and symbol of "ART". Map the tokens/art to a collection called "Art Collection".</a:t>
            </a:r>
          </a:p>
          <a:p>
            <a:pPr marL="171450" indent="-171450">
              <a:buFont typeface="Wingdings" pitchFamily="2" charset="2"/>
              <a:buChar char="Ø"/>
            </a:pPr>
            <a:r>
              <a:rPr lang="en-US" sz="1300" dirty="0"/>
              <a:t>Develop a function that registers each NFT token to a specific piece of digital art and tie it to a unique identifier.</a:t>
            </a:r>
          </a:p>
          <a:p>
            <a:pPr marL="171450" indent="-171450">
              <a:buFont typeface="Wingdings" pitchFamily="2" charset="2"/>
              <a:buChar char="Ø"/>
            </a:pPr>
            <a:r>
              <a:rPr lang="en-US" sz="1300" dirty="0"/>
              <a:t>Develop a function within the contract that will allow the owner of the NFT Token to transfer the ART Token to another wallet.</a:t>
            </a:r>
          </a:p>
          <a:p>
            <a:pPr marL="171450" indent="-171450">
              <a:buFont typeface="Wingdings" pitchFamily="2" charset="2"/>
              <a:buChar char="Ø"/>
            </a:pPr>
            <a:r>
              <a:rPr lang="en-US" sz="1300" dirty="0"/>
              <a:t>Deploy the Smart Contract on Remix within an Injected Web 3 environment connecting to a Meta Max digital wallet, using a Ganache blockchain to capture and memorialize the transactions. Use an </a:t>
            </a:r>
            <a:r>
              <a:rPr lang="en-US" sz="1300" dirty="0" err="1"/>
              <a:t>ethereum</a:t>
            </a:r>
            <a:r>
              <a:rPr lang="en-US" sz="1300" dirty="0"/>
              <a:t> test net </a:t>
            </a:r>
            <a:r>
              <a:rPr lang="en-US" sz="1300" dirty="0" err="1"/>
              <a:t>Rinkerby</a:t>
            </a:r>
            <a:r>
              <a:rPr lang="en-US" sz="1300" dirty="0"/>
              <a:t> to test the functionality.</a:t>
            </a:r>
          </a:p>
          <a:p>
            <a:pPr marL="171450" indent="-171450">
              <a:buFont typeface="Wingdings" pitchFamily="2" charset="2"/>
              <a:buChar char="Ø"/>
            </a:pPr>
            <a:r>
              <a:rPr lang="en-US" sz="1300" dirty="0"/>
              <a:t>Develop a set of functions, using Python, that will take the data of the digital image, turn it into a </a:t>
            </a:r>
            <a:r>
              <a:rPr lang="en-US" sz="1300" dirty="0" err="1"/>
              <a:t>json</a:t>
            </a:r>
            <a:r>
              <a:rPr lang="en-US" sz="1300" dirty="0"/>
              <a:t> string and "pin" it to the </a:t>
            </a:r>
            <a:r>
              <a:rPr lang="en-US" sz="1300" dirty="0" err="1"/>
              <a:t>InterPlanatery</a:t>
            </a:r>
            <a:r>
              <a:rPr lang="en-US" sz="1300" dirty="0"/>
              <a:t> Filing System (IPFS) utilizing call functions and </a:t>
            </a:r>
            <a:r>
              <a:rPr lang="en-US" sz="1300" dirty="0" err="1"/>
              <a:t>capablities</a:t>
            </a:r>
            <a:r>
              <a:rPr lang="en-US" sz="1300" dirty="0"/>
              <a:t> within </a:t>
            </a:r>
            <a:r>
              <a:rPr lang="en-US" sz="1300" dirty="0" err="1"/>
              <a:t>Pinata.com</a:t>
            </a:r>
            <a:r>
              <a:rPr lang="en-US" sz="1300" dirty="0"/>
              <a:t>.</a:t>
            </a:r>
          </a:p>
          <a:p>
            <a:pPr marL="171450" indent="-171450">
              <a:buFont typeface="Wingdings" pitchFamily="2" charset="2"/>
              <a:buChar char="Ø"/>
            </a:pPr>
            <a:r>
              <a:rPr lang="en-US" sz="1300" dirty="0"/>
              <a:t>Develop a front-end UI/UX using </a:t>
            </a:r>
            <a:r>
              <a:rPr lang="en-US" sz="1300" dirty="0" err="1"/>
              <a:t>Streamlit</a:t>
            </a:r>
            <a:r>
              <a:rPr lang="en-US" sz="1300" dirty="0"/>
              <a:t> to allow user ease in performing the functions of ART Registry, Display Art, and Transfer ART. a. Using Python, import functions to create JSON string to post to IPFS. b. </a:t>
            </a:r>
            <a:r>
              <a:rPr lang="en-US" sz="1300" dirty="0" err="1"/>
              <a:t>Creat</a:t>
            </a:r>
            <a:r>
              <a:rPr lang="en-US" sz="1300" dirty="0"/>
              <a:t> </a:t>
            </a:r>
            <a:r>
              <a:rPr lang="en-US" sz="1300" dirty="0" err="1"/>
              <a:t>Streamlit</a:t>
            </a:r>
            <a:r>
              <a:rPr lang="en-US" sz="1300" dirty="0"/>
              <a:t> front-end and launch.</a:t>
            </a:r>
          </a:p>
          <a:p>
            <a:pPr marL="171450" indent="-171450">
              <a:buFont typeface="Wingdings" pitchFamily="2" charset="2"/>
              <a:buChar char="Ø"/>
            </a:pPr>
            <a:r>
              <a:rPr lang="en-US" sz="1300" dirty="0"/>
              <a:t>Demonstrate </a:t>
            </a:r>
            <a:r>
              <a:rPr lang="en-US" sz="1300" dirty="0" err="1"/>
              <a:t>Functionity</a:t>
            </a:r>
            <a:r>
              <a:rPr lang="en-US" sz="1300" dirty="0"/>
              <a:t> using </a:t>
            </a:r>
            <a:r>
              <a:rPr lang="en-US" sz="1300" dirty="0" err="1"/>
              <a:t>Streamlit</a:t>
            </a:r>
            <a:r>
              <a:rPr lang="en-US" sz="1300" dirty="0"/>
              <a:t> User Interface.</a:t>
            </a:r>
            <a:br>
              <a:rPr lang="en-US" sz="1300" dirty="0"/>
            </a:br>
            <a:endParaRPr lang="en-US" sz="1300" dirty="0"/>
          </a:p>
        </p:txBody>
      </p:sp>
      <p:sp>
        <p:nvSpPr>
          <p:cNvPr id="5" name="TextBox 4">
            <a:extLst>
              <a:ext uri="{FF2B5EF4-FFF2-40B4-BE49-F238E27FC236}">
                <a16:creationId xmlns:a16="http://schemas.microsoft.com/office/drawing/2014/main" id="{3FB1227B-87F3-4046-89EA-57A6DA0AA511}"/>
              </a:ext>
            </a:extLst>
          </p:cNvPr>
          <p:cNvSpPr txBox="1"/>
          <p:nvPr/>
        </p:nvSpPr>
        <p:spPr>
          <a:xfrm>
            <a:off x="0" y="4752855"/>
            <a:ext cx="9144000" cy="369332"/>
          </a:xfrm>
          <a:prstGeom prst="rect">
            <a:avLst/>
          </a:prstGeom>
          <a:solidFill>
            <a:schemeClr val="tx2"/>
          </a:solidFill>
        </p:spPr>
        <p:txBody>
          <a:bodyPr wrap="square" rtlCol="0">
            <a:spAutoFit/>
          </a:bodyPr>
          <a:lstStyle/>
          <a:p>
            <a:endParaRPr lang="en-US" dirty="0"/>
          </a:p>
        </p:txBody>
      </p:sp>
    </p:spTree>
    <p:extLst>
      <p:ext uri="{BB962C8B-B14F-4D97-AF65-F5344CB8AC3E}">
        <p14:creationId xmlns:p14="http://schemas.microsoft.com/office/powerpoint/2010/main" val="791064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20848</TotalTime>
  <Words>483</Words>
  <Application>Microsoft Macintosh PowerPoint</Application>
  <PresentationFormat>On-screen Show (16:9)</PresentationFormat>
  <Paragraphs>19</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Wingdings</vt:lpstr>
      <vt:lpstr>Work Sans</vt:lpstr>
      <vt:lpstr>Work Sans SemiBold</vt:lpstr>
      <vt:lpstr>Office Theme</vt:lpstr>
      <vt:lpstr>Project Three: Non Fungible Token  </vt:lpstr>
      <vt:lpstr>Project Three: NFT – Digital Tattoo ART</vt:lpstr>
      <vt:lpstr>Code Approach: Solidity &amp;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cjburford@sbcglobal.net</cp:lastModifiedBy>
  <cp:revision>117</cp:revision>
  <dcterms:created xsi:type="dcterms:W3CDTF">2017-05-04T11:07:53Z</dcterms:created>
  <dcterms:modified xsi:type="dcterms:W3CDTF">2022-06-01T23:50:41Z</dcterms:modified>
</cp:coreProperties>
</file>