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0624-22E9-4C92-A153-F63A378D5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A0CAB-9A75-4C56-8896-54D0C3025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621D-AFFC-43C4-B15D-216DF0D8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88ED-F33E-40E8-9977-4D90874B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48D4-B5E3-441C-9B98-55AD46C2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7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0B0B-AC8E-4C90-9528-6E76FA7D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386F1-081D-40BD-8DB5-3F291477B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4B75-D62F-4CE8-BD8D-F477CCDA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9586E-9D71-4909-9838-588F3A1E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DC8A-D59D-470C-A5F8-41CF4DE8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8B45D-2BA2-47C0-AC5C-9766BE2A0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DF93-D8BE-4541-8AAF-EC11348A3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DD9F-9AFA-482B-8B7B-1E30FC27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D898C-00E0-4F42-A69B-AC3D6582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40F2-48EB-4A1B-A1A8-DE8585D5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6FD7-EF62-488E-8CA6-F96E24F5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25B1-A829-4427-B052-FF9F6341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F663-7B66-45CE-9485-6DEE3DB3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17B0D-B92B-4E21-BB73-5498B34D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32A1-030A-4391-8A85-A1AAFE53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2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1767-6AB1-43CD-8CC1-3D6EE0A7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CB498-70A8-4B5E-9FFB-CEE92407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8E80-944B-4FC9-92BD-F17EDBD0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8D88-396A-4505-8BD2-2DD1FC22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A1C5-62B2-4FBB-9CC6-3FB9F95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0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4E5D-52EF-4929-90F8-F5C2DA31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4D6A-A9DD-4891-8A84-6A8DEA52E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27E0A-7B3F-4A8E-BA14-6201F528C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8A8-D470-4C9D-BB82-164A6C91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83990-BA33-424A-949C-A9D18261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FD5CE-195F-4B9D-A106-0512F24D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19DA-2E0E-4B45-A125-00BE02B1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26B5-E070-40CB-B797-B2A7A385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079D4-577F-4816-8E70-6DE4961A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895DC-C16B-47A8-9419-AC35F4916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0CB3A-3745-4BC4-B225-D5235DA6C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F31A6-7B49-49C7-946C-28CC73EB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27D4A-59E3-4769-A80F-49C3B1E5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10845-2EC3-4B98-A148-208B9949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21D5-7E94-4FF4-9A45-58640512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B42D5-09E2-46F9-9B79-A8DD5F2D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11696-C06F-427E-ABB6-F101C0E6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1C11F-0363-49A8-AA65-4A81A564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F8DBF-BEA1-4300-B9C7-1F84416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09CAF-F1CF-4B17-A510-C0AB03DE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E8E04-8287-4FE1-9B28-AD2626CC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2673-5F35-47B1-B366-139D209F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E1DE-D07A-4754-96F9-1FEE3444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A0360-23C8-4FA6-8A94-F7140A4D5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EFF8-91B2-41B6-8939-485DD36B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AC5A6-9C71-4633-8AED-B4CDE4D3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52C2-19DB-4F9D-95CE-81F19F52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AE7B-850D-48BE-AB4C-7E33D445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12547-9281-49C0-A7D1-A23E8849D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587ED-B615-4AAE-A59A-18266A263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EE992-BAEF-46BB-9FE3-EDAC4253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315B5-90D3-4137-AC80-7DB78497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93DC-0681-4A80-926B-41EECA94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F5927-4529-46A7-81C3-BE357386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3EE7F-722F-4C34-A967-41B99E43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A22C-8C9B-427D-BD59-F1C720BB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FBBE-C124-484A-A454-68F26243AC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62CB-6E85-44B8-B49F-0FBE346A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BF647-1183-49E2-A5DB-12042EF8B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8B44-C982-4B39-99DC-4F3B8A5078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540534956,&quot;Placement&quot;:&quot;Header&quot;,&quot;Top&quot;:0.0,&quot;Left&quot;:433.683228,&quot;SlideWidth&quot;:960,&quot;SlideHeight&quot;:540}">
            <a:extLst>
              <a:ext uri="{FF2B5EF4-FFF2-40B4-BE49-F238E27FC236}">
                <a16:creationId xmlns:a16="http://schemas.microsoft.com/office/drawing/2014/main" id="{AE5008CA-EC2C-46CB-96CE-CD4E9262B3B2}"/>
              </a:ext>
            </a:extLst>
          </p:cNvPr>
          <p:cNvSpPr txBox="1"/>
          <p:nvPr userDrawn="1"/>
        </p:nvSpPr>
        <p:spPr>
          <a:xfrm>
            <a:off x="5507777" y="0"/>
            <a:ext cx="1176447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28584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23B9C-7E91-4154-83F8-2B7DDFAA8DF7}"/>
              </a:ext>
            </a:extLst>
          </p:cNvPr>
          <p:cNvSpPr/>
          <p:nvPr/>
        </p:nvSpPr>
        <p:spPr>
          <a:xfrm>
            <a:off x="4643755" y="1522730"/>
            <a:ext cx="186944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5E403-A6E5-4672-829E-6805C7AB81FB}"/>
              </a:ext>
            </a:extLst>
          </p:cNvPr>
          <p:cNvSpPr/>
          <p:nvPr/>
        </p:nvSpPr>
        <p:spPr>
          <a:xfrm>
            <a:off x="4653280" y="2113280"/>
            <a:ext cx="186944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4F8E2-5A48-4765-9373-9B453A49592F}"/>
              </a:ext>
            </a:extLst>
          </p:cNvPr>
          <p:cNvSpPr/>
          <p:nvPr/>
        </p:nvSpPr>
        <p:spPr>
          <a:xfrm>
            <a:off x="4653280" y="4817111"/>
            <a:ext cx="186944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2DAFB2-DDA9-4149-828E-5732F0623C87}"/>
              </a:ext>
            </a:extLst>
          </p:cNvPr>
          <p:cNvCxnSpPr>
            <a:endCxn id="4" idx="1"/>
          </p:cNvCxnSpPr>
          <p:nvPr/>
        </p:nvCxnSpPr>
        <p:spPr>
          <a:xfrm>
            <a:off x="4391025" y="1695450"/>
            <a:ext cx="25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DA543-E121-4B41-8607-55E62AE6BBB2}"/>
              </a:ext>
            </a:extLst>
          </p:cNvPr>
          <p:cNvCxnSpPr/>
          <p:nvPr/>
        </p:nvCxnSpPr>
        <p:spPr>
          <a:xfrm>
            <a:off x="6522720" y="1695450"/>
            <a:ext cx="25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B01BCA-7B82-4A39-AB2B-B7D370031212}"/>
              </a:ext>
            </a:extLst>
          </p:cNvPr>
          <p:cNvCxnSpPr/>
          <p:nvPr/>
        </p:nvCxnSpPr>
        <p:spPr>
          <a:xfrm>
            <a:off x="4400550" y="2286000"/>
            <a:ext cx="25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DD371-F882-436F-B9AA-30F8B80B4A34}"/>
              </a:ext>
            </a:extLst>
          </p:cNvPr>
          <p:cNvCxnSpPr/>
          <p:nvPr/>
        </p:nvCxnSpPr>
        <p:spPr>
          <a:xfrm>
            <a:off x="6534785" y="2286000"/>
            <a:ext cx="25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20EC9F-2986-4818-9C62-F6FF05C2142B}"/>
              </a:ext>
            </a:extLst>
          </p:cNvPr>
          <p:cNvCxnSpPr/>
          <p:nvPr/>
        </p:nvCxnSpPr>
        <p:spPr>
          <a:xfrm>
            <a:off x="4400550" y="4989831"/>
            <a:ext cx="25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DBE1B8-3D86-4341-901C-757151A5DB56}"/>
              </a:ext>
            </a:extLst>
          </p:cNvPr>
          <p:cNvCxnSpPr/>
          <p:nvPr/>
        </p:nvCxnSpPr>
        <p:spPr>
          <a:xfrm>
            <a:off x="6537325" y="4989831"/>
            <a:ext cx="25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346F8C-31B5-41C3-B1F2-499F52FCE622}"/>
              </a:ext>
            </a:extLst>
          </p:cNvPr>
          <p:cNvCxnSpPr>
            <a:cxnSpLocks/>
          </p:cNvCxnSpPr>
          <p:nvPr/>
        </p:nvCxnSpPr>
        <p:spPr>
          <a:xfrm>
            <a:off x="1162050" y="3248025"/>
            <a:ext cx="1681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F668D7-F98A-4B25-B5F4-E3F105730E9C}"/>
              </a:ext>
            </a:extLst>
          </p:cNvPr>
          <p:cNvCxnSpPr>
            <a:cxnSpLocks/>
          </p:cNvCxnSpPr>
          <p:nvPr/>
        </p:nvCxnSpPr>
        <p:spPr>
          <a:xfrm flipV="1">
            <a:off x="2843530" y="1695450"/>
            <a:ext cx="1557020" cy="155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C20FA5C-7723-4566-8DFA-BFC217F3E0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11793" y="2428241"/>
            <a:ext cx="1496696" cy="866775"/>
          </a:xfrm>
          <a:prstGeom prst="curvedConnector3">
            <a:avLst>
              <a:gd name="adj1" fmla="val -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1F8FC7-3CCC-49BA-B146-39F838ED3C6A}"/>
              </a:ext>
            </a:extLst>
          </p:cNvPr>
          <p:cNvSpPr txBox="1"/>
          <p:nvPr/>
        </p:nvSpPr>
        <p:spPr>
          <a:xfrm>
            <a:off x="447676" y="2458720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 at R</a:t>
            </a:r>
            <a:r>
              <a:rPr lang="en-US" baseline="-25000" dirty="0"/>
              <a:t>b</a:t>
            </a:r>
            <a:r>
              <a:rPr lang="en-US" dirty="0"/>
              <a:t> bps Packets of size &lt;= S</a:t>
            </a:r>
          </a:p>
          <a:p>
            <a:endParaRPr lang="en-US" dirty="0"/>
          </a:p>
          <a:p>
            <a:r>
              <a:rPr lang="en-US" dirty="0"/>
              <a:t>u</a:t>
            </a:r>
            <a:r>
              <a:rPr lang="en-US" baseline="-25000" dirty="0"/>
              <a:t>1i</a:t>
            </a:r>
            <a:r>
              <a:rPr lang="en-US" dirty="0"/>
              <a:t>, u</a:t>
            </a:r>
            <a:r>
              <a:rPr lang="en-US" baseline="-25000" dirty="0"/>
              <a:t>2i</a:t>
            </a:r>
            <a:r>
              <a:rPr lang="en-US" dirty="0"/>
              <a:t>, …, </a:t>
            </a:r>
            <a:r>
              <a:rPr lang="en-US" dirty="0" err="1"/>
              <a:t>u</a:t>
            </a:r>
            <a:r>
              <a:rPr lang="en-US" baseline="-25000" dirty="0" err="1"/>
              <a:t>Si</a:t>
            </a:r>
            <a:endParaRPr lang="en-US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362913-FE75-4957-AE30-406778338BA8}"/>
              </a:ext>
            </a:extLst>
          </p:cNvPr>
          <p:cNvSpPr txBox="1"/>
          <p:nvPr/>
        </p:nvSpPr>
        <p:spPr>
          <a:xfrm>
            <a:off x="4766310" y="987961"/>
            <a:ext cx="174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(n, k) LDPC code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F32E2D-F284-47A7-8E47-CBBC4AB5E878}"/>
              </a:ext>
            </a:extLst>
          </p:cNvPr>
          <p:cNvCxnSpPr>
            <a:cxnSpLocks/>
          </p:cNvCxnSpPr>
          <p:nvPr/>
        </p:nvCxnSpPr>
        <p:spPr>
          <a:xfrm>
            <a:off x="6799580" y="2286000"/>
            <a:ext cx="1563370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AB407-2DC8-4EFA-8B36-9F93CCFFCE5D}"/>
              </a:ext>
            </a:extLst>
          </p:cNvPr>
          <p:cNvSpPr/>
          <p:nvPr/>
        </p:nvSpPr>
        <p:spPr>
          <a:xfrm>
            <a:off x="8375015" y="2867024"/>
            <a:ext cx="186944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 Erasure Channel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D7533B17-D7C1-444E-911D-2EB10A3BB3DC}"/>
              </a:ext>
            </a:extLst>
          </p:cNvPr>
          <p:cNvCxnSpPr>
            <a:cxnSpLocks/>
          </p:cNvCxnSpPr>
          <p:nvPr/>
        </p:nvCxnSpPr>
        <p:spPr>
          <a:xfrm rot="5400000">
            <a:off x="6848474" y="2576214"/>
            <a:ext cx="1465581" cy="678499"/>
          </a:xfrm>
          <a:prstGeom prst="curvedConnector3">
            <a:avLst>
              <a:gd name="adj1" fmla="val -7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235302-D941-43E0-8209-680D43519354}"/>
              </a:ext>
            </a:extLst>
          </p:cNvPr>
          <p:cNvSpPr txBox="1"/>
          <p:nvPr/>
        </p:nvSpPr>
        <p:spPr>
          <a:xfrm>
            <a:off x="6920388" y="3751581"/>
            <a:ext cx="297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out at (n/k)R</a:t>
            </a:r>
            <a:r>
              <a:rPr lang="en-US" baseline="-25000" dirty="0"/>
              <a:t>b</a:t>
            </a:r>
            <a:r>
              <a:rPr lang="en-US" dirty="0"/>
              <a:t> bps.</a:t>
            </a:r>
          </a:p>
          <a:p>
            <a:r>
              <a:rPr lang="en-US" dirty="0"/>
              <a:t>Encoder creates</a:t>
            </a:r>
          </a:p>
          <a:p>
            <a:r>
              <a:rPr lang="en-US" dirty="0"/>
              <a:t>(n-k) extra parity packets</a:t>
            </a:r>
          </a:p>
          <a:p>
            <a:r>
              <a:rPr lang="en-US" dirty="0"/>
              <a:t>v</a:t>
            </a:r>
            <a:r>
              <a:rPr lang="en-US" baseline="-25000" dirty="0"/>
              <a:t>1j</a:t>
            </a:r>
            <a:r>
              <a:rPr lang="en-US" dirty="0"/>
              <a:t>, v</a:t>
            </a:r>
            <a:r>
              <a:rPr lang="en-US" baseline="-25000" dirty="0"/>
              <a:t>2j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Sj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2500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Cole</dc:creator>
  <cp:lastModifiedBy>Chad Cole</cp:lastModifiedBy>
  <cp:revision>3</cp:revision>
  <dcterms:created xsi:type="dcterms:W3CDTF">2022-02-28T13:51:47Z</dcterms:created>
  <dcterms:modified xsi:type="dcterms:W3CDTF">2022-02-28T15:45:04Z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c7446c-0e16-4668-8680-8a97006e3fe8_Enabled">
    <vt:lpwstr>true</vt:lpwstr>
  </property>
  <property fmtid="{D5CDD505-2E9C-101B-9397-08002B2CF9AE}" pid="3" name="MSIP_Label_adc7446c-0e16-4668-8680-8a97006e3fe8_SetDate">
    <vt:lpwstr>2022-02-28T15:45:04Z</vt:lpwstr>
  </property>
  <property fmtid="{D5CDD505-2E9C-101B-9397-08002B2CF9AE}" pid="4" name="MSIP_Label_adc7446c-0e16-4668-8680-8a97006e3fe8_Method">
    <vt:lpwstr>Privileged</vt:lpwstr>
  </property>
  <property fmtid="{D5CDD505-2E9C-101B-9397-08002B2CF9AE}" pid="5" name="MSIP_Label_adc7446c-0e16-4668-8680-8a97006e3fe8_Name">
    <vt:lpwstr>Proprietary</vt:lpwstr>
  </property>
  <property fmtid="{D5CDD505-2E9C-101B-9397-08002B2CF9AE}" pid="6" name="MSIP_Label_adc7446c-0e16-4668-8680-8a97006e3fe8_SiteId">
    <vt:lpwstr>8d7424e2-5e1b-48f6-99ab-e818cd9f5507</vt:lpwstr>
  </property>
  <property fmtid="{D5CDD505-2E9C-101B-9397-08002B2CF9AE}" pid="7" name="MSIP_Label_adc7446c-0e16-4668-8680-8a97006e3fe8_ActionId">
    <vt:lpwstr>bc649e6a-175b-470b-8a84-f239bad700ef</vt:lpwstr>
  </property>
  <property fmtid="{D5CDD505-2E9C-101B-9397-08002B2CF9AE}" pid="8" name="MSIP_Label_adc7446c-0e16-4668-8680-8a97006e3fe8_ContentBits">
    <vt:lpwstr>1</vt:lpwstr>
  </property>
</Properties>
</file>