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mf" ContentType="image/x-w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4393" r:id="rId4"/>
    <p:sldMasterId id="214748440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7315200" cy="96012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5A91"/>
    <a:srgbClr val="5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9137"/>
    <p:restoredTop autoAdjust="0" sz="95748"/>
  </p:normalViewPr>
  <p:slideViewPr>
    <p:cSldViewPr snapToGrid="0">
      <p:cViewPr varScale="1">
        <p:scale>
          <a:sx d="100" n="105"/>
          <a:sy d="100" n="105"/>
        </p:scale>
        <p:origin x="632" y="184"/>
      </p:cViewPr>
      <p:guideLst/>
    </p:cSldViewPr>
  </p:slideViewPr>
  <p:outlineViewPr>
    <p:cViewPr>
      <p:scale>
        <a:sx d="100" n="33"/>
        <a:sy d="100" n="33"/>
      </p:scale>
      <p:origin x="0" y="-17430"/>
    </p:cViewPr>
  </p:outlineViewPr>
  <p:notesTextViewPr>
    <p:cViewPr>
      <p:scale>
        <a:sx d="2" n="3"/>
        <a:sy d="2" n="3"/>
      </p:scale>
      <p:origin x="0" y="0"/>
    </p:cViewPr>
  </p:notesTextViewPr>
  <p:sorterViewPr>
    <p:cViewPr varScale="1">
      <p:scale>
        <a:sx d="1" n="1"/>
        <a:sy d="1" n="1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40" Type="http://schemas.openxmlformats.org/officeDocument/2006/relationships/presProps" Target="presProps.xml" /><Relationship Id="rId3" Type="http://schemas.openxmlformats.org/officeDocument/2006/relationships/customXml" Target="../customXml/item3.xml" /><Relationship Id="rId43" Type="http://schemas.openxmlformats.org/officeDocument/2006/relationships/tableStyles" Target="tableStyles.xml" /><Relationship Id="rId39" Type="http://schemas.openxmlformats.org/officeDocument/2006/relationships/commentAuthors" Target="commentAuthors.xml" /><Relationship Id="rId2" Type="http://schemas.openxmlformats.org/officeDocument/2006/relationships/customXml" Target="../customXml/item2.xml" /><Relationship Id="rId38" Type="http://schemas.openxmlformats.org/officeDocument/2006/relationships/handoutMaster" Target="handoutMasters/handoutMaster1.xml" /><Relationship Id="rId42" Type="http://schemas.openxmlformats.org/officeDocument/2006/relationships/theme" Target="theme/theme1.xml" /><Relationship Id="rId1" Type="http://schemas.openxmlformats.org/officeDocument/2006/relationships/customXml" Target="../customXml/item1.xml" /><Relationship Id="rId5" Type="http://schemas.openxmlformats.org/officeDocument/2006/relationships/slideMaster" Target="slideMasters/slideMaster2.xml" /><Relationship Id="rId41" Type="http://schemas.openxmlformats.org/officeDocument/2006/relationships/viewProps" Target="viewProps.xml" /><Relationship Id="rId4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8139" y="63948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7A30CF-4CD7-438D-B5D4-7D782805BDC4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380" y="6390565"/>
            <a:ext cx="691721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488" y="6394891"/>
            <a:ext cx="101644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191" y="5847636"/>
            <a:ext cx="1425526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51" y="5844851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DA0C-ECC5-4F6A-8287-F777C4C91365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581192" y="4251518"/>
            <a:ext cx="11029616" cy="2067691"/>
          </a:xfrm>
          <a:solidFill>
            <a:schemeClr val="bg1">
              <a:lumMod val="85000"/>
            </a:schemeClr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>
            <a:lvl1pPr marL="82296" indent="0">
              <a:buNone/>
              <a:defRPr sz="2400" b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defRPr>
            </a:lvl1pPr>
            <a:lvl2pPr marL="402336" indent="0">
              <a:buNone/>
              <a:defRPr>
                <a:solidFill>
                  <a:schemeClr val="tx1"/>
                </a:solidFill>
              </a:defRPr>
            </a:lvl2pPr>
            <a:lvl3pPr marL="658368" indent="0">
              <a:buNone/>
              <a:defRPr>
                <a:solidFill>
                  <a:schemeClr val="tx1"/>
                </a:solidFill>
              </a:defRPr>
            </a:lvl3pPr>
            <a:lvl4pPr marL="923544" indent="0">
              <a:buNone/>
              <a:defRPr>
                <a:solidFill>
                  <a:schemeClr val="tx1"/>
                </a:solidFill>
              </a:defRPr>
            </a:lvl4pPr>
            <a:lvl5pPr marL="1115568" indent="0"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782091"/>
            <a:ext cx="11029615" cy="3340059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821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300054-180A-44FD-A2A4-BEB1EBF66374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7CB-7B7C-4DF0-8ABD-A36BB246BDAE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9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1C9-F66C-4E72-896D-05D850226AF7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5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427CB6-143F-4469-9D44-EA3ACAFF54C1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87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824"/>
          <a:stretch/>
        </p:blipFill>
        <p:spPr>
          <a:xfrm>
            <a:off x="2" y="0"/>
            <a:ext cx="12210197" cy="125403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275655"/>
            <a:ext cx="10972800" cy="1155779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733" b="1" baseline="0">
                <a:solidFill>
                  <a:srgbClr val="0039A6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09600" y="2748933"/>
            <a:ext cx="85344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 b="1" baseline="0">
                <a:solidFill>
                  <a:srgbClr val="0039A6"/>
                </a:solidFill>
                <a:effectLst/>
                <a:latin typeface="Calibri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3835603"/>
            <a:ext cx="8534400" cy="1295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67"/>
              </a:lnSpc>
              <a:buNone/>
              <a:defRPr sz="2400" baseline="0">
                <a:solidFill>
                  <a:srgbClr val="0039A6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9600" y="120204"/>
            <a:ext cx="92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Centers for Disease Control and Prevention</a:t>
            </a:r>
          </a:p>
        </p:txBody>
      </p:sp>
    </p:spTree>
    <p:extLst>
      <p:ext uri="{BB962C8B-B14F-4D97-AF65-F5344CB8AC3E}">
        <p14:creationId xmlns:p14="http://schemas.microsoft.com/office/powerpoint/2010/main" val="31632945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_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000"/>
              </a:lnSpc>
              <a:defRPr sz="3733" b="1" baseline="0">
                <a:solidFill>
                  <a:srgbClr val="005DAA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OD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42" b="-5052"/>
          <a:stretch/>
        </p:blipFill>
        <p:spPr>
          <a:xfrm>
            <a:off x="8585" y="6690957"/>
            <a:ext cx="12192001" cy="248992"/>
          </a:xfrm>
          <a:prstGeom prst="rect">
            <a:avLst/>
          </a:prstGeom>
        </p:spPr>
      </p:pic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545167"/>
            <a:ext cx="10972800" cy="4455584"/>
          </a:xfrm>
        </p:spPr>
        <p:txBody>
          <a:bodyPr/>
          <a:lstStyle>
            <a:lvl1pPr marL="457189" indent="-457189">
              <a:buClr>
                <a:srgbClr val="005DAA"/>
              </a:buClr>
              <a:buFont typeface="Wingdings" panose="05000000000000000000" pitchFamily="2" charset="2"/>
              <a:buChar char="§"/>
              <a:defRPr sz="2667">
                <a:solidFill>
                  <a:schemeClr val="accent4">
                    <a:lumMod val="75000"/>
                  </a:schemeClr>
                </a:solidFill>
              </a:defRPr>
            </a:lvl1pPr>
            <a:lvl2pPr>
              <a:buClr>
                <a:srgbClr val="532E63"/>
              </a:buClr>
              <a:defRPr sz="2667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>
                <a:srgbClr val="9A3B26"/>
              </a:buClr>
              <a:defRPr sz="2667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2667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667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746929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_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000"/>
              </a:lnSpc>
              <a:defRPr sz="3733" b="1" baseline="0">
                <a:solidFill>
                  <a:srgbClr val="005DAB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5172892" cy="4191000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32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990575" indent="-38099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667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24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24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6409509" y="1600201"/>
            <a:ext cx="5172892" cy="4191000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32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990575" indent="-38099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667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24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24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44"/>
          <a:stretch/>
        </p:blipFill>
        <p:spPr>
          <a:xfrm>
            <a:off x="0" y="6719804"/>
            <a:ext cx="12192000" cy="15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453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E66AF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467097"/>
            <a:ext cx="11059884" cy="1162051"/>
          </a:xfrm>
          <a:prstGeom prst="rect">
            <a:avLst/>
          </a:prstGeom>
        </p:spPr>
        <p:txBody>
          <a:bodyPr anchor="b"/>
          <a:lstStyle>
            <a:lvl1pPr algn="l">
              <a:defRPr sz="48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09601" y="5900928"/>
            <a:ext cx="10363200" cy="568325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933"/>
              </a:lnSpc>
              <a:buNone/>
              <a:defRPr sz="2667" baseline="0">
                <a:solidFill>
                  <a:schemeClr val="bg2"/>
                </a:solidFill>
                <a:latin typeface="Calibri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9503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2608" y="5668739"/>
            <a:ext cx="12192000" cy="117755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69625" y="3662433"/>
            <a:ext cx="88524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95E4A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600" dirty="0">
                <a:solidFill>
                  <a:srgbClr val="695E4A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rgbClr val="695E4A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600" dirty="0">
                <a:solidFill>
                  <a:srgbClr val="695E4A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rgbClr val="695E4A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600" dirty="0">
                <a:solidFill>
                  <a:srgbClr val="695E4A"/>
                </a:solidFill>
                <a:latin typeface="Calibri" panose="020F0502020204030204" pitchFamily="34" charset="0"/>
              </a:rPr>
            </a:br>
            <a:br>
              <a:rPr lang="en-US" sz="1600" dirty="0">
                <a:solidFill>
                  <a:srgbClr val="695E4A"/>
                </a:solidFill>
                <a:latin typeface="Calibri" panose="020F0502020204030204" pitchFamily="34" charset="0"/>
              </a:rPr>
            </a:br>
            <a:br>
              <a:rPr lang="en-US" sz="1600" dirty="0">
                <a:solidFill>
                  <a:srgbClr val="695E4A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rgbClr val="695E4A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</p:spTree>
    <p:extLst>
      <p:ext uri="{BB962C8B-B14F-4D97-AF65-F5344CB8AC3E}">
        <p14:creationId xmlns:p14="http://schemas.microsoft.com/office/powerpoint/2010/main" val="17694006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4978"/>
            <a:ext cx="2844799" cy="365125"/>
          </a:xfrm>
        </p:spPr>
        <p:txBody>
          <a:bodyPr/>
          <a:lstStyle/>
          <a:p>
            <a:fld id="{8AE54139-1E0A-4857-8F8C-8EFA9CD2897F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4978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3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91200"/>
            <a:ext cx="109728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* Citations, references, and credits – Myriad Pro, 11pt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5181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bg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 – Myriad Pro, Bold, 24pt</a:t>
            </a:r>
          </a:p>
          <a:p>
            <a:pPr lvl="1"/>
            <a:r>
              <a:rPr lang="en-US" dirty="0"/>
              <a:t>Second level – Myriad Pro, 20pt</a:t>
            </a:r>
          </a:p>
          <a:p>
            <a:pPr lvl="2"/>
            <a:r>
              <a:rPr lang="en-US" dirty="0"/>
              <a:t>Third level – Myriad Pro, 18pt	</a:t>
            </a:r>
          </a:p>
          <a:p>
            <a:pPr lvl="3"/>
            <a:r>
              <a:rPr lang="en-US" dirty="0"/>
              <a:t>Fourth level – Myriad Pro, 18pt</a:t>
            </a:r>
          </a:p>
          <a:p>
            <a:pPr lvl="4"/>
            <a:r>
              <a:rPr lang="en-US" dirty="0"/>
              <a:t>Fifth level – Myriad Pro, 18pt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0800" y="1606064"/>
            <a:ext cx="5181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bg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 – Myriad Pro, Bold, 24pt</a:t>
            </a:r>
          </a:p>
          <a:p>
            <a:pPr lvl="1"/>
            <a:r>
              <a:rPr lang="en-US" dirty="0"/>
              <a:t>Second level – Myriad Pro, 20pt</a:t>
            </a:r>
          </a:p>
          <a:p>
            <a:pPr lvl="2"/>
            <a:r>
              <a:rPr lang="en-US" dirty="0"/>
              <a:t>Third level – Myriad Pro, 18pt	</a:t>
            </a:r>
          </a:p>
          <a:p>
            <a:pPr lvl="3"/>
            <a:r>
              <a:rPr lang="en-US" dirty="0"/>
              <a:t>Fourth level – Myriad Pro, 18pt</a:t>
            </a:r>
          </a:p>
          <a:p>
            <a:pPr lvl="4"/>
            <a:r>
              <a:rPr lang="en-US" dirty="0"/>
              <a:t>Fifth level – Myriad Pro, 18pt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Headline – Myriad Pro, Bold, Shadow, 28pt</a:t>
            </a:r>
          </a:p>
        </p:txBody>
      </p:sp>
    </p:spTree>
    <p:extLst>
      <p:ext uri="{BB962C8B-B14F-4D97-AF65-F5344CB8AC3E}">
        <p14:creationId xmlns:p14="http://schemas.microsoft.com/office/powerpoint/2010/main" val="23009537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83273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4978"/>
            <a:ext cx="2844799" cy="365125"/>
          </a:xfrm>
        </p:spPr>
        <p:txBody>
          <a:bodyPr/>
          <a:lstStyle/>
          <a:p>
            <a:fld id="{2BEEA9C5-FD56-4583-891A-26A859BF27E7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4978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81192" y="4251518"/>
            <a:ext cx="11029616" cy="2067691"/>
          </a:xfrm>
          <a:solidFill>
            <a:schemeClr val="bg1">
              <a:lumMod val="85000"/>
            </a:schemeClr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>
            <a:lvl1pPr marL="82296" indent="0">
              <a:buNone/>
              <a:defRPr sz="2400" b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defRPr>
            </a:lvl1pPr>
            <a:lvl2pPr marL="402336" indent="0">
              <a:buNone/>
              <a:defRPr>
                <a:solidFill>
                  <a:schemeClr val="tx1"/>
                </a:solidFill>
              </a:defRPr>
            </a:lvl2pPr>
            <a:lvl3pPr marL="658368" indent="0">
              <a:buNone/>
              <a:defRPr>
                <a:solidFill>
                  <a:schemeClr val="tx1"/>
                </a:solidFill>
              </a:defRPr>
            </a:lvl3pPr>
            <a:lvl4pPr marL="923544" indent="0">
              <a:buNone/>
              <a:defRPr>
                <a:solidFill>
                  <a:schemeClr val="tx1"/>
                </a:solidFill>
              </a:defRPr>
            </a:lvl4pPr>
            <a:lvl5pPr marL="1115568" indent="0"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DBF83-5445-4DB5-9703-5AC437EBFE3D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9080" y="6484100"/>
            <a:ext cx="2844799" cy="365125"/>
          </a:xfrm>
        </p:spPr>
        <p:txBody>
          <a:bodyPr/>
          <a:lstStyle/>
          <a:p>
            <a:fld id="{EEFA93B0-BC1B-4ACF-A312-A4201C26991A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4321" y="6479774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94979"/>
            <a:ext cx="2844799" cy="365125"/>
          </a:xfrm>
        </p:spPr>
        <p:txBody>
          <a:bodyPr/>
          <a:lstStyle/>
          <a:p>
            <a:fld id="{EB1D6DE4-432D-42AF-8E9E-2C2FAA86CE0C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90653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9497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73215"/>
            <a:ext cx="2844799" cy="365125"/>
          </a:xfrm>
        </p:spPr>
        <p:txBody>
          <a:bodyPr/>
          <a:lstStyle/>
          <a:p>
            <a:fld id="{A924AC4C-F33C-4C48-B1E6-0073C31BDCFA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68889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7321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5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505866"/>
            <a:ext cx="2844799" cy="365125"/>
          </a:xfrm>
        </p:spPr>
        <p:txBody>
          <a:bodyPr/>
          <a:lstStyle/>
          <a:p>
            <a:fld id="{092A3FC1-4DA9-449D-B11C-2170A73F6739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50154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50586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2" y="782091"/>
            <a:ext cx="11029615" cy="5568725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605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505866"/>
            <a:ext cx="2844799" cy="365125"/>
          </a:xfrm>
        </p:spPr>
        <p:txBody>
          <a:bodyPr/>
          <a:lstStyle/>
          <a:p>
            <a:fld id="{074BACCF-F271-44B2-98C9-74A791CE4C75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50154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50586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610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theme/theme1.xml" Type="http://schemas.openxmlformats.org/officeDocument/2006/relationships/theme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581192" y="6468438"/>
            <a:ext cx="284479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  <a:latin charset="0" panose="020B0603020202020204" pitchFamily="34" typeface="Trebuchet MS"/>
              </a:defRPr>
            </a:lvl1pPr>
          </a:lstStyle>
          <a:p>
            <a:fld id="{2B919882-4D34-499D-9880-D610FBE32585}" type="datetime1">
              <a:rPr lang="en-US" smtClean="0"/>
              <a:t>11/18/22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533540" y="6468892"/>
            <a:ext cx="69172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cap="all" sz="900">
                <a:solidFill>
                  <a:schemeClr val="accent2"/>
                </a:solidFill>
                <a:latin charset="0" panose="020B0603020202020204" pitchFamily="34" typeface="Trebuchet MS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558300" y="6473218"/>
            <a:ext cx="10525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  <a:latin charset="0" panose="020B0603020202020204" pitchFamily="34" typeface="Trebuchet MS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83090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4394" r:id="rId1"/>
    <p:sldLayoutId id="2147484395" r:id="rId2"/>
    <p:sldLayoutId id="2147484406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7" r:id="rId9"/>
    <p:sldLayoutId id="2147484405" r:id="rId10"/>
    <p:sldLayoutId id="2147484401" r:id="rId11"/>
    <p:sldLayoutId id="2147484402" r:id="rId12"/>
    <p:sldLayoutId id="2147484403" r:id="rId13"/>
    <p:sldLayoutId id="2147484404" r:id="rId14"/>
  </p:sldLayoutIdLst>
  <p:hf dt="0" ftr="0" hdr="0"/>
  <p:txStyles>
    <p:titleStyle>
      <a:lvl1pPr algn="l" defTabSz="457200" eaLnBrk="1" hangingPunct="1" latinLnBrk="0" rtl="0">
        <a:spcBef>
          <a:spcPct val="0"/>
        </a:spcBef>
        <a:buNone/>
        <a:defRPr b="0" cap="all" kern="1200" sz="2800">
          <a:solidFill>
            <a:schemeClr val="bg1"/>
          </a:solidFill>
          <a:latin charset="0" panose="020B0603020202020204" pitchFamily="34" typeface="Trebuchet MS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charset="2" panose="05020102010507070707" pitchFamily="18" typeface="Wingdings 2"/>
        <a:buChar char=""/>
        <a:defRPr kern="1200" sz="1800">
          <a:solidFill>
            <a:schemeClr val="tx2"/>
          </a:solidFill>
          <a:latin charset="0" panose="020B0603020202020204" pitchFamily="34" typeface="Trebuchet MS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charset="0" panose="02070309020205020404" pitchFamily="49" typeface="Courier New"/>
        <a:buChar char="o"/>
        <a:defRPr kern="1200" sz="1600">
          <a:solidFill>
            <a:schemeClr val="tx2"/>
          </a:solidFill>
          <a:latin charset="0" panose="020B0603020202020204" pitchFamily="34" typeface="Trebuchet MS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charset="0" panose="020B0604020202020204" pitchFamily="34" typeface="Arial"/>
        <a:buChar char="•"/>
        <a:defRPr kern="1200" sz="1400">
          <a:solidFill>
            <a:schemeClr val="tx2"/>
          </a:solidFill>
          <a:latin charset="0" panose="020B0603020202020204" pitchFamily="34" typeface="Trebuchet MS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charset="2" panose="05000000000000000000" pitchFamily="2" typeface="Wingdings"/>
        <a:buChar char="ü"/>
        <a:defRPr kern="1200" sz="1200">
          <a:solidFill>
            <a:schemeClr val="tx2"/>
          </a:solidFill>
          <a:latin charset="0" panose="020B0603020202020204" pitchFamily="34" typeface="Trebuchet MS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charset="2" panose="05000000000000000000" pitchFamily="2" typeface="Wingdings"/>
        <a:buChar char="Ø"/>
        <a:defRPr kern="1200" sz="1200">
          <a:solidFill>
            <a:schemeClr val="tx2"/>
          </a:solidFill>
          <a:latin charset="0" panose="020B0603020202020204" pitchFamily="34" typeface="Trebuchet MS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charset="2" panose="05020102010507070707" pitchFamily="18" typeface="Wingdings 2"/>
        <a:buChar char=""/>
        <a:defRPr kern="1200" sz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charset="2" panose="05020102010507070707" pitchFamily="18" typeface="Wingdings 2"/>
        <a:buChar char=""/>
        <a:defRPr kern="1200" sz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charset="2" panose="05020102010507070707" pitchFamily="18" typeface="Wingdings 2"/>
        <a:buChar char=""/>
        <a:defRPr kern="1200" sz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charset="2" panose="05020102010507070707" pitchFamily="18" typeface="Wingdings 2"/>
        <a:buChar char=""/>
        <a:defRPr kern="1200"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1.png" /><Relationship Id="rId2" Type="http://schemas.openxmlformats.org/officeDocument/2006/relationships/image" Target="../media/image2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6.png" /><Relationship Id="rId2" Type="http://schemas.openxmlformats.org/officeDocument/2006/relationships/image" Target="../media/image2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8.png" /><Relationship Id="rId2" Type="http://schemas.openxmlformats.org/officeDocument/2006/relationships/image" Target="../media/image2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0.png" /><Relationship Id="rId2" Type="http://schemas.openxmlformats.org/officeDocument/2006/relationships/image" Target="../media/image2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3.png" /><Relationship Id="rId2" Type="http://schemas.openxmlformats.org/officeDocument/2006/relationships/image" Target="../media/image3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5.png" /><Relationship Id="rId2" Type="http://schemas.openxmlformats.org/officeDocument/2006/relationships/image" Target="../media/image3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7.png" /><Relationship Id="rId2" Type="http://schemas.openxmlformats.org/officeDocument/2006/relationships/image" Target="../media/image3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40.png" /><Relationship Id="rId2" Type="http://schemas.openxmlformats.org/officeDocument/2006/relationships/image" Target="../media/image3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42.png" /><Relationship Id="rId2" Type="http://schemas.openxmlformats.org/officeDocument/2006/relationships/image" Target="../media/image4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44.png" /><Relationship Id="rId2" Type="http://schemas.openxmlformats.org/officeDocument/2006/relationships/image" Target="../media/image43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46.png" /><Relationship Id="rId2" Type="http://schemas.openxmlformats.org/officeDocument/2006/relationships/image" Target="../media/image4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48.png" /><Relationship Id="rId2" Type="http://schemas.openxmlformats.org/officeDocument/2006/relationships/image" Target="../media/image4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50.png" /><Relationship Id="rId2" Type="http://schemas.openxmlformats.org/officeDocument/2006/relationships/image" Target="../media/image4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52.png" /><Relationship Id="rId2" Type="http://schemas.openxmlformats.org/officeDocument/2006/relationships/image" Target="../media/image5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54.png" /><Relationship Id="rId2" Type="http://schemas.openxmlformats.org/officeDocument/2006/relationships/image" Target="../media/image5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/>
          <a:p>
            <a:pPr lvl="0" indent="0" marL="0">
              <a:buNone/>
            </a:pPr>
            <a:r>
              <a:rPr/>
              <a:t>1.3 DSRIP Quality Related Outcomes: Round4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pPr lvl="0" indent="0" marL="0">
              <a:buNone/>
            </a:pPr>
            <a:r>
              <a:rPr/>
              <a:t>Justin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7558139" y="6394891"/>
            <a:ext cx="2844800" cy="3651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5/12/23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10488" y="6394891"/>
            <a:ext cx="1016440" cy="365125"/>
          </a:xfrm>
        </p:spPr>
        <p:txBody>
          <a:bodyPr/>
          <a:lstStyle>
            <a:lvl1pPr>
              <a:defRPr baseline="0" cap="none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1.3.2 - Overall Measure</a:t>
            </a:r>
          </a:p>
        </p:txBody>
      </p:sp>
      <p:pic>
        <p:nvPicPr>
          <p:cNvPr descr="../../../../../../../../../private/var/folders/6x/2glpcsr56d7dtg4cb8ffdvg00000gn/T/RtmpBABjod/file6eea4f8b30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2222500"/>
            <a:ext cx="48387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1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1.3.2 - Analysis of Achievement Rates</a:t>
            </a:r>
          </a:p>
        </p:txBody>
      </p:sp>
      <p:pic>
        <p:nvPicPr>
          <p:cNvPr descr="DSRIP1_3Round4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1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1.3.2 - Analysis of Achievement Rates (Box Plots)</a:t>
            </a:r>
          </a:p>
        </p:txBody>
      </p:sp>
      <p:pic>
        <p:nvPicPr>
          <p:cNvPr descr="DSRIP1_3Round4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1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1.3.3 - Design Plan</a:t>
            </a:r>
          </a:p>
        </p:txBody>
      </p:sp>
      <p:pic>
        <p:nvPicPr>
          <p:cNvPr descr="reference/13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4500" y="2171700"/>
            <a:ext cx="36449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1.3.3 - Overall Measure</a:t>
            </a:r>
          </a:p>
        </p:txBody>
      </p:sp>
      <p:pic>
        <p:nvPicPr>
          <p:cNvPr descr="../../../../../../../../../private/var/folders/6x/2glpcsr56d7dtg4cb8ffdvg00000gn/T/RtmpBABjod/file6eea536f3e7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2222500"/>
            <a:ext cx="48387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19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1.3.3 - Analysis of Achievement Rates</a:t>
            </a:r>
          </a:p>
        </p:txBody>
      </p:sp>
      <p:pic>
        <p:nvPicPr>
          <p:cNvPr descr="DSRIP1_3Round4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2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1.3.3 - Analysis of Achievement Rates (Box Plots)</a:t>
            </a:r>
          </a:p>
        </p:txBody>
      </p:sp>
      <p:pic>
        <p:nvPicPr>
          <p:cNvPr descr="DSRIP1_3Round4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2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1.3.4 - Design Plan</a:t>
            </a:r>
          </a:p>
        </p:txBody>
      </p:sp>
      <p:pic>
        <p:nvPicPr>
          <p:cNvPr descr="reference/13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2171700"/>
            <a:ext cx="76581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1.3.4 - Overall Measure</a:t>
            </a:r>
          </a:p>
        </p:txBody>
      </p:sp>
      <p:pic>
        <p:nvPicPr>
          <p:cNvPr descr="../../../../../../../../../private/var/folders/6x/2glpcsr56d7dtg4cb8ffdvg00000gn/T/RtmpBABjod/file6eea3ec2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2222500"/>
            <a:ext cx="48387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2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1.3.4 - Analysis of Achievement Rates</a:t>
            </a:r>
          </a:p>
        </p:txBody>
      </p:sp>
      <p:pic>
        <p:nvPicPr>
          <p:cNvPr descr="DSRIP1_3Round4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2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Outstanding Questions/Todos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Fix p value in notes p&lt;=</a:t>
            </a:r>
          </a:p>
          <a:p>
            <a:pPr lvl="0"/>
            <a:r>
              <a:rPr/>
              <a:t>goals for each year and measure</a:t>
            </a:r>
          </a:p>
          <a:p>
            <a:pPr lvl="0"/>
            <a:r>
              <a:rPr/>
              <a:t>what is the incentive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1.3.4 - Analysis of Achievement Rates (Box Plots)</a:t>
            </a:r>
          </a:p>
        </p:txBody>
      </p:sp>
      <p:pic>
        <p:nvPicPr>
          <p:cNvPr descr="DSRIP1_3Round4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3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1.3.5 - Design Plan</a:t>
            </a:r>
          </a:p>
        </p:txBody>
      </p:sp>
      <p:pic>
        <p:nvPicPr>
          <p:cNvPr descr="reference/13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0" y="2171700"/>
            <a:ext cx="30353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1.3.5 - Overall Measure</a:t>
            </a:r>
          </a:p>
        </p:txBody>
      </p:sp>
      <p:pic>
        <p:nvPicPr>
          <p:cNvPr descr="../../../../../../../../../private/var/folders/6x/2glpcsr56d7dtg4cb8ffdvg00000gn/T/RtmpBABjod/file6eea67445b9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2222500"/>
            <a:ext cx="48387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3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1.3.5 - Analysis of Achievement Rates</a:t>
            </a:r>
          </a:p>
        </p:txBody>
      </p:sp>
      <p:pic>
        <p:nvPicPr>
          <p:cNvPr descr="DSRIP1_3Round4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3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1.3.5 - Analysis of Achievement Rates (Box Plots)</a:t>
            </a:r>
          </a:p>
        </p:txBody>
      </p:sp>
      <p:pic>
        <p:nvPicPr>
          <p:cNvPr descr="DSRIP1_3Round4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37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Establish outline of report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Backup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1.3.1 - Percent Change</a:t>
            </a:r>
          </a:p>
        </p:txBody>
      </p:sp>
      <p:pic>
        <p:nvPicPr>
          <p:cNvPr descr="DSRIP1_3Round4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39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1.3.2 - Percent Change</a:t>
            </a:r>
          </a:p>
        </p:txBody>
      </p:sp>
      <p:pic>
        <p:nvPicPr>
          <p:cNvPr descr="DSRIP1_3Round4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4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Category C Data File</a:t>
            </a:r>
          </a:p>
          <a:p>
            <a:pPr lvl="0"/>
            <a:r>
              <a:rPr/>
              <a:t>File: Category C Summary Worksheet</a:t>
            </a:r>
          </a:p>
          <a:p>
            <a:pPr lvl="0"/>
            <a:r>
              <a:rPr/>
              <a:t>Currently have DY7 (2018), DY8 (2019), DY9 (2020), DY10 (2021)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1.3.3 - Percent Change</a:t>
            </a:r>
          </a:p>
        </p:txBody>
      </p:sp>
      <p:pic>
        <p:nvPicPr>
          <p:cNvPr descr="DSRIP1_3Round4_files/figure-pptx/unnamed-chunk-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4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1.3.4 - Percent Change</a:t>
            </a:r>
          </a:p>
        </p:txBody>
      </p:sp>
      <p:pic>
        <p:nvPicPr>
          <p:cNvPr descr="DSRIP1_3Round4_files/figure-pptx/unnamed-chunk-4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4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1.3.5 - Percent Change</a:t>
            </a:r>
          </a:p>
        </p:txBody>
      </p:sp>
      <p:pic>
        <p:nvPicPr>
          <p:cNvPr descr="DSRIP1_3Round4_files/figure-pptx/unnamed-chunk-4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47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Evaluation Design Plan - Overall</a:t>
            </a:r>
          </a:p>
        </p:txBody>
      </p:sp>
      <p:pic>
        <p:nvPicPr>
          <p:cNvPr descr="reference/eq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2286000"/>
            <a:ext cx="110236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1.3.1 Design Plan</a:t>
            </a:r>
          </a:p>
        </p:txBody>
      </p:sp>
      <p:pic>
        <p:nvPicPr>
          <p:cNvPr descr="reference/1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2171700"/>
            <a:ext cx="28321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1.3.1 - Overall Measure</a:t>
            </a:r>
          </a:p>
        </p:txBody>
      </p:sp>
      <p:pic>
        <p:nvPicPr>
          <p:cNvPr descr="../../../../../../../../../private/var/folders/6x/2glpcsr56d7dtg4cb8ffdvg00000gn/T/RtmpBABjod/file6eea1d78e24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2222500"/>
            <a:ext cx="48387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1.3.1 - Analysis of Achievement Rates</a:t>
            </a:r>
          </a:p>
        </p:txBody>
      </p:sp>
      <p:pic>
        <p:nvPicPr>
          <p:cNvPr descr="DSRIP1_3Round4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7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1.3.1 - Analysis of Achievement Rates (Box Plots)</a:t>
            </a:r>
          </a:p>
        </p:txBody>
      </p:sp>
      <p:pic>
        <p:nvPicPr>
          <p:cNvPr descr="DSRIP1_3Round4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DSRIP1_3Round4_files/figure-pptx/unnamed-chunk-9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 1.3.2 - Design Plan</a:t>
            </a:r>
          </a:p>
        </p:txBody>
      </p:sp>
      <p:pic>
        <p:nvPicPr>
          <p:cNvPr descr="reference/1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71700"/>
            <a:ext cx="28829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ividend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00000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rip_claims_hhsc_20221117" id="{CFE55DBB-5C47-934F-9405-B74180FEAAAD}" vid="{FC387C46-7636-2C44-B62B-98D788010E9C}"/>
    </a:ext>
  </a:extLst>
</a:theme>
</file>

<file path=ppt/theme/theme2.xml><?xml version="1.0" encoding="utf-8"?>
<a:theme xmlns:a="http://schemas.openxmlformats.org/drawingml/2006/main" name="NCEH_ATSDR_combined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srip_claims_hhsc_20221117" id="{CFE55DBB-5C47-934F-9405-B74180FEAAAD}" vid="{15C758E1-DDD2-1F4E-A0B4-0BB8F9EE3F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1288</Words>
  <Application>Microsoft Macintosh PowerPoint</Application>
  <PresentationFormat>Widescreen</PresentationFormat>
  <Paragraphs>381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Gothic</vt:lpstr>
      <vt:lpstr>Arial</vt:lpstr>
      <vt:lpstr>Calibri</vt:lpstr>
      <vt:lpstr>Courier New</vt:lpstr>
      <vt:lpstr>Gill Sans MT</vt:lpstr>
      <vt:lpstr>Myriad Web Pro</vt:lpstr>
      <vt:lpstr>Trebuchet MS</vt:lpstr>
      <vt:lpstr>Wingdings</vt:lpstr>
      <vt:lpstr>Wingdings 2</vt:lpstr>
      <vt:lpstr>Dividend</vt:lpstr>
      <vt:lpstr>NCEH_ATSDR_combined</vt:lpstr>
      <vt:lpstr>1.2 DSRIP Claims</vt:lpstr>
      <vt:lpstr>DSRIP Claims Status Update for Summative Report</vt:lpstr>
      <vt:lpstr>Methodological Approach</vt:lpstr>
      <vt:lpstr>1.2.3 Testing HbA1c Levels</vt:lpstr>
      <vt:lpstr>1.2.3 Testing HbA1c Levels</vt:lpstr>
      <vt:lpstr>1.2.5 Emergency Department Visits for Diabetes</vt:lpstr>
      <vt:lpstr>1.2.5 Emergency Department Visits for Diabetes</vt:lpstr>
      <vt:lpstr>1.2.6 Cost of Care</vt:lpstr>
      <vt:lpstr>1.2.6 Cost of Care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DSRIP Quality Related Outcomes: Round4</dc:title>
  <dc:creator/>
  <cp:keywords/>
  <dcterms:created xsi:type="dcterms:W3CDTF">2023-05-12T20:50:20Z</dcterms:created>
  <dcterms:modified xsi:type="dcterms:W3CDTF">2023-05-12T20:50:20Z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5/12/23</vt:lpwstr>
  </property>
  <property fmtid="{D5CDD505-2E9C-101B-9397-08002B2CF9AE}" pid="3" name="output">
    <vt:lpwstr/>
  </property>
  <property fmtid="{D5CDD505-2E9C-101B-9397-08002B2CF9AE}" pid="4" name="subtitle">
    <vt:lpwstr>Justin</vt:lpwstr>
  </property>
</Properties>
</file>