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app0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93" r:id="rId1"/>
    <p:sldMasterId id="2147484409" r:id="rId2"/>
  </p:sldMasterIdLst>
  <p:sldIdLst>
    <p:sldId id="256" r:id="rId3"/>
    <p:sldId id="262" r:id="rId4"/>
    <p:sldId id="266" r:id="rId5"/>
    <p:sldId id="270" r:id="rId6"/>
    <p:sldId id="274" r:id="rId7"/>
    <p:sldId id="278" r:id="rId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5A91"/>
    <a:srgbClr val="5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6" autoAdjust="0"/>
    <p:restoredTop sz="96327" autoAdjust="0"/>
  </p:normalViewPr>
  <p:slideViewPr>
    <p:cSldViewPr snapToGrid="0">
      <p:cViewPr varScale="1">
        <p:scale>
          <a:sx n="112" d="100"/>
          <a:sy n="112" d="100"/>
        </p:scale>
        <p:origin x="232" y="1256"/>
      </p:cViewPr>
      <p:guideLst/>
    </p:cSldViewPr>
  </p:slideViewPr>
  <p:outlineViewPr>
    <p:cViewPr>
      <p:scale>
        <a:sx n="33" d="100"/>
        <a:sy n="33" d="100"/>
      </p:scale>
      <p:origin x="0" y="-1743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8139" y="6394891"/>
            <a:ext cx="2844800" cy="365125"/>
          </a:xfrm>
        </p:spPr>
        <p:txBody>
          <a:bodyPr/>
          <a:lstStyle>
            <a:lvl1pPr>
              <a:defRPr cap="none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7A30CF-4CD7-438D-B5D4-7D782805BDC4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380" y="6390565"/>
            <a:ext cx="6917210" cy="365125"/>
          </a:xfrm>
        </p:spPr>
        <p:txBody>
          <a:bodyPr/>
          <a:lstStyle>
            <a:lvl1pPr>
              <a:defRPr cap="none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0488" y="6394891"/>
            <a:ext cx="1016440" cy="365125"/>
          </a:xfrm>
        </p:spPr>
        <p:txBody>
          <a:bodyPr/>
          <a:lstStyle>
            <a:lvl1pPr>
              <a:defRPr cap="none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1191" y="5847636"/>
            <a:ext cx="1425526" cy="365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751" y="5844851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DA0C-ECC5-4F6A-8287-F777C4C91365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581192" y="4251518"/>
            <a:ext cx="11029616" cy="2067691"/>
          </a:xfrm>
          <a:solidFill>
            <a:schemeClr val="bg1">
              <a:lumMod val="85000"/>
            </a:schemeClr>
          </a:solidFill>
          <a:ln w="28575">
            <a:solidFill>
              <a:schemeClr val="accent6"/>
            </a:solidFill>
          </a:ln>
        </p:spPr>
        <p:txBody>
          <a:bodyPr>
            <a:normAutofit/>
          </a:bodyPr>
          <a:lstStyle>
            <a:lvl1pPr marL="82296" indent="0">
              <a:buNone/>
              <a:defRPr sz="2400" b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defRPr>
            </a:lvl1pPr>
            <a:lvl2pPr marL="402336" indent="0">
              <a:buNone/>
              <a:defRPr>
                <a:solidFill>
                  <a:schemeClr val="tx1"/>
                </a:solidFill>
              </a:defRPr>
            </a:lvl2pPr>
            <a:lvl3pPr marL="658368" indent="0">
              <a:buNone/>
              <a:defRPr>
                <a:solidFill>
                  <a:schemeClr val="tx1"/>
                </a:solidFill>
              </a:defRPr>
            </a:lvl3pPr>
            <a:lvl4pPr marL="923544" indent="0">
              <a:buNone/>
              <a:defRPr>
                <a:solidFill>
                  <a:schemeClr val="tx1"/>
                </a:solidFill>
              </a:defRPr>
            </a:lvl4pPr>
            <a:lvl5pPr marL="1115568" indent="0">
              <a:buNone/>
              <a:defRPr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192" y="782091"/>
            <a:ext cx="11029615" cy="3340059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821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300054-180A-44FD-A2A4-BEB1EBF66374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9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87CB-7B7C-4DF0-8ABD-A36BB246BDAE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98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1C9-F66C-4E72-896D-05D850226AF7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58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427CB6-143F-4469-9D44-EA3ACAFF54C1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8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94978"/>
            <a:ext cx="2844799" cy="365125"/>
          </a:xfrm>
        </p:spPr>
        <p:txBody>
          <a:bodyPr/>
          <a:lstStyle/>
          <a:p>
            <a:fld id="{8AE54139-1E0A-4857-8F8C-8EFA9CD2897F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4978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3743" y="6494978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3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983273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94978"/>
            <a:ext cx="2844799" cy="365125"/>
          </a:xfrm>
        </p:spPr>
        <p:txBody>
          <a:bodyPr/>
          <a:lstStyle/>
          <a:p>
            <a:fld id="{2BEEA9C5-FD56-4583-891A-26A859BF27E7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4978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3743" y="6494978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81192" y="4251518"/>
            <a:ext cx="11029616" cy="2067691"/>
          </a:xfrm>
          <a:solidFill>
            <a:schemeClr val="bg1">
              <a:lumMod val="85000"/>
            </a:schemeClr>
          </a:solidFill>
          <a:ln w="28575">
            <a:solidFill>
              <a:schemeClr val="accent6"/>
            </a:solidFill>
          </a:ln>
        </p:spPr>
        <p:txBody>
          <a:bodyPr>
            <a:normAutofit/>
          </a:bodyPr>
          <a:lstStyle>
            <a:lvl1pPr marL="82296" indent="0">
              <a:buNone/>
              <a:defRPr sz="2400" b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defRPr>
            </a:lvl1pPr>
            <a:lvl2pPr marL="402336" indent="0">
              <a:buNone/>
              <a:defRPr>
                <a:solidFill>
                  <a:schemeClr val="tx1"/>
                </a:solidFill>
              </a:defRPr>
            </a:lvl2pPr>
            <a:lvl3pPr marL="658368" indent="0">
              <a:buNone/>
              <a:defRPr>
                <a:solidFill>
                  <a:schemeClr val="tx1"/>
                </a:solidFill>
              </a:defRPr>
            </a:lvl3pPr>
            <a:lvl4pPr marL="923544" indent="0">
              <a:buNone/>
              <a:defRPr>
                <a:solidFill>
                  <a:schemeClr val="tx1"/>
                </a:solidFill>
              </a:defRPr>
            </a:lvl4pPr>
            <a:lvl5pPr marL="1115568" indent="0">
              <a:buNone/>
              <a:defRPr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2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DBF83-5445-4DB5-9703-5AC437EBFE3D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9080" y="6484100"/>
            <a:ext cx="2844799" cy="365125"/>
          </a:xfrm>
        </p:spPr>
        <p:txBody>
          <a:bodyPr/>
          <a:lstStyle/>
          <a:p>
            <a:fld id="{EEFA93B0-BC1B-4ACF-A312-A4201C26991A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4321" y="6479774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5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05951" y="6494979"/>
            <a:ext cx="2844799" cy="365125"/>
          </a:xfrm>
        </p:spPr>
        <p:txBody>
          <a:bodyPr/>
          <a:lstStyle/>
          <a:p>
            <a:fld id="{EB1D6DE4-432D-42AF-8E9E-2C2FAA86CE0C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90653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58300" y="6494979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3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05951" y="6473215"/>
            <a:ext cx="2844799" cy="365125"/>
          </a:xfrm>
        </p:spPr>
        <p:txBody>
          <a:bodyPr/>
          <a:lstStyle/>
          <a:p>
            <a:fld id="{A924AC4C-F33C-4C48-B1E6-0073C31BDCFA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68889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300" y="647321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5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6505866"/>
            <a:ext cx="2844799" cy="365125"/>
          </a:xfrm>
        </p:spPr>
        <p:txBody>
          <a:bodyPr/>
          <a:lstStyle/>
          <a:p>
            <a:fld id="{092A3FC1-4DA9-449D-B11C-2170A73F6739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50154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6505866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1192" y="782091"/>
            <a:ext cx="11029615" cy="5568725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605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6505866"/>
            <a:ext cx="2844799" cy="365125"/>
          </a:xfrm>
        </p:spPr>
        <p:txBody>
          <a:bodyPr/>
          <a:lstStyle/>
          <a:p>
            <a:fld id="{074BACCF-F271-44B2-98C9-74A791CE4C75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50154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6505866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6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192" y="6468438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Trebuchet MS" panose="020B0603020202020204" pitchFamily="34" charset="0"/>
              </a:defRPr>
            </a:lvl1pPr>
          </a:lstStyle>
          <a:p>
            <a:fld id="{2B919882-4D34-499D-9880-D610FBE32585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33540" y="6468892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73218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Trebuchet MS" panose="020B0603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683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95" r:id="rId2"/>
    <p:sldLayoutId id="2147484406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7" r:id="rId9"/>
    <p:sldLayoutId id="2147484405" r:id="rId10"/>
    <p:sldLayoutId id="2147484401" r:id="rId11"/>
    <p:sldLayoutId id="2147484402" r:id="rId12"/>
    <p:sldLayoutId id="2147484403" r:id="rId13"/>
    <p:sldLayoutId id="214748440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" panose="05000000000000000000" pitchFamily="2" charset="2"/>
        <a:buChar char="ü"/>
        <a:defRPr sz="12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" panose="05000000000000000000" pitchFamily="2" charset="2"/>
        <a:buChar char="Ø"/>
        <a:defRPr sz="12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284EB-71DD-2020-95C5-A7FAD68E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F1080-B30F-8B0E-2501-B1F65F852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FFD45-48A6-6971-0AFD-F1B651A20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5003C-CD5A-4A40-9C49-8D21E617FA20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6EF5D-0608-B9A9-642B-EA25A9C96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4015-1B9C-B2AA-159D-C5406BAE3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C40F1-0E6B-7E49-8DBF-1FB07BAE75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/>
          <a:lstStyle/>
          <a:p>
            <a:pPr marL="0" lvl="0" indent="0">
              <a:buNone/>
            </a:pPr>
            <a:r>
              <a:t>1.3 DSRIP Quality Related Outcomes: Round3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/>
          <a:lstStyle/>
          <a:p>
            <a:pPr marL="0" lvl="0" indent="0">
              <a:buNone/>
            </a:pPr>
            <a:r>
              <a:t>Hye-Chung, Chad, Franchesca</a:t>
            </a: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8139" y="6394891"/>
            <a:ext cx="2844800" cy="365125"/>
          </a:xfrm>
        </p:spPr>
        <p:txBody>
          <a:bodyPr/>
          <a:lstStyle/>
          <a:p>
            <a:pPr marL="0" lvl="0" indent="0">
              <a:buNone/>
            </a:pPr>
            <a:r>
              <a:t>3/30/22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0488" y="6394891"/>
            <a:ext cx="1016440" cy="365125"/>
          </a:xfrm>
        </p:spPr>
        <p:txBody>
          <a:bodyPr/>
          <a:lstStyle>
            <a:lvl1pPr>
              <a:defRPr cap="none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marL="0" lvl="0" indent="0">
              <a:buNone/>
            </a:pPr>
            <a:r>
              <a:t>Measure 1.3.1 - Analysis of Achievement Rates</a:t>
            </a:r>
          </a:p>
        </p:txBody>
      </p:sp>
      <p:pic>
        <p:nvPicPr>
          <p:cNvPr id="2" name="Picture 1" descr="DSRIP1_3Round3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DSRIP1_3Round3_files/figure-pptx/unnamed-chunk-7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marL="0" lvl="0" indent="0">
              <a:buNone/>
            </a:pPr>
            <a:r>
              <a:t>Measure 1.3.2 - Analysis of Achievement Rates</a:t>
            </a:r>
          </a:p>
        </p:txBody>
      </p:sp>
      <p:pic>
        <p:nvPicPr>
          <p:cNvPr id="2" name="Picture 1" descr="DSRIP1_3Round3_files/figure-pptx/unnamed-chunk-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DSRIP1_3Round3_files/figure-pptx/unnamed-chunk-14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marL="0" lvl="0" indent="0">
              <a:buNone/>
            </a:pPr>
            <a:r>
              <a:t>Measure 1.3.3 - Analysis of Achievement Rates</a:t>
            </a:r>
          </a:p>
        </p:txBody>
      </p:sp>
      <p:pic>
        <p:nvPicPr>
          <p:cNvPr id="2" name="Picture 1" descr="DSRIP1_3Round3_files/figure-pptx/unnamed-chunk-2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DSRIP1_3Round3_files/figure-pptx/unnamed-chunk-21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marL="0" lvl="0" indent="0">
              <a:buNone/>
            </a:pPr>
            <a:r>
              <a:t>Measure 1.3.4 - Analysis of Achievement Rates</a:t>
            </a:r>
          </a:p>
        </p:txBody>
      </p:sp>
      <p:pic>
        <p:nvPicPr>
          <p:cNvPr id="2" name="Picture 1" descr="DSRIP1_3Round3_files/figure-pptx/unnamed-chunk-2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DSRIP1_3Round3_files/figure-pptx/unnamed-chunk-28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marL="0" lvl="0" indent="0">
              <a:buNone/>
            </a:pPr>
            <a:r>
              <a:t>Measure 1.3.5 - Analysis of Achievement Rates</a:t>
            </a:r>
          </a:p>
        </p:txBody>
      </p:sp>
      <p:pic>
        <p:nvPicPr>
          <p:cNvPr id="2" name="Picture 1" descr="DSRIP1_3Round3_files/figure-pptx/unnamed-chunk-3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DSRIP1_3Round3_files/figure-pptx/unnamed-chunk-35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8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500000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rip_claims_hhsc_20221117" id="{CFE55DBB-5C47-934F-9405-B74180FEAAAD}" vid="{FC387C46-7636-2C44-B62B-98D788010E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81385C0B40A6489A519227AC58B4E3" ma:contentTypeVersion="17" ma:contentTypeDescription="Create a new document." ma:contentTypeScope="" ma:versionID="e6de73cdc9f2b7a585f5c1b914769162">
  <xsd:schema xmlns:xsd="http://www.w3.org/2001/XMLSchema" xmlns:xs="http://www.w3.org/2001/XMLSchema" xmlns:p="http://schemas.microsoft.com/office/2006/metadata/properties" xmlns:ns2="bc6bf495-21ae-404b-8e97-66fa0caa1a05" xmlns:ns3="cfd2c1a7-302c-4066-90c5-ace2b1db410b" targetNamespace="http://schemas.microsoft.com/office/2006/metadata/properties" ma:root="true" ma:fieldsID="e850a417b32712145bcb0f8f81b3f16b" ns2:_="" ns3:_="">
    <xsd:import namespace="bc6bf495-21ae-404b-8e97-66fa0caa1a05"/>
    <xsd:import namespace="cfd2c1a7-302c-4066-90c5-ace2b1db41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bf495-21ae-404b-8e97-66fa0caa1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28e5b72-a11e-43e4-996b-2cb2b326d1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d2c1a7-302c-4066-90c5-ace2b1db410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89ee64e-79d1-4b52-88a0-0d55cb587dd3}" ma:internalName="TaxCatchAll" ma:showField="CatchAllData" ma:web="cfd2c1a7-302c-4066-90c5-ace2b1db41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d2c1a7-302c-4066-90c5-ace2b1db410b" xsi:nil="true"/>
    <lcf76f155ced4ddcb4097134ff3c332f xmlns="bc6bf495-21ae-404b-8e97-66fa0caa1a0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A25C9FD-AE32-4F6C-A94A-512B2EDC1BD9}"/>
</file>

<file path=customXml/itemProps2.xml><?xml version="1.0" encoding="utf-8"?>
<ds:datastoreItem xmlns:ds="http://schemas.openxmlformats.org/officeDocument/2006/customXml" ds:itemID="{00AD8275-8405-420A-8E11-9960CE55EAAA}"/>
</file>

<file path=customXml/itemProps3.xml><?xml version="1.0" encoding="utf-8"?>
<ds:datastoreItem xmlns:ds="http://schemas.openxmlformats.org/officeDocument/2006/customXml" ds:itemID="{54FCD1CD-C717-474D-801A-2B85A2D50034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56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MS Gothic</vt:lpstr>
      <vt:lpstr>Arial</vt:lpstr>
      <vt:lpstr>Calibri</vt:lpstr>
      <vt:lpstr>Calibri Light</vt:lpstr>
      <vt:lpstr>Courier New</vt:lpstr>
      <vt:lpstr>Trebuchet MS</vt:lpstr>
      <vt:lpstr>Wingdings</vt:lpstr>
      <vt:lpstr>Wingdings 2</vt:lpstr>
      <vt:lpstr>Dividend</vt:lpstr>
      <vt:lpstr>Office Theme</vt:lpstr>
      <vt:lpstr>1.3 DSRIP Quality Related Outcomes: Round3</vt:lpstr>
      <vt:lpstr>Measure 1.3.1 - Analysis of Achievement Rates</vt:lpstr>
      <vt:lpstr>Measure 1.3.2 - Analysis of Achievement Rates</vt:lpstr>
      <vt:lpstr>Measure 1.3.3 - Analysis of Achievement Rates</vt:lpstr>
      <vt:lpstr>Measure 1.3.4 - Analysis of Achievement Rates</vt:lpstr>
      <vt:lpstr>Measure 1.3.5 - Analysis of Achievement Rates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1160</TotalTime>
  <Words>1288</Words>
  <Application>Microsoft Macintosh PowerPoint</Application>
  <PresentationFormat>Widescreen</PresentationFormat>
  <Paragraphs>381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MS Gothic</vt:lpstr>
      <vt:lpstr>Arial</vt:lpstr>
      <vt:lpstr>Calibri</vt:lpstr>
      <vt:lpstr>Courier New</vt:lpstr>
      <vt:lpstr>Gill Sans MT</vt:lpstr>
      <vt:lpstr>Myriad Web Pro</vt:lpstr>
      <vt:lpstr>Trebuchet MS</vt:lpstr>
      <vt:lpstr>Wingdings</vt:lpstr>
      <vt:lpstr>Wingdings 2</vt:lpstr>
      <vt:lpstr>Dividend</vt:lpstr>
      <vt:lpstr>NCEH_ATSDR_combined</vt:lpstr>
      <vt:lpstr>1.2 DSRIP Claims</vt:lpstr>
      <vt:lpstr>DSRIP Claims Status Update for Summative Report</vt:lpstr>
      <vt:lpstr>Methodological Approach</vt:lpstr>
      <vt:lpstr>1.2.3 Testing HbA1c Levels</vt:lpstr>
      <vt:lpstr>1.2.3 Testing HbA1c Levels</vt:lpstr>
      <vt:lpstr>1.2.5 Emergency Department Visits for Diabetes</vt:lpstr>
      <vt:lpstr>1.2.5 Emergency Department Visits for Diabetes</vt:lpstr>
      <vt:lpstr>1.2.6 Cost of Care</vt:lpstr>
      <vt:lpstr>1.2.6 Cost of Care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1.3 DSRIP Quality Related Outcomes: Round3</dc:title>
  <dc:creator/>
  <cp:keywords/>
  <cp:lastModifiedBy>Chad Smith</cp:lastModifiedBy>
  <cp:revision>1</cp:revision>
  <dcterms:created xsi:type="dcterms:W3CDTF">2023-05-12T20:26:13Z</dcterms:created>
  <dcterms:modified xsi:type="dcterms:W3CDTF">2023-05-12T21:13:23Z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3/30/22</vt:lpwstr>
  </property>
  <property fmtid="{D5CDD505-2E9C-101B-9397-08002B2CF9AE}" pid="3" name="output">
    <vt:lpwstr/>
  </property>
  <property fmtid="{D5CDD505-2E9C-101B-9397-08002B2CF9AE}" pid="4" name="subtitle">
    <vt:lpwstr>Hye-Chung, Chad, Franchesca</vt:lpwstr>
  </property>
  <property fmtid="{D5CDD505-2E9C-101B-9397-08002B2CF9AE}" pid="5" name="ContentTypeId">
    <vt:lpwstr>0x010100EC81385C0B40A6489A519227AC58B4E3</vt:lpwstr>
  </property>
</Properties>
</file>