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360" autoAdjust="0"/>
  </p:normalViewPr>
  <p:slideViewPr>
    <p:cSldViewPr snapToGrid="0">
      <p:cViewPr varScale="1">
        <p:scale>
          <a:sx n="76" d="100"/>
          <a:sy n="76" d="100"/>
        </p:scale>
        <p:origin x="91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ADCA83-970D-403A-8B78-43C6B0F4C2FB}" type="datetimeFigureOut">
              <a:rPr lang="en-US" smtClean="0"/>
              <a:t>11/3/2019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3BED7-1984-4728-9CE3-9117C95E17C9}" type="slidenum">
              <a:rPr lang="en-US" smtClean="0"/>
              <a:t>‹#›</a:t>
            </a:fld>
            <a:endParaRPr lang="en-US"/>
          </a:p>
        </p:txBody>
      </p:sp>
    </p:spTree>
    <p:extLst>
      <p:ext uri="{BB962C8B-B14F-4D97-AF65-F5344CB8AC3E}">
        <p14:creationId xmlns:p14="http://schemas.microsoft.com/office/powerpoint/2010/main" val="2310008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9FE00F-5485-4713-A84B-FA8413D660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32437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Times New Roman" panose="02020603050405020304" pitchFamily="18" charset="0"/>
                <a:ea typeface="Times New Roman" panose="02020603050405020304" pitchFamily="18" charset="0"/>
              </a:rPr>
              <a:t>One method of testing a hypothesis is to use correlation analysis, which is a type of statistical evaluation that examines the strength of a relationship between two continuous, numeric variables. Correlation analysis is particularly useful when we want to establish the existence of possible connections between variables in a dataset. </a:t>
            </a:r>
          </a:p>
          <a:p>
            <a:endParaRPr lang="en-US" sz="1200" dirty="0">
              <a:effectLst/>
              <a:latin typeface="Times New Roman" panose="02020603050405020304" pitchFamily="18" charset="0"/>
            </a:endParaRPr>
          </a:p>
          <a:p>
            <a:r>
              <a:rPr lang="en-US" sz="1200" dirty="0">
                <a:effectLst/>
                <a:latin typeface="Times New Roman" panose="02020603050405020304" pitchFamily="18" charset="0"/>
                <a:ea typeface="Times New Roman" panose="02020603050405020304" pitchFamily="18" charset="0"/>
              </a:rPr>
              <a:t>Depending on the type of correlation analysis performed, some sort of correlation coefficient is the ultimate output – a coefficient of 0 represents no correlation, while coefficients of 1 and -1 represent perfect direct and inverse correlations, respectively. Furthermore, most correlation analyses provide statistical significance levels, which, in large part, enables us to determine whether we should reject our null hypothesis or not.</a:t>
            </a:r>
          </a:p>
          <a:p>
            <a:endParaRPr lang="en-US" sz="1200" dirty="0">
              <a:effectLst/>
              <a:latin typeface="Times New Roman" panose="02020603050405020304" pitchFamily="18" charset="0"/>
            </a:endParaRPr>
          </a:p>
          <a:p>
            <a:pPr marL="0" marR="0">
              <a:lnSpc>
                <a:spcPct val="200000"/>
              </a:lnSpc>
              <a:spcBef>
                <a:spcPts val="0"/>
              </a:spcBef>
              <a:spcAft>
                <a:spcPts val="8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For the purposes of this project, I posed a very broad, simple hypothesis: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H</a:t>
            </a:r>
            <a:r>
              <a:rPr lang="en-US" sz="1200" baseline="-25000" dirty="0">
                <a:effectLst/>
                <a:latin typeface="Times New Roman" panose="02020603050405020304" pitchFamily="18" charset="0"/>
                <a:ea typeface="Times New Roman" panose="02020603050405020304" pitchFamily="18" charset="0"/>
                <a:cs typeface="Times New Roman" panose="02020603050405020304" pitchFamily="18" charset="0"/>
              </a:rPr>
              <a:t>0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There are no statistically significant correlations between any of the numeric, continuous variables in the selected dataset.</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200000"/>
              </a:lnSpc>
              <a:spcBef>
                <a:spcPts val="0"/>
              </a:spcBef>
              <a:spcAft>
                <a:spcPts val="800"/>
              </a:spcAft>
              <a:buFont typeface="Symbol" panose="05050102010706020507" pitchFamily="18" charset="2"/>
              <a:buChar char=""/>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H</a:t>
            </a:r>
            <a:r>
              <a:rPr lang="en-US" sz="1200" baseline="-25000" dirty="0">
                <a:effectLst/>
                <a:latin typeface="Times New Roman" panose="02020603050405020304" pitchFamily="18" charset="0"/>
                <a:ea typeface="Times New Roman" panose="02020603050405020304" pitchFamily="18" charset="0"/>
                <a:cs typeface="Times New Roman" panose="02020603050405020304" pitchFamily="18" charset="0"/>
              </a:rPr>
              <a:t>1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There are statistically significant correlations between numeric, continuous variables in the selected dataset.</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a:p>
            <a:r>
              <a:rPr lang="en-US" dirty="0"/>
              <a:t>In other words, I just wanted to know if there was anything going on. I also hypothesized that there would be some strong relationships with the primary </a:t>
            </a:r>
            <a:r>
              <a:rPr lang="en-US" i="1" dirty="0"/>
              <a:t>Sales</a:t>
            </a:r>
            <a:r>
              <a:rPr lang="en-US" i="0" dirty="0"/>
              <a:t> variable but, again, I really wasn’t look for anything specific.</a:t>
            </a:r>
            <a:endParaRPr lang="en-US" dirty="0"/>
          </a:p>
        </p:txBody>
      </p:sp>
      <p:sp>
        <p:nvSpPr>
          <p:cNvPr id="4" name="Slide Number Placeholder 3"/>
          <p:cNvSpPr>
            <a:spLocks noGrp="1"/>
          </p:cNvSpPr>
          <p:nvPr>
            <p:ph type="sldNum" sz="quarter" idx="5"/>
          </p:nvPr>
        </p:nvSpPr>
        <p:spPr/>
        <p:txBody>
          <a:bodyPr/>
          <a:lstStyle/>
          <a:p>
            <a:fld id="{D903BED7-1984-4728-9CE3-9117C95E17C9}" type="slidenum">
              <a:rPr lang="en-US" smtClean="0"/>
              <a:t>11</a:t>
            </a:fld>
            <a:endParaRPr lang="en-US"/>
          </a:p>
        </p:txBody>
      </p:sp>
    </p:spTree>
    <p:extLst>
      <p:ext uri="{BB962C8B-B14F-4D97-AF65-F5344CB8AC3E}">
        <p14:creationId xmlns:p14="http://schemas.microsoft.com/office/powerpoint/2010/main" val="3347032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correlation matrix from the previous slide, I was able to nail down a few relationships with statistically significant correlation coefficients. </a:t>
            </a:r>
            <a:r>
              <a:rPr lang="en-US" sz="1200" dirty="0">
                <a:effectLst/>
                <a:latin typeface="Times New Roman" panose="02020603050405020304" pitchFamily="18" charset="0"/>
                <a:ea typeface="Times New Roman" panose="02020603050405020304" pitchFamily="18" charset="0"/>
              </a:rPr>
              <a:t>According to the correlation matrix, there is a strong, direct correlational relationship between </a:t>
            </a:r>
            <a:r>
              <a:rPr lang="en-US" sz="1200" i="1" dirty="0">
                <a:effectLst/>
                <a:latin typeface="Times New Roman" panose="02020603050405020304" pitchFamily="18" charset="0"/>
                <a:ea typeface="Times New Roman" panose="02020603050405020304" pitchFamily="18" charset="0"/>
              </a:rPr>
              <a:t>Sales</a:t>
            </a:r>
            <a:r>
              <a:rPr lang="en-US" sz="1200" dirty="0">
                <a:effectLst/>
                <a:latin typeface="Times New Roman" panose="02020603050405020304" pitchFamily="18" charset="0"/>
                <a:ea typeface="Times New Roman" panose="02020603050405020304" pitchFamily="18" charset="0"/>
              </a:rPr>
              <a:t> and </a:t>
            </a:r>
            <a:r>
              <a:rPr lang="en-US" sz="1200" i="1" dirty="0" err="1">
                <a:effectLst/>
                <a:latin typeface="Times New Roman" panose="02020603050405020304" pitchFamily="18" charset="0"/>
                <a:ea typeface="Times New Roman" panose="02020603050405020304" pitchFamily="18" charset="0"/>
              </a:rPr>
              <a:t>Shipping_Cost</a:t>
            </a:r>
            <a:r>
              <a:rPr lang="en-US" sz="1200" dirty="0">
                <a:effectLst/>
                <a:latin typeface="Times New Roman" panose="02020603050405020304" pitchFamily="18" charset="0"/>
                <a:ea typeface="Times New Roman" panose="02020603050405020304" pitchFamily="18" charset="0"/>
              </a:rPr>
              <a:t>; that is, as values of </a:t>
            </a:r>
            <a:r>
              <a:rPr lang="en-US" sz="1200" i="1" dirty="0">
                <a:effectLst/>
                <a:latin typeface="Times New Roman" panose="02020603050405020304" pitchFamily="18" charset="0"/>
                <a:ea typeface="Times New Roman" panose="02020603050405020304" pitchFamily="18" charset="0"/>
              </a:rPr>
              <a:t>Sales</a:t>
            </a:r>
            <a:r>
              <a:rPr lang="en-US" sz="1200" dirty="0">
                <a:effectLst/>
                <a:latin typeface="Times New Roman" panose="02020603050405020304" pitchFamily="18" charset="0"/>
                <a:ea typeface="Times New Roman" panose="02020603050405020304" pitchFamily="18" charset="0"/>
              </a:rPr>
              <a:t> increase, values of </a:t>
            </a:r>
            <a:r>
              <a:rPr lang="en-US" sz="1200" i="1" dirty="0" err="1">
                <a:effectLst/>
                <a:latin typeface="Times New Roman" panose="02020603050405020304" pitchFamily="18" charset="0"/>
                <a:ea typeface="Times New Roman" panose="02020603050405020304" pitchFamily="18" charset="0"/>
              </a:rPr>
              <a:t>Shipping_Cost</a:t>
            </a:r>
            <a:r>
              <a:rPr lang="en-US" sz="1200" dirty="0">
                <a:effectLst/>
                <a:latin typeface="Times New Roman" panose="02020603050405020304" pitchFamily="18" charset="0"/>
                <a:ea typeface="Times New Roman" panose="02020603050405020304" pitchFamily="18" charset="0"/>
              </a:rPr>
              <a:t> tend to increase, as well, and to a substantial degree. In fact, for an organization such as Amazon, the ability to make predictions around shipping costs seems like it could be quite beneficial. </a:t>
            </a:r>
          </a:p>
          <a:p>
            <a:endParaRPr lang="en-US" sz="1200" dirty="0">
              <a:effectLst/>
              <a:latin typeface="Times New Roman" panose="02020603050405020304" pitchFamily="18" charset="0"/>
            </a:endParaRPr>
          </a:p>
          <a:p>
            <a:r>
              <a:rPr lang="en-US" sz="1200" dirty="0">
                <a:effectLst/>
                <a:latin typeface="Times New Roman" panose="02020603050405020304" pitchFamily="18" charset="0"/>
              </a:rPr>
              <a:t>Next, I decided to perform a regression analysis using </a:t>
            </a:r>
            <a:r>
              <a:rPr lang="en-US" sz="1200" i="1" dirty="0" err="1">
                <a:effectLst/>
                <a:latin typeface="Times New Roman" panose="02020603050405020304" pitchFamily="18" charset="0"/>
              </a:rPr>
              <a:t>Shipping_Cost</a:t>
            </a:r>
            <a:r>
              <a:rPr lang="en-US" sz="1200" i="0" dirty="0">
                <a:effectLst/>
                <a:latin typeface="Times New Roman" panose="02020603050405020304" pitchFamily="18" charset="0"/>
              </a:rPr>
              <a:t> as our dependent variable, and </a:t>
            </a:r>
            <a:r>
              <a:rPr lang="en-US" sz="1200" i="1" dirty="0">
                <a:effectLst/>
                <a:latin typeface="Times New Roman" panose="02020603050405020304" pitchFamily="18" charset="0"/>
              </a:rPr>
              <a:t>Sales</a:t>
            </a:r>
            <a:r>
              <a:rPr lang="en-US" sz="1200" i="0" dirty="0">
                <a:effectLst/>
                <a:latin typeface="Times New Roman" panose="02020603050405020304" pitchFamily="18" charset="0"/>
              </a:rPr>
              <a:t> as our independent variable. According to the R-Square value (also known as the coefficient of determination), the </a:t>
            </a:r>
            <a:r>
              <a:rPr lang="en-US" sz="1200" i="1" dirty="0">
                <a:effectLst/>
                <a:latin typeface="Times New Roman" panose="02020603050405020304" pitchFamily="18" charset="0"/>
              </a:rPr>
              <a:t>Sales</a:t>
            </a:r>
            <a:r>
              <a:rPr lang="en-US" sz="1200" i="0" dirty="0">
                <a:effectLst/>
                <a:latin typeface="Times New Roman" panose="02020603050405020304" pitchFamily="18" charset="0"/>
              </a:rPr>
              <a:t> variable can account for about 59% of the variability in the </a:t>
            </a:r>
            <a:r>
              <a:rPr lang="en-US" sz="1200" i="1" dirty="0" err="1">
                <a:effectLst/>
                <a:latin typeface="Times New Roman" panose="02020603050405020304" pitchFamily="18" charset="0"/>
              </a:rPr>
              <a:t>Shipping_Cost</a:t>
            </a:r>
            <a:r>
              <a:rPr lang="en-US" sz="1200" i="0" dirty="0">
                <a:effectLst/>
                <a:latin typeface="Times New Roman" panose="02020603050405020304" pitchFamily="18" charset="0"/>
              </a:rPr>
              <a:t> variable.</a:t>
            </a:r>
            <a:endParaRPr lang="en-US" dirty="0"/>
          </a:p>
        </p:txBody>
      </p:sp>
      <p:sp>
        <p:nvSpPr>
          <p:cNvPr id="4" name="Slide Number Placeholder 3"/>
          <p:cNvSpPr>
            <a:spLocks noGrp="1"/>
          </p:cNvSpPr>
          <p:nvPr>
            <p:ph type="sldNum" sz="quarter" idx="5"/>
          </p:nvPr>
        </p:nvSpPr>
        <p:spPr/>
        <p:txBody>
          <a:bodyPr/>
          <a:lstStyle/>
          <a:p>
            <a:fld id="{D903BED7-1984-4728-9CE3-9117C95E17C9}" type="slidenum">
              <a:rPr lang="en-US" smtClean="0"/>
              <a:t>12</a:t>
            </a:fld>
            <a:endParaRPr lang="en-US"/>
          </a:p>
        </p:txBody>
      </p:sp>
    </p:spTree>
    <p:extLst>
      <p:ext uri="{BB962C8B-B14F-4D97-AF65-F5344CB8AC3E}">
        <p14:creationId xmlns:p14="http://schemas.microsoft.com/office/powerpoint/2010/main" val="42510850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can we use this information to predict values? </a:t>
            </a:r>
            <a:r>
              <a:rPr lang="en-US" sz="1200" kern="1200" dirty="0">
                <a:solidFill>
                  <a:schemeClr val="tx1"/>
                </a:solidFill>
                <a:effectLst/>
                <a:latin typeface="+mn-lt"/>
                <a:ea typeface="+mn-ea"/>
                <a:cs typeface="+mn-cs"/>
              </a:rPr>
              <a:t>Regression analysis provides the only two outputs that we need in order to create our predictive equation – the slope, and the intercept.</a:t>
            </a:r>
          </a:p>
          <a:p>
            <a:pPr marL="0" marR="0">
              <a:lnSpc>
                <a:spcPct val="200000"/>
              </a:lnSpc>
              <a:spcBef>
                <a:spcPts val="0"/>
              </a:spcBef>
              <a:spcAft>
                <a:spcPts val="800"/>
              </a:spcAft>
            </a:pPr>
            <a:endParaRPr lang="en-US" sz="1200" kern="1200" dirty="0">
              <a:solidFill>
                <a:schemeClr val="tx1"/>
              </a:solidFill>
              <a:effectLst/>
              <a:latin typeface="+mn-lt"/>
              <a:ea typeface="+mn-ea"/>
              <a:cs typeface="+mn-cs"/>
            </a:endParaRPr>
          </a:p>
          <a:p>
            <a:pPr marL="0" marR="0">
              <a:lnSpc>
                <a:spcPct val="200000"/>
              </a:lnSpc>
              <a:spcBef>
                <a:spcPts val="0"/>
              </a:spcBef>
              <a:spcAft>
                <a:spcPts val="8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Once I have those two magical numbers, I can plug them into the following formula:</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200000"/>
              </a:lnSpc>
              <a:spcBef>
                <a:spcPts val="0"/>
              </a:spcBef>
              <a:spcAft>
                <a:spcPts val="800"/>
              </a:spcAft>
            </a:pP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200000"/>
              </a:lnSpc>
              <a:spcBef>
                <a:spcPts val="0"/>
              </a:spcBef>
              <a:spcAft>
                <a:spcPts val="800"/>
              </a:spcAf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Y = A + BX</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200000"/>
              </a:lnSpc>
              <a:spcBef>
                <a:spcPts val="0"/>
              </a:spcBef>
              <a:spcAft>
                <a:spcPts val="8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200000"/>
              </a:lnSpc>
              <a:spcBef>
                <a:spcPts val="0"/>
              </a:spcBef>
              <a:spcAft>
                <a:spcPts val="8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In this formula, Y is our dependent variable (</a:t>
            </a:r>
            <a:r>
              <a:rPr lang="en-US" sz="1200" i="1" dirty="0" err="1">
                <a:effectLst/>
                <a:latin typeface="Times New Roman" panose="02020603050405020304" pitchFamily="18" charset="0"/>
                <a:ea typeface="Times New Roman" panose="02020603050405020304" pitchFamily="18" charset="0"/>
                <a:cs typeface="Times New Roman" panose="02020603050405020304" pitchFamily="18" charset="0"/>
              </a:rPr>
              <a:t>Shipping_Cost</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which is the variable we want to predict, while X is our independent variable, the value of which is known to us – A represents the y-intercept of the regression line, while B represents the slope of that same line (both the slope and the intercept are provided in the “Parameter Estimates” section of the procedure results. If we plug in all the corresponding values, we end up with the following formula:</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200000"/>
              </a:lnSpc>
              <a:spcBef>
                <a:spcPts val="0"/>
              </a:spcBef>
              <a:spcAft>
                <a:spcPts val="800"/>
              </a:spcAft>
            </a:pP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200000"/>
              </a:lnSpc>
              <a:spcBef>
                <a:spcPts val="0"/>
              </a:spcBef>
              <a:spcAft>
                <a:spcPts val="800"/>
              </a:spcAft>
            </a:pPr>
            <a:r>
              <a:rPr lang="en-US" sz="1200" b="1" dirty="0" err="1">
                <a:effectLst/>
                <a:latin typeface="Times New Roman" panose="02020603050405020304" pitchFamily="18" charset="0"/>
                <a:ea typeface="Times New Roman" panose="02020603050405020304" pitchFamily="18" charset="0"/>
                <a:cs typeface="Times New Roman" panose="02020603050405020304" pitchFamily="18" charset="0"/>
              </a:rPr>
              <a:t>Shipping_Cost</a:t>
            </a: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 4.255 + .09 (Sales)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200000"/>
              </a:lnSpc>
              <a:spcBef>
                <a:spcPts val="0"/>
              </a:spcBef>
              <a:spcAft>
                <a:spcPts val="8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200000"/>
              </a:lnSpc>
              <a:spcBef>
                <a:spcPts val="0"/>
              </a:spcBef>
              <a:spcAft>
                <a:spcPts val="8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Let’s assume that a cart has $100 dollars-worth of items in it – how much is shipping going to cost? According to our formula:</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200000"/>
              </a:lnSpc>
              <a:spcBef>
                <a:spcPts val="0"/>
              </a:spcBef>
              <a:spcAft>
                <a:spcPts val="800"/>
              </a:spcAft>
            </a:pP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200000"/>
              </a:lnSpc>
              <a:spcBef>
                <a:spcPts val="0"/>
              </a:spcBef>
              <a:spcAft>
                <a:spcPts val="800"/>
              </a:spcAft>
            </a:pPr>
            <a:r>
              <a:rPr lang="en-US" sz="1200" b="1" dirty="0" err="1">
                <a:effectLst/>
                <a:latin typeface="Times New Roman" panose="02020603050405020304" pitchFamily="18" charset="0"/>
                <a:ea typeface="Times New Roman" panose="02020603050405020304" pitchFamily="18" charset="0"/>
                <a:cs typeface="Times New Roman" panose="02020603050405020304" pitchFamily="18" charset="0"/>
              </a:rPr>
              <a:t>Shipping_Cost</a:t>
            </a: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 4.255 + .09 (100)</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200000"/>
              </a:lnSpc>
              <a:spcBef>
                <a:spcPts val="0"/>
              </a:spcBef>
              <a:spcAft>
                <a:spcPts val="800"/>
              </a:spcAft>
            </a:pPr>
            <a:r>
              <a:rPr lang="en-US" sz="1200" b="1" dirty="0" err="1">
                <a:effectLst/>
                <a:latin typeface="Times New Roman" panose="02020603050405020304" pitchFamily="18" charset="0"/>
                <a:ea typeface="Times New Roman" panose="02020603050405020304" pitchFamily="18" charset="0"/>
                <a:cs typeface="Times New Roman" panose="02020603050405020304" pitchFamily="18" charset="0"/>
              </a:rPr>
              <a:t>Shipping_Cost</a:t>
            </a: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 4.255 + 9</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200000"/>
              </a:lnSpc>
              <a:spcBef>
                <a:spcPts val="0"/>
              </a:spcBef>
              <a:spcAft>
                <a:spcPts val="800"/>
              </a:spcAft>
            </a:pPr>
            <a:r>
              <a:rPr lang="en-US" sz="1200" b="1" dirty="0" err="1">
                <a:effectLst/>
                <a:latin typeface="Times New Roman" panose="02020603050405020304" pitchFamily="18" charset="0"/>
                <a:ea typeface="Times New Roman" panose="02020603050405020304" pitchFamily="18" charset="0"/>
                <a:cs typeface="Times New Roman" panose="02020603050405020304" pitchFamily="18" charset="0"/>
              </a:rPr>
              <a:t>Shipping_Cost</a:t>
            </a: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 ~$13.25</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200000"/>
              </a:lnSpc>
              <a:spcBef>
                <a:spcPts val="0"/>
              </a:spcBef>
              <a:spcAft>
                <a:spcPts val="8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200000"/>
              </a:lnSpc>
              <a:spcBef>
                <a:spcPts val="0"/>
              </a:spcBef>
              <a:spcAft>
                <a:spcPts val="8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Apparently, according to the data, it would cost roughly $13.25, on average, to ship $100 worth of items.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D903BED7-1984-4728-9CE3-9117C95E17C9}" type="slidenum">
              <a:rPr lang="en-US" smtClean="0"/>
              <a:t>13</a:t>
            </a:fld>
            <a:endParaRPr lang="en-US"/>
          </a:p>
        </p:txBody>
      </p:sp>
    </p:spTree>
    <p:extLst>
      <p:ext uri="{BB962C8B-B14F-4D97-AF65-F5344CB8AC3E}">
        <p14:creationId xmlns:p14="http://schemas.microsoft.com/office/powerpoint/2010/main" val="3299996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entire premise of this project is very simple – it is meant to recruit from all the different fountains of knowledge that we’ve been drinking from over the course of this program. We’re talking about basic research skills, critical thinking skills, analytical capabilities, proficiency with different tools and techniques, evaluating datasets, understanding outputs, and much, much more. This project is the first that we’ve created (and executed) on our own, with from start to finish, without any real guidance. Not that help wasn’t available along the way; rather, we weren’t constrained by certain requirements or expectations, like with most assignments.</a:t>
            </a:r>
          </a:p>
          <a:p>
            <a:endParaRPr lang="en-US" dirty="0"/>
          </a:p>
          <a:p>
            <a:r>
              <a:rPr lang="en-US" dirty="0"/>
              <a:t>Furthermore, the data for this project was not curated by our professor. Not really, anyway. Normally, when we’ve been tasked to do something with data, we’re provided with the dataset – it’s probably the same dataset that many classes have used before us. In this case, part of the challenge was going out onto the deep, vast Internet, and finding our own dataset that would be suitable for analysis.</a:t>
            </a:r>
          </a:p>
          <a:p>
            <a:endParaRPr lang="en-US" dirty="0"/>
          </a:p>
          <a:p>
            <a:r>
              <a:rPr lang="en-US" dirty="0"/>
              <a:t>Moreover, the fact that this video exists in the first place serves as evidence that this project is about the total package. It’s one thing to be able to do math, or perform statistical analyses, but those efforts have little to no value if you can’t translate those insights into knowledge that people can use, and then communicate that knowledge to those people. Modern data science is about more than just the analytical side of the spectrum – well-honed communication skills are also imperative.</a:t>
            </a:r>
          </a:p>
          <a:p>
            <a:endParaRPr lang="en-US" dirty="0"/>
          </a:p>
          <a:p>
            <a:r>
              <a:rPr lang="en-US" dirty="0"/>
              <a:t>Finally, we made these videos to serve as examples to future and potential employers. Trust me – I can do even more than what I can possibly demonstrate in a ten-minute slideshow!</a:t>
            </a:r>
          </a:p>
        </p:txBody>
      </p:sp>
      <p:sp>
        <p:nvSpPr>
          <p:cNvPr id="4" name="Slide Number Placeholder 3"/>
          <p:cNvSpPr>
            <a:spLocks noGrp="1"/>
          </p:cNvSpPr>
          <p:nvPr>
            <p:ph type="sldNum" sz="quarter" idx="5"/>
          </p:nvPr>
        </p:nvSpPr>
        <p:spPr/>
        <p:txBody>
          <a:bodyPr/>
          <a:lstStyle/>
          <a:p>
            <a:fld id="{D903BED7-1984-4728-9CE3-9117C95E17C9}" type="slidenum">
              <a:rPr lang="en-US" smtClean="0"/>
              <a:t>3</a:t>
            </a:fld>
            <a:endParaRPr lang="en-US"/>
          </a:p>
        </p:txBody>
      </p:sp>
    </p:spTree>
    <p:extLst>
      <p:ext uri="{BB962C8B-B14F-4D97-AF65-F5344CB8AC3E}">
        <p14:creationId xmlns:p14="http://schemas.microsoft.com/office/powerpoint/2010/main" val="3253184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Times New Roman" panose="02020603050405020304" pitchFamily="18" charset="0"/>
                <a:ea typeface="Times New Roman" panose="02020603050405020304" pitchFamily="18" charset="0"/>
              </a:rPr>
              <a:t>The dataset that I chose for my analysis is called </a:t>
            </a:r>
            <a:r>
              <a:rPr lang="en-US" sz="1200" i="1" dirty="0">
                <a:effectLst/>
                <a:latin typeface="Times New Roman" panose="02020603050405020304" pitchFamily="18" charset="0"/>
                <a:ea typeface="Times New Roman" panose="02020603050405020304" pitchFamily="18" charset="0"/>
              </a:rPr>
              <a:t>Global Superstore 2018</a:t>
            </a:r>
            <a:r>
              <a:rPr lang="en-US" sz="1200" dirty="0">
                <a:effectLst/>
                <a:latin typeface="Times New Roman" panose="02020603050405020304" pitchFamily="18" charset="0"/>
                <a:ea typeface="Times New Roman" panose="02020603050405020304" pitchFamily="18" charset="0"/>
              </a:rPr>
              <a:t> and it’s an XLSX Excel file (Brennan, 2019) – no metadata was included in the XLSX file. I discovered it on a community forum for Tableau, a data visualization application, and from what I can tell, the dataset is included for practice purposes with some versions of Tableau. The dataset is 24x51290, so it features 24 variables (columns) with 51,290 observations (rows). For all intents and purposes, it’s a relatively simple, clean, and generic sales-related dataset. The dataset includes regional information, product information, sales information, and shipping information, primarily. The </a:t>
            </a:r>
            <a:r>
              <a:rPr lang="en-US" sz="1200" i="1" dirty="0" err="1">
                <a:effectLst/>
                <a:latin typeface="Times New Roman" panose="02020603050405020304" pitchFamily="18" charset="0"/>
                <a:ea typeface="Times New Roman" panose="02020603050405020304" pitchFamily="18" charset="0"/>
              </a:rPr>
              <a:t>Postal_Code</a:t>
            </a:r>
            <a:r>
              <a:rPr lang="en-US" sz="1200" i="1"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variable doesn’t contain any values for countries outside of the United States, it would seem – every non-U.S. row contains a period, with no other values. Other than that, every variable appears to be correctly formatted, and with no missing values. </a:t>
            </a:r>
          </a:p>
          <a:p>
            <a:endParaRPr lang="en-US" sz="1200" dirty="0">
              <a:effectLst/>
              <a:latin typeface="Times New Roman" panose="02020603050405020304" pitchFamily="18" charset="0"/>
            </a:endParaRPr>
          </a:p>
          <a:p>
            <a:r>
              <a:rPr lang="en-US" sz="1200" dirty="0">
                <a:effectLst/>
                <a:latin typeface="Times New Roman" panose="02020603050405020304" pitchFamily="18" charset="0"/>
              </a:rPr>
              <a:t>When you think about it, this dataset contains over 1.2 million individual data points!</a:t>
            </a:r>
            <a:endParaRPr lang="en-US" dirty="0"/>
          </a:p>
        </p:txBody>
      </p:sp>
      <p:sp>
        <p:nvSpPr>
          <p:cNvPr id="4" name="Slide Number Placeholder 3"/>
          <p:cNvSpPr>
            <a:spLocks noGrp="1"/>
          </p:cNvSpPr>
          <p:nvPr>
            <p:ph type="sldNum" sz="quarter" idx="5"/>
          </p:nvPr>
        </p:nvSpPr>
        <p:spPr/>
        <p:txBody>
          <a:bodyPr/>
          <a:lstStyle/>
          <a:p>
            <a:fld id="{D903BED7-1984-4728-9CE3-9117C95E17C9}" type="slidenum">
              <a:rPr lang="en-US" smtClean="0"/>
              <a:t>4</a:t>
            </a:fld>
            <a:endParaRPr lang="en-US"/>
          </a:p>
        </p:txBody>
      </p:sp>
    </p:spTree>
    <p:extLst>
      <p:ext uri="{BB962C8B-B14F-4D97-AF65-F5344CB8AC3E}">
        <p14:creationId xmlns:p14="http://schemas.microsoft.com/office/powerpoint/2010/main" val="641866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8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This is my attempt at a “data dictionary”, of sorts – a visual representation of the characteristics of the data in the dataset. In the dictionary, I included 5 different fields (NNLM, 2019):</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Attribute Name</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 The name of the variable.</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Description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 A best-guess description of the variable, after looking at the data.</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Field Length</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 The maximum number of characters possible for a variable field.</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Type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The type of character permitted in the field.</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200000"/>
              </a:lnSpc>
              <a:spcBef>
                <a:spcPts val="0"/>
              </a:spcBef>
              <a:spcAft>
                <a:spcPts val="800"/>
              </a:spcAft>
              <a:buFont typeface="Symbol" panose="05050102010706020507" pitchFamily="18" charset="2"/>
              <a:buChar char=""/>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Type 2</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 My attempt to classify the type of variable based on what the data is intended to represent.</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a:p>
            <a:r>
              <a:rPr lang="en-US" dirty="0"/>
              <a:t>Data dictionaries are great because, like data visualizations, it is much easier for our primitive human brains to understand pictures. It’s crisp, it’s clean, and it summarizes everything in a compact fashion. </a:t>
            </a:r>
          </a:p>
          <a:p>
            <a:endParaRPr lang="en-US" dirty="0"/>
          </a:p>
          <a:p>
            <a:r>
              <a:rPr lang="en-US" dirty="0"/>
              <a:t>Plus, when you first start working with datasets, it can be nice to have a dictionary that you can peek at; for example, when executing certain procedures in SAS, you need to type in exact variable names. After awhile, the names all become familiar, but a dictionary can be handy in the interim. Furthermore, if anyone stumbles upon the data later, and they want to know what all the variables represent, a data dictionary is a fantastic resource.</a:t>
            </a:r>
          </a:p>
        </p:txBody>
      </p:sp>
      <p:sp>
        <p:nvSpPr>
          <p:cNvPr id="4" name="Slide Number Placeholder 3"/>
          <p:cNvSpPr>
            <a:spLocks noGrp="1"/>
          </p:cNvSpPr>
          <p:nvPr>
            <p:ph type="sldNum" sz="quarter" idx="5"/>
          </p:nvPr>
        </p:nvSpPr>
        <p:spPr/>
        <p:txBody>
          <a:bodyPr/>
          <a:lstStyle/>
          <a:p>
            <a:fld id="{D903BED7-1984-4728-9CE3-9117C95E17C9}" type="slidenum">
              <a:rPr lang="en-US" smtClean="0"/>
              <a:t>5</a:t>
            </a:fld>
            <a:endParaRPr lang="en-US"/>
          </a:p>
        </p:txBody>
      </p:sp>
    </p:spTree>
    <p:extLst>
      <p:ext uri="{BB962C8B-B14F-4D97-AF65-F5344CB8AC3E}">
        <p14:creationId xmlns:p14="http://schemas.microsoft.com/office/powerpoint/2010/main" val="4219141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800"/>
              </a:spcAft>
            </a:pPr>
            <a:r>
              <a:rPr lang="en-US" dirty="0"/>
              <a:t>Now, one of the elements of this assignment that we’re not going to talk much about is that of….THE BUSINESS. Specifically, we were instructed to choose a business and discuss how different analytic techniques could potentially be of some value to the chosen organization. I chose Amazon. Why, you ask?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Well, if I’m being honest, my approach to this assignment was to choose as broad a company as possible, with as broad a data set as possible, so that I have plenty of options with my final analysis. Let’s face it – Amazon sells just about everything. They’ve got their hands in so many different pies that it would be harder to find ways that data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isn’t</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helpful than to find ways that it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 does that make sense? Plus, everyone is familiar with Amazon and, in my personal experience, all of Amazon’s customers love Amazon. I personally use Amazon Prime all the time, and I stream content with Prime Video on an almost-daily basis. I </a:t>
            </a:r>
            <a:r>
              <a:rPr lang="en-US" sz="1200" u="sng" dirty="0">
                <a:effectLst/>
                <a:latin typeface="Times New Roman" panose="02020603050405020304" pitchFamily="18" charset="0"/>
                <a:ea typeface="Times New Roman" panose="02020603050405020304" pitchFamily="18" charset="0"/>
                <a:cs typeface="Times New Roman" panose="02020603050405020304" pitchFamily="18" charset="0"/>
              </a:rPr>
              <a:t>like</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Amazon, and it’s easier to work with things that you enjoy, right?</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a:p>
            <a:r>
              <a:rPr lang="en-US" dirty="0"/>
              <a:t>Furthermore, it’s 2019 – anyone can benefit from data science in at least some capacity, and there is some capacity of data science available to everyone. It doesn’t matter how small, or large, or complex, or simple, or anything in between, a business may be – anyone can benefit from what we’re going to talk about today.</a:t>
            </a:r>
          </a:p>
        </p:txBody>
      </p:sp>
      <p:sp>
        <p:nvSpPr>
          <p:cNvPr id="4" name="Slide Number Placeholder 3"/>
          <p:cNvSpPr>
            <a:spLocks noGrp="1"/>
          </p:cNvSpPr>
          <p:nvPr>
            <p:ph type="sldNum" sz="quarter" idx="5"/>
          </p:nvPr>
        </p:nvSpPr>
        <p:spPr/>
        <p:txBody>
          <a:bodyPr/>
          <a:lstStyle/>
          <a:p>
            <a:fld id="{D903BED7-1984-4728-9CE3-9117C95E17C9}" type="slidenum">
              <a:rPr lang="en-US" smtClean="0"/>
              <a:t>6</a:t>
            </a:fld>
            <a:endParaRPr lang="en-US"/>
          </a:p>
        </p:txBody>
      </p:sp>
    </p:spTree>
    <p:extLst>
      <p:ext uri="{BB962C8B-B14F-4D97-AF65-F5344CB8AC3E}">
        <p14:creationId xmlns:p14="http://schemas.microsoft.com/office/powerpoint/2010/main" val="2763145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8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Sometimes, it can be difficult to make sense of what we’re seeing when we’re trying to take into consideration hundreds (if not thousands, if not tens of thousands) of numeric variables. Consider my chosen dataset, for instance, which contains over 50,000 rows of data – it would take an eternity to draw meaningful conclusions about even the simplest of questions just by looking at the raw data. Imagine the following business questions: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Which customer segment generates the greatest amount of sales?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Which specific products are most popular?</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200000"/>
              </a:lnSpc>
              <a:spcBef>
                <a:spcPts val="0"/>
              </a:spcBef>
              <a:spcAft>
                <a:spcPts val="800"/>
              </a:spcAft>
              <a:buFont typeface="Symbol" panose="05050102010706020507" pitchFamily="18" charset="2"/>
              <a:buChar char=""/>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What do sales look like over the past few years for which data exists?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dirty="0"/>
              <a:t>When people put data in a visual form, it can be much easier to process quickly and efficiently, especially if the hard details are not as important.</a:t>
            </a:r>
          </a:p>
          <a:p>
            <a:endParaRPr lang="en-US" dirty="0"/>
          </a:p>
          <a:p>
            <a:r>
              <a:rPr lang="en-US" dirty="0"/>
              <a:t>There is a HUGE variety of data visualization software on the market, such as Tableau, Domo, SAS, R, and about two million others. If you go on Google and search for “most in demand analytics skills” or some other permutation thereof, I’ve no doubt that “data visualization” capabilities are going to show up on many lists.</a:t>
            </a:r>
          </a:p>
        </p:txBody>
      </p:sp>
      <p:sp>
        <p:nvSpPr>
          <p:cNvPr id="4" name="Slide Number Placeholder 3"/>
          <p:cNvSpPr>
            <a:spLocks noGrp="1"/>
          </p:cNvSpPr>
          <p:nvPr>
            <p:ph type="sldNum" sz="quarter" idx="5"/>
          </p:nvPr>
        </p:nvSpPr>
        <p:spPr/>
        <p:txBody>
          <a:bodyPr/>
          <a:lstStyle/>
          <a:p>
            <a:fld id="{D903BED7-1984-4728-9CE3-9117C95E17C9}" type="slidenum">
              <a:rPr lang="en-US" smtClean="0"/>
              <a:t>7</a:t>
            </a:fld>
            <a:endParaRPr lang="en-US"/>
          </a:p>
        </p:txBody>
      </p:sp>
    </p:spTree>
    <p:extLst>
      <p:ext uri="{BB962C8B-B14F-4D97-AF65-F5344CB8AC3E}">
        <p14:creationId xmlns:p14="http://schemas.microsoft.com/office/powerpoint/2010/main" val="1529851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this first example of data visualization in action. Now, on one hand, I could tell you that, over the past four years, sales have been the following:</a:t>
            </a:r>
          </a:p>
          <a:p>
            <a:endParaRPr lang="en-US" dirty="0"/>
          </a:p>
          <a:p>
            <a:r>
              <a:rPr lang="en-US" dirty="0"/>
              <a:t>841,784,185</a:t>
            </a:r>
          </a:p>
          <a:p>
            <a:r>
              <a:rPr lang="en-US" dirty="0"/>
              <a:t>492,549,006</a:t>
            </a:r>
          </a:p>
          <a:p>
            <a:r>
              <a:rPr lang="en-US" dirty="0"/>
              <a:t>293,157,910</a:t>
            </a:r>
          </a:p>
          <a:p>
            <a:endParaRPr lang="en-US" dirty="0"/>
          </a:p>
          <a:p>
            <a:r>
              <a:rPr lang="en-US" dirty="0"/>
              <a:t>Or, I could just show you the graphic. Where do our sales come from? Well, by looking at the visualization, we know that a huge chunk of our sales come from the consumer segment; however, it’s also very easy for us to understand the degree to which one segment outperforms (or underperforms) another. After all, we can see the bars, we can see the numbers, we can see the labels, and so on. Each of these three bars represent calculations involving thousands and thousands and thousands of data points, all summarized in three simple, blue blobs.</a:t>
            </a:r>
          </a:p>
        </p:txBody>
      </p:sp>
      <p:sp>
        <p:nvSpPr>
          <p:cNvPr id="4" name="Slide Number Placeholder 3"/>
          <p:cNvSpPr>
            <a:spLocks noGrp="1"/>
          </p:cNvSpPr>
          <p:nvPr>
            <p:ph type="sldNum" sz="quarter" idx="5"/>
          </p:nvPr>
        </p:nvSpPr>
        <p:spPr/>
        <p:txBody>
          <a:bodyPr/>
          <a:lstStyle/>
          <a:p>
            <a:fld id="{D903BED7-1984-4728-9CE3-9117C95E17C9}" type="slidenum">
              <a:rPr lang="en-US" smtClean="0"/>
              <a:t>8</a:t>
            </a:fld>
            <a:endParaRPr lang="en-US"/>
          </a:p>
        </p:txBody>
      </p:sp>
    </p:spTree>
    <p:extLst>
      <p:ext uri="{BB962C8B-B14F-4D97-AF65-F5344CB8AC3E}">
        <p14:creationId xmlns:p14="http://schemas.microsoft.com/office/powerpoint/2010/main" val="3514692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again, this is a data visualization using the Global Superstore dataset. Here, we’re looking at four years of sales down, broken down by quarters. Clearly, we see a pattern, right? Every year, revenue climbs and climbs, every quarter, until its apex in the fourth quarter, and then falls again. Every quarter generates more revenue than the same quarter from the previous year. This brings up interesting, new questions. Why the consistent pattern? Why are third quarter sales always so much higher than first quarter sales, every single year?</a:t>
            </a:r>
          </a:p>
        </p:txBody>
      </p:sp>
      <p:sp>
        <p:nvSpPr>
          <p:cNvPr id="4" name="Slide Number Placeholder 3"/>
          <p:cNvSpPr>
            <a:spLocks noGrp="1"/>
          </p:cNvSpPr>
          <p:nvPr>
            <p:ph type="sldNum" sz="quarter" idx="5"/>
          </p:nvPr>
        </p:nvSpPr>
        <p:spPr/>
        <p:txBody>
          <a:bodyPr/>
          <a:lstStyle/>
          <a:p>
            <a:fld id="{D903BED7-1984-4728-9CE3-9117C95E17C9}" type="slidenum">
              <a:rPr lang="en-US" smtClean="0"/>
              <a:t>9</a:t>
            </a:fld>
            <a:endParaRPr lang="en-US"/>
          </a:p>
        </p:txBody>
      </p:sp>
    </p:spTree>
    <p:extLst>
      <p:ext uri="{BB962C8B-B14F-4D97-AF65-F5344CB8AC3E}">
        <p14:creationId xmlns:p14="http://schemas.microsoft.com/office/powerpoint/2010/main" val="3660758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8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What </a:t>
            </a:r>
            <a:r>
              <a:rPr lang="en-US" sz="1200" u="sng" dirty="0">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 hypothesis, exactly? Many of us have probably heard the colloquial definition – that a hypothesis is an educated guess. Depending on who you ask, you’ll receive a multitude of answers, but they all look and sound very much alike. According to Kerlinger (1957), a hypothesis is a statement of conjecture about the relationship between two or more variables – a relational proposition. According to O’Leary (2017), a hypothesis is a hunch or guess about the nature of relationships between variables, declared as a testable statement. In other words, a hypothesis is an interim explanation or proposed relationship, derived in part from existing knowledge, that has clear implications for testing and measurement. A good hypothesis should incorporate the following key characteristics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Mourougan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&amp;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Sethuraman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2017):</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Simple and specific</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Explanatory</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State the relationship</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Testable</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200000"/>
              </a:lnSpc>
              <a:spcBef>
                <a:spcPts val="0"/>
              </a:spcBef>
              <a:spcAft>
                <a:spcPts val="800"/>
              </a:spcAft>
              <a:buFont typeface="Symbol" panose="05050102010706020507" pitchFamily="18" charset="2"/>
              <a:buChar char=""/>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Consistent with existing literature</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200000"/>
              </a:lnSpc>
              <a:spcBef>
                <a:spcPts val="0"/>
              </a:spcBef>
              <a:spcAft>
                <a:spcPts val="8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Hypotheses are important for several reasons. For example, hypotheses are testable, relational statements that provide direction to a research project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Mourougan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&amp;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Sethuraman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2017). Moreover, hypotheses provide a framework for the reporting of conclusions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Mourougan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&amp;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Sethuraman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2017).</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D903BED7-1984-4728-9CE3-9117C95E17C9}" type="slidenum">
              <a:rPr lang="en-US" smtClean="0"/>
              <a:t>10</a:t>
            </a:fld>
            <a:endParaRPr lang="en-US"/>
          </a:p>
        </p:txBody>
      </p:sp>
    </p:spTree>
    <p:extLst>
      <p:ext uri="{BB962C8B-B14F-4D97-AF65-F5344CB8AC3E}">
        <p14:creationId xmlns:p14="http://schemas.microsoft.com/office/powerpoint/2010/main" val="111123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98FE1-89D8-41AF-A17F-67BDB0C065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E88408-5437-44D8-89F1-8D7AC72AA4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729918-509A-411E-B04F-BA374154FF07}"/>
              </a:ext>
            </a:extLst>
          </p:cNvPr>
          <p:cNvSpPr>
            <a:spLocks noGrp="1"/>
          </p:cNvSpPr>
          <p:nvPr>
            <p:ph type="dt" sz="half" idx="10"/>
          </p:nvPr>
        </p:nvSpPr>
        <p:spPr/>
        <p:txBody>
          <a:bodyPr/>
          <a:lstStyle/>
          <a:p>
            <a:fld id="{4C1F1401-EADA-4E63-BF4B-5B022F2CBF3F}" type="datetimeFigureOut">
              <a:rPr lang="en-US" smtClean="0"/>
              <a:t>11/3/2019</a:t>
            </a:fld>
            <a:endParaRPr lang="en-US"/>
          </a:p>
        </p:txBody>
      </p:sp>
      <p:sp>
        <p:nvSpPr>
          <p:cNvPr id="5" name="Footer Placeholder 4">
            <a:extLst>
              <a:ext uri="{FF2B5EF4-FFF2-40B4-BE49-F238E27FC236}">
                <a16:creationId xmlns:a16="http://schemas.microsoft.com/office/drawing/2014/main" id="{2C3BFA87-6029-426D-956D-DB5169102E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AFED3E-BB94-4588-AE6A-9E9813654F4B}"/>
              </a:ext>
            </a:extLst>
          </p:cNvPr>
          <p:cNvSpPr>
            <a:spLocks noGrp="1"/>
          </p:cNvSpPr>
          <p:nvPr>
            <p:ph type="sldNum" sz="quarter" idx="12"/>
          </p:nvPr>
        </p:nvSpPr>
        <p:spPr/>
        <p:txBody>
          <a:bodyPr/>
          <a:lstStyle/>
          <a:p>
            <a:fld id="{C3FAA566-5605-4A0C-B41D-3C63F9E8580F}" type="slidenum">
              <a:rPr lang="en-US" smtClean="0"/>
              <a:t>‹#›</a:t>
            </a:fld>
            <a:endParaRPr lang="en-US"/>
          </a:p>
        </p:txBody>
      </p:sp>
    </p:spTree>
    <p:extLst>
      <p:ext uri="{BB962C8B-B14F-4D97-AF65-F5344CB8AC3E}">
        <p14:creationId xmlns:p14="http://schemas.microsoft.com/office/powerpoint/2010/main" val="2946866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A35CA-B2C8-45BB-8658-89666DC92D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57DDA0-D9C9-4B71-8E2A-6FFDEB2868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81ACE0-4F91-41A2-97B2-CDFB3C2D9BA9}"/>
              </a:ext>
            </a:extLst>
          </p:cNvPr>
          <p:cNvSpPr>
            <a:spLocks noGrp="1"/>
          </p:cNvSpPr>
          <p:nvPr>
            <p:ph type="dt" sz="half" idx="10"/>
          </p:nvPr>
        </p:nvSpPr>
        <p:spPr/>
        <p:txBody>
          <a:bodyPr/>
          <a:lstStyle/>
          <a:p>
            <a:fld id="{4C1F1401-EADA-4E63-BF4B-5B022F2CBF3F}" type="datetimeFigureOut">
              <a:rPr lang="en-US" smtClean="0"/>
              <a:t>11/3/2019</a:t>
            </a:fld>
            <a:endParaRPr lang="en-US"/>
          </a:p>
        </p:txBody>
      </p:sp>
      <p:sp>
        <p:nvSpPr>
          <p:cNvPr id="5" name="Footer Placeholder 4">
            <a:extLst>
              <a:ext uri="{FF2B5EF4-FFF2-40B4-BE49-F238E27FC236}">
                <a16:creationId xmlns:a16="http://schemas.microsoft.com/office/drawing/2014/main" id="{B5651307-2A90-4130-B14F-EB23802A1C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4F72B3-C7E3-4148-B256-465AF8647484}"/>
              </a:ext>
            </a:extLst>
          </p:cNvPr>
          <p:cNvSpPr>
            <a:spLocks noGrp="1"/>
          </p:cNvSpPr>
          <p:nvPr>
            <p:ph type="sldNum" sz="quarter" idx="12"/>
          </p:nvPr>
        </p:nvSpPr>
        <p:spPr/>
        <p:txBody>
          <a:bodyPr/>
          <a:lstStyle/>
          <a:p>
            <a:fld id="{C3FAA566-5605-4A0C-B41D-3C63F9E8580F}" type="slidenum">
              <a:rPr lang="en-US" smtClean="0"/>
              <a:t>‹#›</a:t>
            </a:fld>
            <a:endParaRPr lang="en-US"/>
          </a:p>
        </p:txBody>
      </p:sp>
    </p:spTree>
    <p:extLst>
      <p:ext uri="{BB962C8B-B14F-4D97-AF65-F5344CB8AC3E}">
        <p14:creationId xmlns:p14="http://schemas.microsoft.com/office/powerpoint/2010/main" val="2659657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FCC8A8-F9AE-4867-B924-CCC35D1341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2A333A-707B-4949-9299-5C9CA42CF6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6E612-C022-4562-857C-88B3679F2349}"/>
              </a:ext>
            </a:extLst>
          </p:cNvPr>
          <p:cNvSpPr>
            <a:spLocks noGrp="1"/>
          </p:cNvSpPr>
          <p:nvPr>
            <p:ph type="dt" sz="half" idx="10"/>
          </p:nvPr>
        </p:nvSpPr>
        <p:spPr/>
        <p:txBody>
          <a:bodyPr/>
          <a:lstStyle/>
          <a:p>
            <a:fld id="{4C1F1401-EADA-4E63-BF4B-5B022F2CBF3F}" type="datetimeFigureOut">
              <a:rPr lang="en-US" smtClean="0"/>
              <a:t>11/3/2019</a:t>
            </a:fld>
            <a:endParaRPr lang="en-US"/>
          </a:p>
        </p:txBody>
      </p:sp>
      <p:sp>
        <p:nvSpPr>
          <p:cNvPr id="5" name="Footer Placeholder 4">
            <a:extLst>
              <a:ext uri="{FF2B5EF4-FFF2-40B4-BE49-F238E27FC236}">
                <a16:creationId xmlns:a16="http://schemas.microsoft.com/office/drawing/2014/main" id="{8A8B4A13-FF3C-4011-AC74-98F89B204D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9E1924-7685-46CF-9B3F-D0B536E8C3AF}"/>
              </a:ext>
            </a:extLst>
          </p:cNvPr>
          <p:cNvSpPr>
            <a:spLocks noGrp="1"/>
          </p:cNvSpPr>
          <p:nvPr>
            <p:ph type="sldNum" sz="quarter" idx="12"/>
          </p:nvPr>
        </p:nvSpPr>
        <p:spPr/>
        <p:txBody>
          <a:bodyPr/>
          <a:lstStyle/>
          <a:p>
            <a:fld id="{C3FAA566-5605-4A0C-B41D-3C63F9E8580F}" type="slidenum">
              <a:rPr lang="en-US" smtClean="0"/>
              <a:t>‹#›</a:t>
            </a:fld>
            <a:endParaRPr lang="en-US"/>
          </a:p>
        </p:txBody>
      </p:sp>
    </p:spTree>
    <p:extLst>
      <p:ext uri="{BB962C8B-B14F-4D97-AF65-F5344CB8AC3E}">
        <p14:creationId xmlns:p14="http://schemas.microsoft.com/office/powerpoint/2010/main" val="3441768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928AC02-8362-4633-8ECE-5B784C07C878}" type="datetimeFigureOut">
              <a:rPr lang="en-US" smtClean="0"/>
              <a:t>11/3/2019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779CE10E-7B99-441E-BE83-F6F2DE778B06}" type="slidenum">
              <a:rPr lang="en-US" smtClean="0"/>
              <a:t>‹#›</a:t>
            </a:fld>
            <a:endParaRPr lang="en-US"/>
          </a:p>
        </p:txBody>
      </p:sp>
    </p:spTree>
    <p:extLst>
      <p:ext uri="{BB962C8B-B14F-4D97-AF65-F5344CB8AC3E}">
        <p14:creationId xmlns:p14="http://schemas.microsoft.com/office/powerpoint/2010/main" val="739513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28AC02-8362-4633-8ECE-5B784C07C878}"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CE10E-7B99-441E-BE83-F6F2DE778B06}" type="slidenum">
              <a:rPr lang="en-US" smtClean="0"/>
              <a:t>‹#›</a:t>
            </a:fld>
            <a:endParaRPr lang="en-US"/>
          </a:p>
        </p:txBody>
      </p:sp>
    </p:spTree>
    <p:extLst>
      <p:ext uri="{BB962C8B-B14F-4D97-AF65-F5344CB8AC3E}">
        <p14:creationId xmlns:p14="http://schemas.microsoft.com/office/powerpoint/2010/main" val="1754127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28AC02-8362-4633-8ECE-5B784C07C878}"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CE10E-7B99-441E-BE83-F6F2DE778B06}" type="slidenum">
              <a:rPr lang="en-US" smtClean="0"/>
              <a:t>‹#›</a:t>
            </a:fld>
            <a:endParaRPr lang="en-US"/>
          </a:p>
        </p:txBody>
      </p:sp>
    </p:spTree>
    <p:extLst>
      <p:ext uri="{BB962C8B-B14F-4D97-AF65-F5344CB8AC3E}">
        <p14:creationId xmlns:p14="http://schemas.microsoft.com/office/powerpoint/2010/main" val="12444277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28AC02-8362-4633-8ECE-5B784C07C878}" type="datetimeFigureOut">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9CE10E-7B99-441E-BE83-F6F2DE778B06}" type="slidenum">
              <a:rPr lang="en-US" smtClean="0"/>
              <a:t>‹#›</a:t>
            </a:fld>
            <a:endParaRPr lang="en-US"/>
          </a:p>
        </p:txBody>
      </p:sp>
    </p:spTree>
    <p:extLst>
      <p:ext uri="{BB962C8B-B14F-4D97-AF65-F5344CB8AC3E}">
        <p14:creationId xmlns:p14="http://schemas.microsoft.com/office/powerpoint/2010/main" val="759050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28AC02-8362-4633-8ECE-5B784C07C878}" type="datetimeFigureOut">
              <a:rPr lang="en-US" smtClean="0"/>
              <a:t>11/3/2019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9CE10E-7B99-441E-BE83-F6F2DE778B06}" type="slidenum">
              <a:rPr lang="en-US" smtClean="0"/>
              <a:t>‹#›</a:t>
            </a:fld>
            <a:endParaRPr lang="en-US"/>
          </a:p>
        </p:txBody>
      </p:sp>
    </p:spTree>
    <p:extLst>
      <p:ext uri="{BB962C8B-B14F-4D97-AF65-F5344CB8AC3E}">
        <p14:creationId xmlns:p14="http://schemas.microsoft.com/office/powerpoint/2010/main" val="430292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28AC02-8362-4633-8ECE-5B784C07C878}" type="datetimeFigureOut">
              <a:rPr lang="en-US" smtClean="0"/>
              <a:t>11/3/2019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9CE10E-7B99-441E-BE83-F6F2DE778B06}" type="slidenum">
              <a:rPr lang="en-US" smtClean="0"/>
              <a:t>‹#›</a:t>
            </a:fld>
            <a:endParaRPr lang="en-US"/>
          </a:p>
        </p:txBody>
      </p:sp>
    </p:spTree>
    <p:extLst>
      <p:ext uri="{BB962C8B-B14F-4D97-AF65-F5344CB8AC3E}">
        <p14:creationId xmlns:p14="http://schemas.microsoft.com/office/powerpoint/2010/main" val="4961365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28AC02-8362-4633-8ECE-5B784C07C878}" type="datetimeFigureOut">
              <a:rPr lang="en-US" smtClean="0"/>
              <a:t>11/3/2019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9CE10E-7B99-441E-BE83-F6F2DE778B06}" type="slidenum">
              <a:rPr lang="en-US" smtClean="0"/>
              <a:t>‹#›</a:t>
            </a:fld>
            <a:endParaRPr lang="en-US"/>
          </a:p>
        </p:txBody>
      </p:sp>
    </p:spTree>
    <p:extLst>
      <p:ext uri="{BB962C8B-B14F-4D97-AF65-F5344CB8AC3E}">
        <p14:creationId xmlns:p14="http://schemas.microsoft.com/office/powerpoint/2010/main" val="32708550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28AC02-8362-4633-8ECE-5B784C07C878}" type="datetimeFigureOut">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9CE10E-7B99-441E-BE83-F6F2DE778B06}" type="slidenum">
              <a:rPr lang="en-US" smtClean="0"/>
              <a:t>‹#›</a:t>
            </a:fld>
            <a:endParaRPr lang="en-US"/>
          </a:p>
        </p:txBody>
      </p:sp>
    </p:spTree>
    <p:extLst>
      <p:ext uri="{BB962C8B-B14F-4D97-AF65-F5344CB8AC3E}">
        <p14:creationId xmlns:p14="http://schemas.microsoft.com/office/powerpoint/2010/main" val="1891514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487C4-7AE5-4488-A8CF-B8E9D8AA23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7FADC4-7359-4603-A18A-228270513B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935125-F70A-4F11-9C1A-C710F6E8DD9A}"/>
              </a:ext>
            </a:extLst>
          </p:cNvPr>
          <p:cNvSpPr>
            <a:spLocks noGrp="1"/>
          </p:cNvSpPr>
          <p:nvPr>
            <p:ph type="dt" sz="half" idx="10"/>
          </p:nvPr>
        </p:nvSpPr>
        <p:spPr/>
        <p:txBody>
          <a:bodyPr/>
          <a:lstStyle/>
          <a:p>
            <a:fld id="{4C1F1401-EADA-4E63-BF4B-5B022F2CBF3F}" type="datetimeFigureOut">
              <a:rPr lang="en-US" smtClean="0"/>
              <a:t>11/3/2019</a:t>
            </a:fld>
            <a:endParaRPr lang="en-US"/>
          </a:p>
        </p:txBody>
      </p:sp>
      <p:sp>
        <p:nvSpPr>
          <p:cNvPr id="5" name="Footer Placeholder 4">
            <a:extLst>
              <a:ext uri="{FF2B5EF4-FFF2-40B4-BE49-F238E27FC236}">
                <a16:creationId xmlns:a16="http://schemas.microsoft.com/office/drawing/2014/main" id="{73D1235E-BB5E-43B2-88C8-C4553FD001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89894B-507F-4663-AFE0-CD8ED8FA5592}"/>
              </a:ext>
            </a:extLst>
          </p:cNvPr>
          <p:cNvSpPr>
            <a:spLocks noGrp="1"/>
          </p:cNvSpPr>
          <p:nvPr>
            <p:ph type="sldNum" sz="quarter" idx="12"/>
          </p:nvPr>
        </p:nvSpPr>
        <p:spPr/>
        <p:txBody>
          <a:bodyPr/>
          <a:lstStyle/>
          <a:p>
            <a:fld id="{C3FAA566-5605-4A0C-B41D-3C63F9E8580F}" type="slidenum">
              <a:rPr lang="en-US" smtClean="0"/>
              <a:t>‹#›</a:t>
            </a:fld>
            <a:endParaRPr lang="en-US"/>
          </a:p>
        </p:txBody>
      </p:sp>
    </p:spTree>
    <p:extLst>
      <p:ext uri="{BB962C8B-B14F-4D97-AF65-F5344CB8AC3E}">
        <p14:creationId xmlns:p14="http://schemas.microsoft.com/office/powerpoint/2010/main" val="6518532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28AC02-8362-4633-8ECE-5B784C07C878}" type="datetimeFigureOut">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9CE10E-7B99-441E-BE83-F6F2DE778B06}" type="slidenum">
              <a:rPr lang="en-US" smtClean="0"/>
              <a:t>‹#›</a:t>
            </a:fld>
            <a:endParaRPr lang="en-US"/>
          </a:p>
        </p:txBody>
      </p:sp>
    </p:spTree>
    <p:extLst>
      <p:ext uri="{BB962C8B-B14F-4D97-AF65-F5344CB8AC3E}">
        <p14:creationId xmlns:p14="http://schemas.microsoft.com/office/powerpoint/2010/main" val="31863174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28AC02-8362-4633-8ECE-5B784C07C878}" type="datetimeFigureOut">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9CE10E-7B99-441E-BE83-F6F2DE778B06}" type="slidenum">
              <a:rPr lang="en-US" smtClean="0"/>
              <a:t>‹#›</a:t>
            </a:fld>
            <a:endParaRPr lang="en-US"/>
          </a:p>
        </p:txBody>
      </p:sp>
    </p:spTree>
    <p:extLst>
      <p:ext uri="{BB962C8B-B14F-4D97-AF65-F5344CB8AC3E}">
        <p14:creationId xmlns:p14="http://schemas.microsoft.com/office/powerpoint/2010/main" val="6302318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28AC02-8362-4633-8ECE-5B784C07C878}" type="datetimeFigureOut">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9CE10E-7B99-441E-BE83-F6F2DE778B06}" type="slidenum">
              <a:rPr lang="en-US" smtClean="0"/>
              <a:t>‹#›</a:t>
            </a:fld>
            <a:endParaRPr lang="en-US"/>
          </a:p>
        </p:txBody>
      </p:sp>
    </p:spTree>
    <p:extLst>
      <p:ext uri="{BB962C8B-B14F-4D97-AF65-F5344CB8AC3E}">
        <p14:creationId xmlns:p14="http://schemas.microsoft.com/office/powerpoint/2010/main" val="17840102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28AC02-8362-4633-8ECE-5B784C07C878}" type="datetimeFigureOut">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9CE10E-7B99-441E-BE83-F6F2DE778B06}"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275283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28AC02-8362-4633-8ECE-5B784C07C878}" type="datetimeFigureOut">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9CE10E-7B99-441E-BE83-F6F2DE778B06}" type="slidenum">
              <a:rPr lang="en-US" smtClean="0"/>
              <a:t>‹#›</a:t>
            </a:fld>
            <a:endParaRPr lang="en-US"/>
          </a:p>
        </p:txBody>
      </p:sp>
    </p:spTree>
    <p:extLst>
      <p:ext uri="{BB962C8B-B14F-4D97-AF65-F5344CB8AC3E}">
        <p14:creationId xmlns:p14="http://schemas.microsoft.com/office/powerpoint/2010/main" val="38036917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928AC02-8362-4633-8ECE-5B784C07C878}" type="datetimeFigureOut">
              <a:rPr lang="en-US" smtClean="0"/>
              <a:t>11/3/2019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9CE10E-7B99-441E-BE83-F6F2DE778B06}" type="slidenum">
              <a:rPr lang="en-US" smtClean="0"/>
              <a:t>‹#›</a:t>
            </a:fld>
            <a:endParaRPr lang="en-US"/>
          </a:p>
        </p:txBody>
      </p:sp>
    </p:spTree>
    <p:extLst>
      <p:ext uri="{BB962C8B-B14F-4D97-AF65-F5344CB8AC3E}">
        <p14:creationId xmlns:p14="http://schemas.microsoft.com/office/powerpoint/2010/main" val="11106491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928AC02-8362-4633-8ECE-5B784C07C878}" type="datetimeFigureOut">
              <a:rPr lang="en-US" smtClean="0"/>
              <a:t>11/3/2019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9CE10E-7B99-441E-BE83-F6F2DE778B06}" type="slidenum">
              <a:rPr lang="en-US" smtClean="0"/>
              <a:t>‹#›</a:t>
            </a:fld>
            <a:endParaRPr lang="en-US"/>
          </a:p>
        </p:txBody>
      </p:sp>
    </p:spTree>
    <p:extLst>
      <p:ext uri="{BB962C8B-B14F-4D97-AF65-F5344CB8AC3E}">
        <p14:creationId xmlns:p14="http://schemas.microsoft.com/office/powerpoint/2010/main" val="38897247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28AC02-8362-4633-8ECE-5B784C07C878}"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CE10E-7B99-441E-BE83-F6F2DE778B06}" type="slidenum">
              <a:rPr lang="en-US" smtClean="0"/>
              <a:t>‹#›</a:t>
            </a:fld>
            <a:endParaRPr lang="en-US"/>
          </a:p>
        </p:txBody>
      </p:sp>
    </p:spTree>
    <p:extLst>
      <p:ext uri="{BB962C8B-B14F-4D97-AF65-F5344CB8AC3E}">
        <p14:creationId xmlns:p14="http://schemas.microsoft.com/office/powerpoint/2010/main" val="34435781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28AC02-8362-4633-8ECE-5B784C07C878}"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CE10E-7B99-441E-BE83-F6F2DE778B06}" type="slidenum">
              <a:rPr lang="en-US" smtClean="0"/>
              <a:t>‹#›</a:t>
            </a:fld>
            <a:endParaRPr lang="en-US"/>
          </a:p>
        </p:txBody>
      </p:sp>
    </p:spTree>
    <p:extLst>
      <p:ext uri="{BB962C8B-B14F-4D97-AF65-F5344CB8AC3E}">
        <p14:creationId xmlns:p14="http://schemas.microsoft.com/office/powerpoint/2010/main" val="190721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7792D-09C7-43E9-8035-574E6671B1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93637-FF51-4D63-817E-8E82EE2E81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4CBFA-C147-4EED-8C39-B3E1A4535676}"/>
              </a:ext>
            </a:extLst>
          </p:cNvPr>
          <p:cNvSpPr>
            <a:spLocks noGrp="1"/>
          </p:cNvSpPr>
          <p:nvPr>
            <p:ph type="dt" sz="half" idx="10"/>
          </p:nvPr>
        </p:nvSpPr>
        <p:spPr/>
        <p:txBody>
          <a:bodyPr/>
          <a:lstStyle/>
          <a:p>
            <a:fld id="{4C1F1401-EADA-4E63-BF4B-5B022F2CBF3F}" type="datetimeFigureOut">
              <a:rPr lang="en-US" smtClean="0"/>
              <a:t>11/3/2019</a:t>
            </a:fld>
            <a:endParaRPr lang="en-US"/>
          </a:p>
        </p:txBody>
      </p:sp>
      <p:sp>
        <p:nvSpPr>
          <p:cNvPr id="5" name="Footer Placeholder 4">
            <a:extLst>
              <a:ext uri="{FF2B5EF4-FFF2-40B4-BE49-F238E27FC236}">
                <a16:creationId xmlns:a16="http://schemas.microsoft.com/office/drawing/2014/main" id="{63CA7055-E037-4349-A667-BEA6F9D680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FFDFEA-598A-4920-A94F-FD2B90A6231C}"/>
              </a:ext>
            </a:extLst>
          </p:cNvPr>
          <p:cNvSpPr>
            <a:spLocks noGrp="1"/>
          </p:cNvSpPr>
          <p:nvPr>
            <p:ph type="sldNum" sz="quarter" idx="12"/>
          </p:nvPr>
        </p:nvSpPr>
        <p:spPr/>
        <p:txBody>
          <a:bodyPr/>
          <a:lstStyle/>
          <a:p>
            <a:fld id="{C3FAA566-5605-4A0C-B41D-3C63F9E8580F}" type="slidenum">
              <a:rPr lang="en-US" smtClean="0"/>
              <a:t>‹#›</a:t>
            </a:fld>
            <a:endParaRPr lang="en-US"/>
          </a:p>
        </p:txBody>
      </p:sp>
    </p:spTree>
    <p:extLst>
      <p:ext uri="{BB962C8B-B14F-4D97-AF65-F5344CB8AC3E}">
        <p14:creationId xmlns:p14="http://schemas.microsoft.com/office/powerpoint/2010/main" val="702164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3544-3A52-4733-9D63-09F68E8A98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5890A2-2C6F-4903-A18E-2DB0701766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521963-8C0C-4C1F-9ECF-FCFEDF21CE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DE77CD-6380-4FE9-BF23-BE6F2DB320F4}"/>
              </a:ext>
            </a:extLst>
          </p:cNvPr>
          <p:cNvSpPr>
            <a:spLocks noGrp="1"/>
          </p:cNvSpPr>
          <p:nvPr>
            <p:ph type="dt" sz="half" idx="10"/>
          </p:nvPr>
        </p:nvSpPr>
        <p:spPr/>
        <p:txBody>
          <a:bodyPr/>
          <a:lstStyle/>
          <a:p>
            <a:fld id="{4C1F1401-EADA-4E63-BF4B-5B022F2CBF3F}" type="datetimeFigureOut">
              <a:rPr lang="en-US" smtClean="0"/>
              <a:t>11/3/2019</a:t>
            </a:fld>
            <a:endParaRPr lang="en-US"/>
          </a:p>
        </p:txBody>
      </p:sp>
      <p:sp>
        <p:nvSpPr>
          <p:cNvPr id="6" name="Footer Placeholder 5">
            <a:extLst>
              <a:ext uri="{FF2B5EF4-FFF2-40B4-BE49-F238E27FC236}">
                <a16:creationId xmlns:a16="http://schemas.microsoft.com/office/drawing/2014/main" id="{A9D0EFAA-8D65-4074-8C57-0C941302B2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C7ED7C-D7CC-48CA-B2F6-ADF778F57093}"/>
              </a:ext>
            </a:extLst>
          </p:cNvPr>
          <p:cNvSpPr>
            <a:spLocks noGrp="1"/>
          </p:cNvSpPr>
          <p:nvPr>
            <p:ph type="sldNum" sz="quarter" idx="12"/>
          </p:nvPr>
        </p:nvSpPr>
        <p:spPr/>
        <p:txBody>
          <a:bodyPr/>
          <a:lstStyle/>
          <a:p>
            <a:fld id="{C3FAA566-5605-4A0C-B41D-3C63F9E8580F}" type="slidenum">
              <a:rPr lang="en-US" smtClean="0"/>
              <a:t>‹#›</a:t>
            </a:fld>
            <a:endParaRPr lang="en-US"/>
          </a:p>
        </p:txBody>
      </p:sp>
    </p:spTree>
    <p:extLst>
      <p:ext uri="{BB962C8B-B14F-4D97-AF65-F5344CB8AC3E}">
        <p14:creationId xmlns:p14="http://schemas.microsoft.com/office/powerpoint/2010/main" val="1711719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48892-B780-4E65-B32C-DEA85EDD25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354F31-19E8-4CC1-BB9A-0D367F58BE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A0409C-DF60-4198-9FCA-FE36DF490F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C5956C-E94B-4ED4-98F5-356CAB5D56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A1C988-364A-46D3-A4DA-63DB9AA53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D78F2C-2CB8-4348-8CF3-F29BCCCB6211}"/>
              </a:ext>
            </a:extLst>
          </p:cNvPr>
          <p:cNvSpPr>
            <a:spLocks noGrp="1"/>
          </p:cNvSpPr>
          <p:nvPr>
            <p:ph type="dt" sz="half" idx="10"/>
          </p:nvPr>
        </p:nvSpPr>
        <p:spPr/>
        <p:txBody>
          <a:bodyPr/>
          <a:lstStyle/>
          <a:p>
            <a:fld id="{4C1F1401-EADA-4E63-BF4B-5B022F2CBF3F}" type="datetimeFigureOut">
              <a:rPr lang="en-US" smtClean="0"/>
              <a:t>11/3/2019</a:t>
            </a:fld>
            <a:endParaRPr lang="en-US"/>
          </a:p>
        </p:txBody>
      </p:sp>
      <p:sp>
        <p:nvSpPr>
          <p:cNvPr id="8" name="Footer Placeholder 7">
            <a:extLst>
              <a:ext uri="{FF2B5EF4-FFF2-40B4-BE49-F238E27FC236}">
                <a16:creationId xmlns:a16="http://schemas.microsoft.com/office/drawing/2014/main" id="{ED65A18B-B5F7-414B-9D05-2FC28D7547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63776E-B896-4B1F-88F6-365B5C9D7F6D}"/>
              </a:ext>
            </a:extLst>
          </p:cNvPr>
          <p:cNvSpPr>
            <a:spLocks noGrp="1"/>
          </p:cNvSpPr>
          <p:nvPr>
            <p:ph type="sldNum" sz="quarter" idx="12"/>
          </p:nvPr>
        </p:nvSpPr>
        <p:spPr/>
        <p:txBody>
          <a:bodyPr/>
          <a:lstStyle/>
          <a:p>
            <a:fld id="{C3FAA566-5605-4A0C-B41D-3C63F9E8580F}" type="slidenum">
              <a:rPr lang="en-US" smtClean="0"/>
              <a:t>‹#›</a:t>
            </a:fld>
            <a:endParaRPr lang="en-US"/>
          </a:p>
        </p:txBody>
      </p:sp>
    </p:spTree>
    <p:extLst>
      <p:ext uri="{BB962C8B-B14F-4D97-AF65-F5344CB8AC3E}">
        <p14:creationId xmlns:p14="http://schemas.microsoft.com/office/powerpoint/2010/main" val="3241122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35CEF-899B-476F-8E68-A6448E0089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C68362-C5C7-4248-998C-736CE0C7EFF4}"/>
              </a:ext>
            </a:extLst>
          </p:cNvPr>
          <p:cNvSpPr>
            <a:spLocks noGrp="1"/>
          </p:cNvSpPr>
          <p:nvPr>
            <p:ph type="dt" sz="half" idx="10"/>
          </p:nvPr>
        </p:nvSpPr>
        <p:spPr/>
        <p:txBody>
          <a:bodyPr/>
          <a:lstStyle/>
          <a:p>
            <a:fld id="{4C1F1401-EADA-4E63-BF4B-5B022F2CBF3F}" type="datetimeFigureOut">
              <a:rPr lang="en-US" smtClean="0"/>
              <a:t>11/3/2019</a:t>
            </a:fld>
            <a:endParaRPr lang="en-US"/>
          </a:p>
        </p:txBody>
      </p:sp>
      <p:sp>
        <p:nvSpPr>
          <p:cNvPr id="4" name="Footer Placeholder 3">
            <a:extLst>
              <a:ext uri="{FF2B5EF4-FFF2-40B4-BE49-F238E27FC236}">
                <a16:creationId xmlns:a16="http://schemas.microsoft.com/office/drawing/2014/main" id="{9AD5C45E-DC15-4703-AB18-5F8FA2122D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CB2928-8A2D-41EA-BECD-99574E49FE41}"/>
              </a:ext>
            </a:extLst>
          </p:cNvPr>
          <p:cNvSpPr>
            <a:spLocks noGrp="1"/>
          </p:cNvSpPr>
          <p:nvPr>
            <p:ph type="sldNum" sz="quarter" idx="12"/>
          </p:nvPr>
        </p:nvSpPr>
        <p:spPr/>
        <p:txBody>
          <a:bodyPr/>
          <a:lstStyle/>
          <a:p>
            <a:fld id="{C3FAA566-5605-4A0C-B41D-3C63F9E8580F}" type="slidenum">
              <a:rPr lang="en-US" smtClean="0"/>
              <a:t>‹#›</a:t>
            </a:fld>
            <a:endParaRPr lang="en-US"/>
          </a:p>
        </p:txBody>
      </p:sp>
    </p:spTree>
    <p:extLst>
      <p:ext uri="{BB962C8B-B14F-4D97-AF65-F5344CB8AC3E}">
        <p14:creationId xmlns:p14="http://schemas.microsoft.com/office/powerpoint/2010/main" val="1798817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65D1EB-48C2-40DC-9938-C3BA6E117873}"/>
              </a:ext>
            </a:extLst>
          </p:cNvPr>
          <p:cNvSpPr>
            <a:spLocks noGrp="1"/>
          </p:cNvSpPr>
          <p:nvPr>
            <p:ph type="dt" sz="half" idx="10"/>
          </p:nvPr>
        </p:nvSpPr>
        <p:spPr/>
        <p:txBody>
          <a:bodyPr/>
          <a:lstStyle/>
          <a:p>
            <a:fld id="{4C1F1401-EADA-4E63-BF4B-5B022F2CBF3F}" type="datetimeFigureOut">
              <a:rPr lang="en-US" smtClean="0"/>
              <a:t>11/3/2019</a:t>
            </a:fld>
            <a:endParaRPr lang="en-US"/>
          </a:p>
        </p:txBody>
      </p:sp>
      <p:sp>
        <p:nvSpPr>
          <p:cNvPr id="3" name="Footer Placeholder 2">
            <a:extLst>
              <a:ext uri="{FF2B5EF4-FFF2-40B4-BE49-F238E27FC236}">
                <a16:creationId xmlns:a16="http://schemas.microsoft.com/office/drawing/2014/main" id="{768F095E-EEA5-4A14-A3CB-A4DA241394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C2D35D-7C3A-4BCC-BC94-AE4F23BEA7FC}"/>
              </a:ext>
            </a:extLst>
          </p:cNvPr>
          <p:cNvSpPr>
            <a:spLocks noGrp="1"/>
          </p:cNvSpPr>
          <p:nvPr>
            <p:ph type="sldNum" sz="quarter" idx="12"/>
          </p:nvPr>
        </p:nvSpPr>
        <p:spPr/>
        <p:txBody>
          <a:bodyPr/>
          <a:lstStyle/>
          <a:p>
            <a:fld id="{C3FAA566-5605-4A0C-B41D-3C63F9E8580F}" type="slidenum">
              <a:rPr lang="en-US" smtClean="0"/>
              <a:t>‹#›</a:t>
            </a:fld>
            <a:endParaRPr lang="en-US"/>
          </a:p>
        </p:txBody>
      </p:sp>
    </p:spTree>
    <p:extLst>
      <p:ext uri="{BB962C8B-B14F-4D97-AF65-F5344CB8AC3E}">
        <p14:creationId xmlns:p14="http://schemas.microsoft.com/office/powerpoint/2010/main" val="2046462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3BDD9-5602-4224-9203-14AA295554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CFD501-9878-4A78-8A86-94D781DF8D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6CD822-C83C-42AF-B026-6609BEBC46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9EA80F-F7E9-44D9-B87B-B00BFD27D66E}"/>
              </a:ext>
            </a:extLst>
          </p:cNvPr>
          <p:cNvSpPr>
            <a:spLocks noGrp="1"/>
          </p:cNvSpPr>
          <p:nvPr>
            <p:ph type="dt" sz="half" idx="10"/>
          </p:nvPr>
        </p:nvSpPr>
        <p:spPr/>
        <p:txBody>
          <a:bodyPr/>
          <a:lstStyle/>
          <a:p>
            <a:fld id="{4C1F1401-EADA-4E63-BF4B-5B022F2CBF3F}" type="datetimeFigureOut">
              <a:rPr lang="en-US" smtClean="0"/>
              <a:t>11/3/2019</a:t>
            </a:fld>
            <a:endParaRPr lang="en-US"/>
          </a:p>
        </p:txBody>
      </p:sp>
      <p:sp>
        <p:nvSpPr>
          <p:cNvPr id="6" name="Footer Placeholder 5">
            <a:extLst>
              <a:ext uri="{FF2B5EF4-FFF2-40B4-BE49-F238E27FC236}">
                <a16:creationId xmlns:a16="http://schemas.microsoft.com/office/drawing/2014/main" id="{33216DE3-F56E-4832-B9AE-4343716179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27AA9A-23CE-4246-95CC-4A29B47A9052}"/>
              </a:ext>
            </a:extLst>
          </p:cNvPr>
          <p:cNvSpPr>
            <a:spLocks noGrp="1"/>
          </p:cNvSpPr>
          <p:nvPr>
            <p:ph type="sldNum" sz="quarter" idx="12"/>
          </p:nvPr>
        </p:nvSpPr>
        <p:spPr/>
        <p:txBody>
          <a:bodyPr/>
          <a:lstStyle/>
          <a:p>
            <a:fld id="{C3FAA566-5605-4A0C-B41D-3C63F9E8580F}" type="slidenum">
              <a:rPr lang="en-US" smtClean="0"/>
              <a:t>‹#›</a:t>
            </a:fld>
            <a:endParaRPr lang="en-US"/>
          </a:p>
        </p:txBody>
      </p:sp>
    </p:spTree>
    <p:extLst>
      <p:ext uri="{BB962C8B-B14F-4D97-AF65-F5344CB8AC3E}">
        <p14:creationId xmlns:p14="http://schemas.microsoft.com/office/powerpoint/2010/main" val="230154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45C6F-37B9-4F9B-83D2-ECD64B7CF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CDA6FF-67FB-4F9F-9570-1D7503246C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97BF10-B777-4A7E-AEDA-EB0382D5F8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C1944-0444-4FD8-AC18-69569AD00905}"/>
              </a:ext>
            </a:extLst>
          </p:cNvPr>
          <p:cNvSpPr>
            <a:spLocks noGrp="1"/>
          </p:cNvSpPr>
          <p:nvPr>
            <p:ph type="dt" sz="half" idx="10"/>
          </p:nvPr>
        </p:nvSpPr>
        <p:spPr/>
        <p:txBody>
          <a:bodyPr/>
          <a:lstStyle/>
          <a:p>
            <a:fld id="{4C1F1401-EADA-4E63-BF4B-5B022F2CBF3F}" type="datetimeFigureOut">
              <a:rPr lang="en-US" smtClean="0"/>
              <a:t>11/3/2019</a:t>
            </a:fld>
            <a:endParaRPr lang="en-US"/>
          </a:p>
        </p:txBody>
      </p:sp>
      <p:sp>
        <p:nvSpPr>
          <p:cNvPr id="6" name="Footer Placeholder 5">
            <a:extLst>
              <a:ext uri="{FF2B5EF4-FFF2-40B4-BE49-F238E27FC236}">
                <a16:creationId xmlns:a16="http://schemas.microsoft.com/office/drawing/2014/main" id="{4167284B-F484-4617-A667-F2E6E5AA28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E278C6-2951-40B9-8E7E-D8C75778CFFD}"/>
              </a:ext>
            </a:extLst>
          </p:cNvPr>
          <p:cNvSpPr>
            <a:spLocks noGrp="1"/>
          </p:cNvSpPr>
          <p:nvPr>
            <p:ph type="sldNum" sz="quarter" idx="12"/>
          </p:nvPr>
        </p:nvSpPr>
        <p:spPr/>
        <p:txBody>
          <a:bodyPr/>
          <a:lstStyle/>
          <a:p>
            <a:fld id="{C3FAA566-5605-4A0C-B41D-3C63F9E8580F}" type="slidenum">
              <a:rPr lang="en-US" smtClean="0"/>
              <a:t>‹#›</a:t>
            </a:fld>
            <a:endParaRPr lang="en-US"/>
          </a:p>
        </p:txBody>
      </p:sp>
    </p:spTree>
    <p:extLst>
      <p:ext uri="{BB962C8B-B14F-4D97-AF65-F5344CB8AC3E}">
        <p14:creationId xmlns:p14="http://schemas.microsoft.com/office/powerpoint/2010/main" val="609640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AD29F5-1628-484E-B477-EEB5AD0CA4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78AD3B-6CDA-4524-BBA7-BFE713ADAA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648E78-E00E-4B57-9263-D2F1270176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1F1401-EADA-4E63-BF4B-5B022F2CBF3F}" type="datetimeFigureOut">
              <a:rPr lang="en-US" smtClean="0"/>
              <a:t>11/3/2019</a:t>
            </a:fld>
            <a:endParaRPr lang="en-US"/>
          </a:p>
        </p:txBody>
      </p:sp>
      <p:sp>
        <p:nvSpPr>
          <p:cNvPr id="5" name="Footer Placeholder 4">
            <a:extLst>
              <a:ext uri="{FF2B5EF4-FFF2-40B4-BE49-F238E27FC236}">
                <a16:creationId xmlns:a16="http://schemas.microsoft.com/office/drawing/2014/main" id="{109D108B-EDEA-42FC-9396-7FF09BA878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9E0AA1-401B-4026-8E18-9A1EA00051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FAA566-5605-4A0C-B41D-3C63F9E8580F}" type="slidenum">
              <a:rPr lang="en-US" smtClean="0"/>
              <a:t>‹#›</a:t>
            </a:fld>
            <a:endParaRPr lang="en-US"/>
          </a:p>
        </p:txBody>
      </p:sp>
    </p:spTree>
    <p:extLst>
      <p:ext uri="{BB962C8B-B14F-4D97-AF65-F5344CB8AC3E}">
        <p14:creationId xmlns:p14="http://schemas.microsoft.com/office/powerpoint/2010/main" val="2152913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928AC02-8362-4633-8ECE-5B784C07C878}" type="datetimeFigureOut">
              <a:rPr lang="en-US" smtClean="0"/>
              <a:t>11/3/2019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79CE10E-7B99-441E-BE83-F6F2DE778B06}" type="slidenum">
              <a:rPr lang="en-US" smtClean="0"/>
              <a:t>‹#›</a:t>
            </a:fld>
            <a:endParaRPr lang="en-US"/>
          </a:p>
        </p:txBody>
      </p:sp>
    </p:spTree>
    <p:extLst>
      <p:ext uri="{BB962C8B-B14F-4D97-AF65-F5344CB8AC3E}">
        <p14:creationId xmlns:p14="http://schemas.microsoft.com/office/powerpoint/2010/main" val="213499274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hyperlink" Target="https://i0.wp.com/inconsequizzical.com/wp-content/uploads/2015/02/Whats-it-all-about.gif?resize=700%2C263&amp;ssl=1" TargetMode="External"/><Relationship Id="rId4" Type="http://schemas.openxmlformats.org/officeDocument/2006/relationships/image" Target="../media/image3.gif"/></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hyperlink" Target="https://cdn.vox-cdn.com/thumbor/-a0bp1QvgbfK7iIyZFYcablaS3M=/0x0:5312x3001/1200x800/filters:focal(2232x1077:3080x1925)/cdn.vox-cdn.com/uploads/chorus_image/image/58581007/shutterstock_116697148.0.jp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hyperlink" Target="http://curatti.com/wp-content/uploads/2015/10/Logos.png" TargetMode="Externa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hyperlink" Target="https://videohive.img.customer.envatousercontent.com/files/245348000/Image_Preview_1440.jpg?auto=compress%2Cformat&amp;fit=crop&amp;crop=top&amp;max-h=8000&amp;max-w=590&amp;s=fcab579f1f15f8d3c6769d5489f057c6" TargetMode="Externa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79" name="Rectangle 8">
            <a:extLst>
              <a:ext uri="{FF2B5EF4-FFF2-40B4-BE49-F238E27FC236}">
                <a16:creationId xmlns:a16="http://schemas.microsoft.com/office/drawing/2014/main" id="{61C6D790-69F0-40CA-813A-84D724D1C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48476"/>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80" name="Round Diagonal Corner Rectangle 7">
            <a:extLst>
              <a:ext uri="{FF2B5EF4-FFF2-40B4-BE49-F238E27FC236}">
                <a16:creationId xmlns:a16="http://schemas.microsoft.com/office/drawing/2014/main" id="{F5A78137-DBB7-4A93-98AC-5606814E2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0673" y="806450"/>
            <a:ext cx="9319476" cy="4502149"/>
          </a:xfrm>
          <a:prstGeom prst="round2DiagRect">
            <a:avLst>
              <a:gd name="adj1" fmla="val 7929"/>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srgbClr val="092338">
                <a:alpha val="4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4" name="Title 3">
            <a:extLst>
              <a:ext uri="{FF2B5EF4-FFF2-40B4-BE49-F238E27FC236}">
                <a16:creationId xmlns:a16="http://schemas.microsoft.com/office/drawing/2014/main" id="{E9440010-693C-4AF2-A23B-3394E320CB99}"/>
              </a:ext>
            </a:extLst>
          </p:cNvPr>
          <p:cNvSpPr>
            <a:spLocks noGrp="1"/>
          </p:cNvSpPr>
          <p:nvPr>
            <p:ph type="ctrTitle"/>
          </p:nvPr>
        </p:nvSpPr>
        <p:spPr>
          <a:xfrm>
            <a:off x="1316172" y="625229"/>
            <a:ext cx="10768478" cy="5598018"/>
          </a:xfrm>
        </p:spPr>
        <p:txBody>
          <a:bodyPr>
            <a:normAutofit fontScale="90000"/>
          </a:bodyPr>
          <a:lstStyle/>
          <a:p>
            <a:pPr marL="0" marR="0" algn="ctr">
              <a:lnSpc>
                <a:spcPct val="200000"/>
              </a:lnSpc>
              <a:spcBef>
                <a:spcPts val="0"/>
              </a:spcBef>
              <a:spcAft>
                <a:spcPts val="800"/>
              </a:spcAft>
            </a:pPr>
            <a:br>
              <a:rPr lang="en-US" sz="140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br>
            <a:br>
              <a:rPr lang="en-US" sz="140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br>
            <a:br>
              <a:rPr lang="en-US" sz="140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br>
            <a:br>
              <a:rPr lang="en-US" sz="140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br>
            <a:br>
              <a:rPr lang="en-US" sz="240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br>
            <a:br>
              <a:rPr lang="en-US" sz="240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br>
            <a:r>
              <a:rPr lang="en-US" sz="1800" dirty="0">
                <a:latin typeface="Times New Roman" panose="02020603050405020304" pitchFamily="18" charset="0"/>
                <a:ea typeface="Times New Roman" panose="02020603050405020304" pitchFamily="18" charset="0"/>
                <a:cs typeface="Times New Roman" panose="02020603050405020304" pitchFamily="18" charset="0"/>
              </a:rPr>
              <a:t>Portfolio project – Module 8 - Option #1: Capstone Project – Final Report and Slide Presentation: U.S. Organization</a:t>
            </a:r>
            <a:br>
              <a:rPr lang="en-US" sz="1800" dirty="0">
                <a:latin typeface="Calibri" panose="020F0502020204030204" pitchFamily="34" charset="0"/>
                <a:ea typeface="Times New Roman" panose="02020603050405020304" pitchFamily="18" charset="0"/>
                <a:cs typeface="Times New Roman" panose="02020603050405020304" pitchFamily="18" charset="0"/>
              </a:rPr>
            </a:br>
            <a:r>
              <a:rPr lang="en-US" sz="1800" dirty="0">
                <a:latin typeface="Times New Roman" panose="02020603050405020304" pitchFamily="18" charset="0"/>
                <a:ea typeface="Times New Roman" panose="02020603050405020304" pitchFamily="18" charset="0"/>
                <a:cs typeface="Times New Roman" panose="02020603050405020304" pitchFamily="18" charset="0"/>
              </a:rPr>
              <a:t>Chad Boyle</a:t>
            </a:r>
            <a:br>
              <a:rPr lang="en-US" sz="1800">
                <a:latin typeface="Calibri" panose="020F0502020204030204" pitchFamily="34" charset="0"/>
                <a:ea typeface="Times New Roman" panose="02020603050405020304" pitchFamily="18" charset="0"/>
                <a:cs typeface="Times New Roman" panose="02020603050405020304" pitchFamily="18" charset="0"/>
              </a:rPr>
            </a:br>
            <a:r>
              <a:rPr lang="en-US" sz="1800">
                <a:latin typeface="Times New Roman" panose="02020603050405020304" pitchFamily="18" charset="0"/>
                <a:ea typeface="Times New Roman" panose="02020603050405020304" pitchFamily="18" charset="0"/>
                <a:cs typeface="Times New Roman" panose="02020603050405020304" pitchFamily="18" charset="0"/>
              </a:rPr>
              <a:t>MIS581 </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capstone – business intelligence and data analytics</a:t>
            </a:r>
            <a:br>
              <a:rPr lang="en-US" sz="1800" dirty="0">
                <a:latin typeface="Calibri" panose="020F0502020204030204" pitchFamily="34" charset="0"/>
                <a:ea typeface="Times New Roman" panose="02020603050405020304" pitchFamily="18" charset="0"/>
                <a:cs typeface="Times New Roman" panose="02020603050405020304" pitchFamily="18" charset="0"/>
              </a:rPr>
            </a:br>
            <a:r>
              <a:rPr lang="en-US" sz="1800" dirty="0">
                <a:latin typeface="Times New Roman" panose="02020603050405020304" pitchFamily="18" charset="0"/>
                <a:ea typeface="Times New Roman" panose="02020603050405020304" pitchFamily="18" charset="0"/>
                <a:cs typeface="Times New Roman" panose="02020603050405020304" pitchFamily="18" charset="0"/>
              </a:rPr>
              <a:t>CSU Global</a:t>
            </a:r>
            <a:br>
              <a:rPr lang="en-US" sz="1800" dirty="0">
                <a:latin typeface="Calibri" panose="020F0502020204030204" pitchFamily="34" charset="0"/>
                <a:ea typeface="Times New Roman" panose="02020603050405020304" pitchFamily="18" charset="0"/>
                <a:cs typeface="Times New Roman" panose="02020603050405020304" pitchFamily="18" charset="0"/>
              </a:rPr>
            </a:br>
            <a:r>
              <a:rPr lang="en-US" sz="1800" dirty="0">
                <a:latin typeface="Times New Roman" panose="02020603050405020304" pitchFamily="18" charset="0"/>
                <a:ea typeface="Times New Roman" panose="02020603050405020304" pitchFamily="18" charset="0"/>
                <a:cs typeface="Times New Roman" panose="02020603050405020304" pitchFamily="18" charset="0"/>
              </a:rPr>
              <a:t>Dr. </a:t>
            </a:r>
            <a:r>
              <a:rPr lang="en-US" sz="1800" dirty="0" err="1">
                <a:latin typeface="Times New Roman" panose="02020603050405020304" pitchFamily="18" charset="0"/>
                <a:ea typeface="Times New Roman" panose="02020603050405020304" pitchFamily="18" charset="0"/>
                <a:cs typeface="Times New Roman" panose="02020603050405020304" pitchFamily="18" charset="0"/>
              </a:rPr>
              <a:t>jamia</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 mills</a:t>
            </a:r>
            <a:br>
              <a:rPr lang="en-US" sz="1800" dirty="0">
                <a:latin typeface="Calibri" panose="020F0502020204030204" pitchFamily="34" charset="0"/>
                <a:ea typeface="Times New Roman" panose="02020603050405020304" pitchFamily="18" charset="0"/>
                <a:cs typeface="Times New Roman" panose="02020603050405020304" pitchFamily="18" charset="0"/>
              </a:rPr>
            </a:br>
            <a:r>
              <a:rPr lang="en-US" sz="1800" dirty="0">
                <a:latin typeface="Times New Roman" panose="02020603050405020304" pitchFamily="18" charset="0"/>
                <a:ea typeface="Times New Roman" panose="02020603050405020304" pitchFamily="18" charset="0"/>
                <a:cs typeface="Times New Roman" panose="02020603050405020304" pitchFamily="18" charset="0"/>
              </a:rPr>
              <a:t>11/3/2019</a:t>
            </a:r>
            <a:br>
              <a:rPr lang="en-US" sz="1800" dirty="0">
                <a:latin typeface="Calibri" panose="020F0502020204030204" pitchFamily="34" charset="0"/>
                <a:ea typeface="Times New Roman" panose="02020603050405020304" pitchFamily="18" charset="0"/>
                <a:cs typeface="Times New Roman" panose="02020603050405020304" pitchFamily="18" charset="0"/>
              </a:rPr>
            </a:br>
            <a:br>
              <a:rPr lang="en-US" sz="200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br>
            <a:br>
              <a:rPr lang="en-US" sz="1400" dirty="0">
                <a:solidFill>
                  <a:srgbClr val="FFFFFF"/>
                </a:solidFill>
                <a:latin typeface="Times New Roman" panose="02020603050405020304" pitchFamily="18" charset="0"/>
                <a:cs typeface="Times New Roman" panose="02020603050405020304" pitchFamily="18" charset="0"/>
              </a:rPr>
            </a:br>
            <a:endParaRPr lang="en-US" sz="14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0831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DBC44-02AF-4954-A0C7-78F0A7D3AADA}"/>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Correlation analysis and predictive analytics – hypothesis testing</a:t>
            </a:r>
          </a:p>
        </p:txBody>
      </p:sp>
      <p:sp>
        <p:nvSpPr>
          <p:cNvPr id="3" name="Content Placeholder 2">
            <a:extLst>
              <a:ext uri="{FF2B5EF4-FFF2-40B4-BE49-F238E27FC236}">
                <a16:creationId xmlns:a16="http://schemas.microsoft.com/office/drawing/2014/main" id="{C9D76D33-C9D9-4863-BF58-EA6E08D8C36C}"/>
              </a:ext>
            </a:extLst>
          </p:cNvPr>
          <p:cNvSpPr>
            <a:spLocks noGrp="1"/>
          </p:cNvSpPr>
          <p:nvPr>
            <p:ph idx="1"/>
          </p:nvPr>
        </p:nvSpPr>
        <p:spPr>
          <a:xfrm>
            <a:off x="1141412" y="2249487"/>
            <a:ext cx="9905999" cy="4285784"/>
          </a:xfrm>
        </p:spPr>
        <p:txBody>
          <a:bodyPr>
            <a:normAutofit/>
          </a:bodyPr>
          <a:lstStyle/>
          <a:p>
            <a:r>
              <a:rPr lang="en-US" dirty="0">
                <a:latin typeface="Times New Roman" panose="02020603050405020304" pitchFamily="18" charset="0"/>
                <a:cs typeface="Times New Roman" panose="02020603050405020304" pitchFamily="18" charset="0"/>
              </a:rPr>
              <a:t>A hypothesis is a statement of conjecture about the relationship between two or more variables (Kerlinger, 1957)</a:t>
            </a:r>
          </a:p>
          <a:p>
            <a:r>
              <a:rPr lang="en-US" dirty="0">
                <a:latin typeface="Times New Roman" panose="02020603050405020304" pitchFamily="18" charset="0"/>
                <a:cs typeface="Times New Roman" panose="02020603050405020304" pitchFamily="18" charset="0"/>
              </a:rPr>
              <a:t>A hypothesis is a hunch or guess about the nature of relationships between variables, declared as a testable statement (O’Leary, 2017)</a:t>
            </a:r>
          </a:p>
          <a:p>
            <a:r>
              <a:rPr lang="en-US" dirty="0">
                <a:latin typeface="Times New Roman" panose="02020603050405020304" pitchFamily="18" charset="0"/>
                <a:cs typeface="Times New Roman" panose="02020603050405020304" pitchFamily="18" charset="0"/>
              </a:rPr>
              <a:t>Key Characteristics:</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Simple and specific</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Explanatory</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Testable</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Consistent with existing knowledge</a:t>
            </a:r>
          </a:p>
        </p:txBody>
      </p:sp>
    </p:spTree>
    <p:extLst>
      <p:ext uri="{BB962C8B-B14F-4D97-AF65-F5344CB8AC3E}">
        <p14:creationId xmlns:p14="http://schemas.microsoft.com/office/powerpoint/2010/main" val="1909431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DBC44-02AF-4954-A0C7-78F0A7D3AADA}"/>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Correlation analysis and predictive analytics</a:t>
            </a:r>
          </a:p>
        </p:txBody>
      </p:sp>
      <p:sp>
        <p:nvSpPr>
          <p:cNvPr id="3" name="Content Placeholder 2">
            <a:extLst>
              <a:ext uri="{FF2B5EF4-FFF2-40B4-BE49-F238E27FC236}">
                <a16:creationId xmlns:a16="http://schemas.microsoft.com/office/drawing/2014/main" id="{C9D76D33-C9D9-4863-BF58-EA6E08D8C36C}"/>
              </a:ext>
            </a:extLst>
          </p:cNvPr>
          <p:cNvSpPr>
            <a:spLocks noGrp="1"/>
          </p:cNvSpPr>
          <p:nvPr>
            <p:ph idx="1"/>
          </p:nvPr>
        </p:nvSpPr>
        <p:spPr>
          <a:xfrm>
            <a:off x="859309" y="2097088"/>
            <a:ext cx="4558997" cy="4285784"/>
          </a:xfrm>
        </p:spPr>
        <p:txBody>
          <a:bodyPr>
            <a:normAutofit/>
          </a:bodyPr>
          <a:lstStyle/>
          <a:p>
            <a:r>
              <a:rPr lang="en-US" dirty="0">
                <a:latin typeface="Times New Roman" panose="02020603050405020304" pitchFamily="18" charset="0"/>
                <a:cs typeface="Times New Roman" panose="02020603050405020304" pitchFamily="18" charset="0"/>
              </a:rPr>
              <a:t>Statistical evaluation that looks at the strength of relationships between variables</a:t>
            </a:r>
          </a:p>
          <a:p>
            <a:r>
              <a:rPr lang="en-US" dirty="0">
                <a:latin typeface="Times New Roman" panose="02020603050405020304" pitchFamily="18" charset="0"/>
                <a:cs typeface="Times New Roman" panose="02020603050405020304" pitchFamily="18" charset="0"/>
              </a:rPr>
              <a:t>Good for establishing connections between variables in a dataset</a:t>
            </a:r>
          </a:p>
          <a:p>
            <a:r>
              <a:rPr lang="en-US" dirty="0">
                <a:latin typeface="Times New Roman" panose="02020603050405020304" pitchFamily="18" charset="0"/>
                <a:cs typeface="Times New Roman" panose="02020603050405020304" pitchFamily="18" charset="0"/>
              </a:rPr>
              <a:t>Test hypotheses using correlation coefficients (r values) and confidence levels (p values)</a:t>
            </a:r>
          </a:p>
        </p:txBody>
      </p:sp>
      <p:pic>
        <p:nvPicPr>
          <p:cNvPr id="5" name="Picture 4" descr="A screenshot of a social media post&#10;&#10;Description automatically generated">
            <a:extLst>
              <a:ext uri="{FF2B5EF4-FFF2-40B4-BE49-F238E27FC236}">
                <a16:creationId xmlns:a16="http://schemas.microsoft.com/office/drawing/2014/main" id="{E04FB98A-98CB-42D3-BFDC-BECD7EE9ED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0752" y="2382946"/>
            <a:ext cx="6347345" cy="35703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76E3345C-680C-4698-AB65-72A58E45D44E}"/>
              </a:ext>
            </a:extLst>
          </p:cNvPr>
          <p:cNvSpPr txBox="1"/>
          <p:nvPr/>
        </p:nvSpPr>
        <p:spPr>
          <a:xfrm>
            <a:off x="5418306" y="6013540"/>
            <a:ext cx="530589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SOURCE: Screenshot by C. Boyle, 2019.</a:t>
            </a:r>
          </a:p>
        </p:txBody>
      </p:sp>
    </p:spTree>
    <p:extLst>
      <p:ext uri="{BB962C8B-B14F-4D97-AF65-F5344CB8AC3E}">
        <p14:creationId xmlns:p14="http://schemas.microsoft.com/office/powerpoint/2010/main" val="2329338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01172-D81C-4199-96D7-53FE53BEA37A}"/>
              </a:ext>
            </a:extLst>
          </p:cNvPr>
          <p:cNvSpPr>
            <a:spLocks noGrp="1"/>
          </p:cNvSpPr>
          <p:nvPr>
            <p:ph type="title"/>
          </p:nvPr>
        </p:nvSpPr>
        <p:spPr>
          <a:xfrm>
            <a:off x="1141413" y="618518"/>
            <a:ext cx="9905998" cy="1478570"/>
          </a:xfrm>
        </p:spPr>
        <p:txBody>
          <a:bodyPr>
            <a:normAutofit/>
          </a:bodyPr>
          <a:lstStyle/>
          <a:p>
            <a:pPr algn="ctr"/>
            <a:r>
              <a:rPr lang="en-US" sz="3600" dirty="0">
                <a:latin typeface="Times New Roman" panose="02020603050405020304" pitchFamily="18" charset="0"/>
                <a:cs typeface="Times New Roman" panose="02020603050405020304" pitchFamily="18" charset="0"/>
              </a:rPr>
              <a:t>Correlation analysis and predictive analytics</a:t>
            </a:r>
            <a:endParaRPr lang="en-US" sz="3600" dirty="0"/>
          </a:p>
        </p:txBody>
      </p:sp>
      <p:pic>
        <p:nvPicPr>
          <p:cNvPr id="5" name="Picture 4" descr="A screenshot of a social media post&#10;&#10;Description automatically generated">
            <a:extLst>
              <a:ext uri="{FF2B5EF4-FFF2-40B4-BE49-F238E27FC236}">
                <a16:creationId xmlns:a16="http://schemas.microsoft.com/office/drawing/2014/main" id="{D13EF166-3ABD-4F0D-8627-53514C5107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660" y="2249487"/>
            <a:ext cx="6855540" cy="385624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0B75E8C4-C69A-4198-A4DD-57E248258FE2}"/>
              </a:ext>
            </a:extLst>
          </p:cNvPr>
          <p:cNvSpPr>
            <a:spLocks noGrp="1"/>
          </p:cNvSpPr>
          <p:nvPr>
            <p:ph idx="1"/>
          </p:nvPr>
        </p:nvSpPr>
        <p:spPr>
          <a:xfrm>
            <a:off x="7591595" y="2128669"/>
            <a:ext cx="4710683" cy="3541714"/>
          </a:xfrm>
        </p:spPr>
        <p:txBody>
          <a:bodyPr>
            <a:noAutofit/>
          </a:bodyPr>
          <a:lstStyle/>
          <a:p>
            <a:r>
              <a:rPr lang="en-US" sz="2800" dirty="0">
                <a:latin typeface="Times New Roman" panose="02020603050405020304" pitchFamily="18" charset="0"/>
                <a:cs typeface="Times New Roman" panose="02020603050405020304" pitchFamily="18" charset="0"/>
              </a:rPr>
              <a:t>Correlation analysis can be used to identify candidate variables for predictive modeling</a:t>
            </a:r>
          </a:p>
          <a:p>
            <a:r>
              <a:rPr lang="en-US" sz="2800" dirty="0">
                <a:latin typeface="Times New Roman" panose="02020603050405020304" pitchFamily="18" charset="0"/>
                <a:cs typeface="Times New Roman" panose="02020603050405020304" pitchFamily="18" charset="0"/>
              </a:rPr>
              <a:t>High correlation coefficient + high level of confidence</a:t>
            </a:r>
          </a:p>
          <a:p>
            <a:r>
              <a:rPr lang="en-US" sz="2800" dirty="0">
                <a:latin typeface="Times New Roman" panose="02020603050405020304" pitchFamily="18" charset="0"/>
                <a:cs typeface="Times New Roman" panose="02020603050405020304" pitchFamily="18" charset="0"/>
              </a:rPr>
              <a:t>Regression analysis</a:t>
            </a:r>
          </a:p>
        </p:txBody>
      </p:sp>
      <p:sp>
        <p:nvSpPr>
          <p:cNvPr id="7" name="TextBox 6">
            <a:extLst>
              <a:ext uri="{FF2B5EF4-FFF2-40B4-BE49-F238E27FC236}">
                <a16:creationId xmlns:a16="http://schemas.microsoft.com/office/drawing/2014/main" id="{308097ED-C414-4D4C-B40F-F50E537A30AC}"/>
              </a:ext>
            </a:extLst>
          </p:cNvPr>
          <p:cNvSpPr txBox="1"/>
          <p:nvPr/>
        </p:nvSpPr>
        <p:spPr>
          <a:xfrm>
            <a:off x="387660" y="6105727"/>
            <a:ext cx="530589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SOURCE: Screenshot by C. Boyle, 2019.</a:t>
            </a:r>
          </a:p>
        </p:txBody>
      </p:sp>
    </p:spTree>
    <p:extLst>
      <p:ext uri="{BB962C8B-B14F-4D97-AF65-F5344CB8AC3E}">
        <p14:creationId xmlns:p14="http://schemas.microsoft.com/office/powerpoint/2010/main" val="820265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01172-D81C-4199-96D7-53FE53BEA37A}"/>
              </a:ext>
            </a:extLst>
          </p:cNvPr>
          <p:cNvSpPr>
            <a:spLocks noGrp="1"/>
          </p:cNvSpPr>
          <p:nvPr>
            <p:ph type="title"/>
          </p:nvPr>
        </p:nvSpPr>
        <p:spPr>
          <a:xfrm>
            <a:off x="1141413" y="618518"/>
            <a:ext cx="9905998" cy="1478570"/>
          </a:xfrm>
        </p:spPr>
        <p:txBody>
          <a:bodyPr>
            <a:normAutofit/>
          </a:bodyPr>
          <a:lstStyle/>
          <a:p>
            <a:pPr algn="ctr"/>
            <a:r>
              <a:rPr lang="en-US" sz="3600" dirty="0">
                <a:latin typeface="Times New Roman" panose="02020603050405020304" pitchFamily="18" charset="0"/>
                <a:cs typeface="Times New Roman" panose="02020603050405020304" pitchFamily="18" charset="0"/>
              </a:rPr>
              <a:t>Correlation analysis and predictive analytics – linear regression</a:t>
            </a:r>
            <a:endParaRPr lang="en-US" sz="3600" dirty="0"/>
          </a:p>
        </p:txBody>
      </p:sp>
      <p:sp>
        <p:nvSpPr>
          <p:cNvPr id="3" name="Content Placeholder 2">
            <a:extLst>
              <a:ext uri="{FF2B5EF4-FFF2-40B4-BE49-F238E27FC236}">
                <a16:creationId xmlns:a16="http://schemas.microsoft.com/office/drawing/2014/main" id="{0B75E8C4-C69A-4198-A4DD-57E248258FE2}"/>
              </a:ext>
            </a:extLst>
          </p:cNvPr>
          <p:cNvSpPr>
            <a:spLocks noGrp="1"/>
          </p:cNvSpPr>
          <p:nvPr>
            <p:ph idx="1"/>
          </p:nvPr>
        </p:nvSpPr>
        <p:spPr>
          <a:xfrm>
            <a:off x="684212" y="2097088"/>
            <a:ext cx="4844521" cy="3541714"/>
          </a:xfrm>
        </p:spPr>
        <p:txBody>
          <a:bodyPr anchor="ctr">
            <a:normAutofit/>
          </a:bodyPr>
          <a:lstStyle/>
          <a:p>
            <a:r>
              <a:rPr lang="en-US" dirty="0">
                <a:latin typeface="Times New Roman" panose="02020603050405020304" pitchFamily="18" charset="0"/>
                <a:cs typeface="Times New Roman" panose="02020603050405020304" pitchFamily="18" charset="0"/>
              </a:rPr>
              <a:t>Y = A + BX</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Y = dependent variable</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X = independent variable</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A = intercept</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B = slope</a:t>
            </a:r>
          </a:p>
          <a:p>
            <a:r>
              <a:rPr lang="en-US" i="1" dirty="0" err="1">
                <a:latin typeface="Times New Roman" panose="02020603050405020304" pitchFamily="18" charset="0"/>
                <a:cs typeface="Times New Roman" panose="02020603050405020304" pitchFamily="18" charset="0"/>
              </a:rPr>
              <a:t>Shipping_Cost</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4.255 + .09(</a:t>
            </a:r>
            <a:r>
              <a:rPr lang="en-US" i="1" dirty="0">
                <a:latin typeface="Times New Roman" panose="02020603050405020304" pitchFamily="18" charset="0"/>
                <a:cs typeface="Times New Roman" panose="02020603050405020304" pitchFamily="18" charset="0"/>
              </a:rPr>
              <a:t>Sales</a:t>
            </a:r>
            <a:r>
              <a:rPr lang="en-US" dirty="0">
                <a:latin typeface="Times New Roman" panose="02020603050405020304" pitchFamily="18" charset="0"/>
                <a:cs typeface="Times New Roman" panose="02020603050405020304" pitchFamily="18" charset="0"/>
              </a:rPr>
              <a:t>)</a:t>
            </a:r>
            <a:endParaRPr lang="en-US" i="1" dirty="0">
              <a:latin typeface="Times New Roman" panose="02020603050405020304" pitchFamily="18" charset="0"/>
              <a:cs typeface="Times New Roman" panose="02020603050405020304" pitchFamily="18" charset="0"/>
            </a:endParaRPr>
          </a:p>
        </p:txBody>
      </p:sp>
      <p:pic>
        <p:nvPicPr>
          <p:cNvPr id="6" name="Picture 5" descr="A screenshot of a social media post&#10;&#10;Description automatically generated">
            <a:extLst>
              <a:ext uri="{FF2B5EF4-FFF2-40B4-BE49-F238E27FC236}">
                <a16:creationId xmlns:a16="http://schemas.microsoft.com/office/drawing/2014/main" id="{E521775E-7519-4AC2-A807-CB6CFF784F6D}"/>
              </a:ext>
            </a:extLst>
          </p:cNvPr>
          <p:cNvPicPr>
            <a:picLocks noChangeAspect="1"/>
          </p:cNvPicPr>
          <p:nvPr/>
        </p:nvPicPr>
        <p:blipFill rotWithShape="1">
          <a:blip r:embed="rId4">
            <a:extLst>
              <a:ext uri="{28A0092B-C50C-407E-A947-70E740481C1C}">
                <a14:useLocalDpi xmlns:a14="http://schemas.microsoft.com/office/drawing/2010/main" val="0"/>
              </a:ext>
            </a:extLst>
          </a:blip>
          <a:srcRect l="6992" r="7096" b="-1"/>
          <a:stretch/>
        </p:blipFill>
        <p:spPr>
          <a:xfrm>
            <a:off x="5528733" y="1960959"/>
            <a:ext cx="6534630" cy="4278523"/>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8" name="TextBox 7">
            <a:extLst>
              <a:ext uri="{FF2B5EF4-FFF2-40B4-BE49-F238E27FC236}">
                <a16:creationId xmlns:a16="http://schemas.microsoft.com/office/drawing/2014/main" id="{4037CB36-F25C-4E6C-8DD5-F7207158612F}"/>
              </a:ext>
            </a:extLst>
          </p:cNvPr>
          <p:cNvSpPr txBox="1"/>
          <p:nvPr/>
        </p:nvSpPr>
        <p:spPr>
          <a:xfrm>
            <a:off x="5528733" y="6375611"/>
            <a:ext cx="530589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SOURCE: Screenshot by C. Boyle, 2019.</a:t>
            </a:r>
          </a:p>
        </p:txBody>
      </p:sp>
    </p:spTree>
    <p:extLst>
      <p:ext uri="{BB962C8B-B14F-4D97-AF65-F5344CB8AC3E}">
        <p14:creationId xmlns:p14="http://schemas.microsoft.com/office/powerpoint/2010/main" val="862235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AD372-6CCF-4120-A008-5133AFBB8AB2}"/>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7B35C072-2C62-4703-8526-D55BF2E956E1}"/>
              </a:ext>
            </a:extLst>
          </p:cNvPr>
          <p:cNvSpPr>
            <a:spLocks noGrp="1"/>
          </p:cNvSpPr>
          <p:nvPr>
            <p:ph idx="1"/>
          </p:nvPr>
        </p:nvSpPr>
        <p:spPr>
          <a:xfrm>
            <a:off x="993635" y="1909482"/>
            <a:ext cx="10204729" cy="4464425"/>
          </a:xfrm>
        </p:spPr>
        <p:txBody>
          <a:bodyPr>
            <a:noAutofit/>
          </a:bodyPr>
          <a:lstStyle/>
          <a:p>
            <a:r>
              <a:rPr lang="en-US" sz="900" dirty="0">
                <a:latin typeface="Times New Roman" panose="02020603050405020304" pitchFamily="18" charset="0"/>
                <a:cs typeface="Times New Roman" panose="02020603050405020304" pitchFamily="18" charset="0"/>
              </a:rPr>
              <a:t>Brennan, C. (2019, January 30). Tableau Community Forums. Retrieved from https://community.tableau.com/message/865707#865707</a:t>
            </a:r>
          </a:p>
          <a:p>
            <a:r>
              <a:rPr lang="en-US" sz="900" dirty="0">
                <a:latin typeface="Times New Roman" panose="02020603050405020304" pitchFamily="18" charset="0"/>
                <a:cs typeface="Times New Roman" panose="02020603050405020304" pitchFamily="18" charset="0"/>
              </a:rPr>
              <a:t>Chapple, M. (2018). Data Privacy. Retrieved October 4, 2019, from https://www.linkedin.com/learning/sscp-cert-prep-2-security-operations-and-administration/data-privacy?u=2245842&amp;auth=true.</a:t>
            </a:r>
          </a:p>
          <a:p>
            <a:r>
              <a:rPr lang="en-US" sz="900" dirty="0">
                <a:latin typeface="Times New Roman" panose="02020603050405020304" pitchFamily="18" charset="0"/>
                <a:cs typeface="Times New Roman" panose="02020603050405020304" pitchFamily="18" charset="0"/>
              </a:rPr>
              <a:t>Condon, S. (2019, January 31). In 2018, AWS delivered most of Amazon's operating income. Retrieved from https://www.zdnet.com/article/in-2018-aws-delivered-most-of-amazons-operating-income/</a:t>
            </a:r>
          </a:p>
          <a:p>
            <a:r>
              <a:rPr lang="en-US" sz="900" dirty="0">
                <a:latin typeface="Times New Roman" panose="02020603050405020304" pitchFamily="18" charset="0"/>
                <a:cs typeface="Times New Roman" panose="02020603050405020304" pitchFamily="18" charset="0"/>
              </a:rPr>
              <a:t>Davis, K., &amp; Patterson, D. (2012). </a:t>
            </a:r>
            <a:r>
              <a:rPr lang="en-US" sz="900" i="1" dirty="0">
                <a:latin typeface="Times New Roman" panose="02020603050405020304" pitchFamily="18" charset="0"/>
                <a:cs typeface="Times New Roman" panose="02020603050405020304" pitchFamily="18" charset="0"/>
              </a:rPr>
              <a:t>Ethics of big data</a:t>
            </a:r>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Farnham</a:t>
            </a:r>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OReilly</a:t>
            </a:r>
            <a:r>
              <a:rPr lang="en-US" sz="900" dirty="0">
                <a:latin typeface="Times New Roman" panose="02020603050405020304" pitchFamily="18" charset="0"/>
                <a:cs typeface="Times New Roman" panose="02020603050405020304" pitchFamily="18" charset="0"/>
              </a:rPr>
              <a:t>.</a:t>
            </a:r>
          </a:p>
          <a:p>
            <a:r>
              <a:rPr lang="en-US" sz="900" dirty="0">
                <a:latin typeface="Times New Roman" panose="02020603050405020304" pitchFamily="18" charset="0"/>
                <a:cs typeface="Times New Roman" panose="02020603050405020304" pitchFamily="18" charset="0"/>
              </a:rPr>
              <a:t>Desjardins, J. (2017, December 19). Breaking Down How Amazon Makes Money. Retrieved from https://www.visualcapitalist.com/breaking-amazon-makes-money/</a:t>
            </a:r>
          </a:p>
          <a:p>
            <a:r>
              <a:rPr lang="en-US" sz="900" dirty="0">
                <a:latin typeface="Times New Roman" panose="02020603050405020304" pitchFamily="18" charset="0"/>
                <a:cs typeface="Times New Roman" panose="02020603050405020304" pitchFamily="18" charset="0"/>
              </a:rPr>
              <a:t>Elliott, A. C., &amp; Woodward, W. A. (2016). </a:t>
            </a:r>
            <a:r>
              <a:rPr lang="en-US" sz="900" i="1" dirty="0" err="1">
                <a:latin typeface="Times New Roman" panose="02020603050405020304" pitchFamily="18" charset="0"/>
                <a:cs typeface="Times New Roman" panose="02020603050405020304" pitchFamily="18" charset="0"/>
              </a:rPr>
              <a:t>Sas</a:t>
            </a:r>
            <a:r>
              <a:rPr lang="en-US" sz="900" i="1" dirty="0">
                <a:latin typeface="Times New Roman" panose="02020603050405020304" pitchFamily="18" charset="0"/>
                <a:cs typeface="Times New Roman" panose="02020603050405020304" pitchFamily="18" charset="0"/>
              </a:rPr>
              <a:t> essentials: mastering </a:t>
            </a:r>
            <a:r>
              <a:rPr lang="en-US" sz="900" i="1" dirty="0" err="1">
                <a:latin typeface="Times New Roman" panose="02020603050405020304" pitchFamily="18" charset="0"/>
                <a:cs typeface="Times New Roman" panose="02020603050405020304" pitchFamily="18" charset="0"/>
              </a:rPr>
              <a:t>Sas</a:t>
            </a:r>
            <a:r>
              <a:rPr lang="en-US" sz="900" i="1" dirty="0">
                <a:latin typeface="Times New Roman" panose="02020603050405020304" pitchFamily="18" charset="0"/>
                <a:cs typeface="Times New Roman" panose="02020603050405020304" pitchFamily="18" charset="0"/>
              </a:rPr>
              <a:t> for data analytics</a:t>
            </a:r>
            <a:r>
              <a:rPr lang="en-US" sz="900" dirty="0">
                <a:latin typeface="Times New Roman" panose="02020603050405020304" pitchFamily="18" charset="0"/>
                <a:cs typeface="Times New Roman" panose="02020603050405020304" pitchFamily="18" charset="0"/>
              </a:rPr>
              <a:t>. Hoboken, NJ: John Wiley and Sons, Inc.</a:t>
            </a:r>
          </a:p>
          <a:p>
            <a:r>
              <a:rPr lang="en-US" sz="900" dirty="0">
                <a:latin typeface="Times New Roman" panose="02020603050405020304" pitchFamily="18" charset="0"/>
                <a:cs typeface="Times New Roman" panose="02020603050405020304" pitchFamily="18" charset="0"/>
              </a:rPr>
              <a:t>Field, A. (2013). </a:t>
            </a:r>
            <a:r>
              <a:rPr lang="en-US" sz="900" i="1" dirty="0">
                <a:latin typeface="Times New Roman" panose="02020603050405020304" pitchFamily="18" charset="0"/>
                <a:cs typeface="Times New Roman" panose="02020603050405020304" pitchFamily="18" charset="0"/>
              </a:rPr>
              <a:t>Discovering statistics using </a:t>
            </a:r>
            <a:r>
              <a:rPr lang="en-US" sz="900" i="1" dirty="0" err="1">
                <a:latin typeface="Times New Roman" panose="02020603050405020304" pitchFamily="18" charset="0"/>
                <a:cs typeface="Times New Roman" panose="02020603050405020304" pitchFamily="18" charset="0"/>
              </a:rPr>
              <a:t>Ibm</a:t>
            </a:r>
            <a:r>
              <a:rPr lang="en-US" sz="900" i="1" dirty="0">
                <a:latin typeface="Times New Roman" panose="02020603050405020304" pitchFamily="18" charset="0"/>
                <a:cs typeface="Times New Roman" panose="02020603050405020304" pitchFamily="18" charset="0"/>
              </a:rPr>
              <a:t> </a:t>
            </a:r>
            <a:r>
              <a:rPr lang="en-US" sz="900" i="1" dirty="0" err="1">
                <a:latin typeface="Times New Roman" panose="02020603050405020304" pitchFamily="18" charset="0"/>
                <a:cs typeface="Times New Roman" panose="02020603050405020304" pitchFamily="18" charset="0"/>
              </a:rPr>
              <a:t>Spss</a:t>
            </a:r>
            <a:r>
              <a:rPr lang="en-US" sz="900" i="1" dirty="0">
                <a:latin typeface="Times New Roman" panose="02020603050405020304" pitchFamily="18" charset="0"/>
                <a:cs typeface="Times New Roman" panose="02020603050405020304" pitchFamily="18" charset="0"/>
              </a:rPr>
              <a:t> statistics: (and sex and drugs and rock n roll) / Andy Field</a:t>
            </a:r>
            <a:r>
              <a:rPr lang="en-US" sz="900" dirty="0">
                <a:latin typeface="Times New Roman" panose="02020603050405020304" pitchFamily="18" charset="0"/>
                <a:cs typeface="Times New Roman" panose="02020603050405020304" pitchFamily="18" charset="0"/>
              </a:rPr>
              <a:t>. London: Sage.</a:t>
            </a:r>
          </a:p>
          <a:p>
            <a:r>
              <a:rPr lang="en-US" sz="900" dirty="0">
                <a:latin typeface="Times New Roman" panose="02020603050405020304" pitchFamily="18" charset="0"/>
                <a:cs typeface="Times New Roman" panose="02020603050405020304" pitchFamily="18" charset="0"/>
              </a:rPr>
              <a:t>Kaur, M., &amp; Kang, S. (2016). Market Basket Analysis: Identify the Changing Trends of Market Data Using Association Rule Mining. </a:t>
            </a:r>
            <a:r>
              <a:rPr lang="en-US" sz="900" i="1" dirty="0">
                <a:latin typeface="Times New Roman" panose="02020603050405020304" pitchFamily="18" charset="0"/>
                <a:cs typeface="Times New Roman" panose="02020603050405020304" pitchFamily="18" charset="0"/>
              </a:rPr>
              <a:t>Procedia Computer Science</a:t>
            </a:r>
            <a:r>
              <a:rPr lang="en-US" sz="900" dirty="0">
                <a:latin typeface="Times New Roman" panose="02020603050405020304" pitchFamily="18" charset="0"/>
                <a:cs typeface="Times New Roman" panose="02020603050405020304" pitchFamily="18" charset="0"/>
              </a:rPr>
              <a:t>, </a:t>
            </a:r>
            <a:r>
              <a:rPr lang="en-US" sz="900" i="1" dirty="0">
                <a:latin typeface="Times New Roman" panose="02020603050405020304" pitchFamily="18" charset="0"/>
                <a:cs typeface="Times New Roman" panose="02020603050405020304" pitchFamily="18" charset="0"/>
              </a:rPr>
              <a:t>85</a:t>
            </a:r>
            <a:r>
              <a:rPr lang="en-US" sz="900" dirty="0">
                <a:latin typeface="Times New Roman" panose="02020603050405020304" pitchFamily="18" charset="0"/>
                <a:cs typeface="Times New Roman" panose="02020603050405020304" pitchFamily="18" charset="0"/>
              </a:rPr>
              <a:t>, 78–85. </a:t>
            </a:r>
            <a:r>
              <a:rPr lang="en-US" sz="900" dirty="0" err="1">
                <a:latin typeface="Times New Roman" panose="02020603050405020304" pitchFamily="18" charset="0"/>
                <a:cs typeface="Times New Roman" panose="02020603050405020304" pitchFamily="18" charset="0"/>
              </a:rPr>
              <a:t>doi</a:t>
            </a:r>
            <a:r>
              <a:rPr lang="en-US" sz="900" dirty="0">
                <a:latin typeface="Times New Roman" panose="02020603050405020304" pitchFamily="18" charset="0"/>
                <a:cs typeface="Times New Roman" panose="02020603050405020304" pitchFamily="18" charset="0"/>
              </a:rPr>
              <a:t>: 10.1016/j.procs.2016.05.180</a:t>
            </a:r>
          </a:p>
          <a:p>
            <a:r>
              <a:rPr lang="en-US" sz="900" dirty="0">
                <a:latin typeface="Times New Roman" panose="02020603050405020304" pitchFamily="18" charset="0"/>
                <a:cs typeface="Times New Roman" panose="02020603050405020304" pitchFamily="18" charset="0"/>
              </a:rPr>
              <a:t>Kerlinger, F. N. (1957). </a:t>
            </a:r>
            <a:r>
              <a:rPr lang="en-US" sz="900" i="1" dirty="0">
                <a:latin typeface="Times New Roman" panose="02020603050405020304" pitchFamily="18" charset="0"/>
                <a:cs typeface="Times New Roman" panose="02020603050405020304" pitchFamily="18" charset="0"/>
              </a:rPr>
              <a:t>Research design and analysis of variance; a manual for students of education</a:t>
            </a:r>
            <a:r>
              <a:rPr lang="en-US" sz="900" dirty="0">
                <a:latin typeface="Times New Roman" panose="02020603050405020304" pitchFamily="18" charset="0"/>
                <a:cs typeface="Times New Roman" panose="02020603050405020304" pitchFamily="18" charset="0"/>
              </a:rPr>
              <a:t>. New York: School of Education, New York University.</a:t>
            </a:r>
          </a:p>
          <a:p>
            <a:r>
              <a:rPr lang="en-US" sz="900" dirty="0">
                <a:latin typeface="Times New Roman" panose="02020603050405020304" pitchFamily="18" charset="0"/>
                <a:cs typeface="Times New Roman" panose="02020603050405020304" pitchFamily="18" charset="0"/>
              </a:rPr>
              <a:t>Macrotrends. (2019). Amazon Revenue 2006-2019: AMZN. Retrieved from https://www.macrotrends.net/stocks/charts/AMZN/amazon/revenue</a:t>
            </a:r>
          </a:p>
          <a:p>
            <a:r>
              <a:rPr lang="en-US" sz="900" dirty="0" err="1">
                <a:latin typeface="Times New Roman" panose="02020603050405020304" pitchFamily="18" charset="0"/>
                <a:cs typeface="Times New Roman" panose="02020603050405020304" pitchFamily="18" charset="0"/>
              </a:rPr>
              <a:t>Meirelles</a:t>
            </a:r>
            <a:r>
              <a:rPr lang="en-US" sz="900" dirty="0">
                <a:latin typeface="Times New Roman" panose="02020603050405020304" pitchFamily="18" charset="0"/>
                <a:cs typeface="Times New Roman" panose="02020603050405020304" pitchFamily="18" charset="0"/>
              </a:rPr>
              <a:t>, I. (2013). </a:t>
            </a:r>
            <a:r>
              <a:rPr lang="en-US" sz="900" i="1" dirty="0">
                <a:latin typeface="Times New Roman" panose="02020603050405020304" pitchFamily="18" charset="0"/>
                <a:cs typeface="Times New Roman" panose="02020603050405020304" pitchFamily="18" charset="0"/>
              </a:rPr>
              <a:t>Design for information: an introduction to the histories, theories, and best practices behind effective information visualizations</a:t>
            </a:r>
            <a:r>
              <a:rPr lang="en-US" sz="900" dirty="0">
                <a:latin typeface="Times New Roman" panose="02020603050405020304" pitchFamily="18" charset="0"/>
                <a:cs typeface="Times New Roman" panose="02020603050405020304" pitchFamily="18" charset="0"/>
              </a:rPr>
              <a:t>. Beverly: Rockport.</a:t>
            </a:r>
          </a:p>
          <a:p>
            <a:r>
              <a:rPr lang="en-US" sz="900" dirty="0" err="1">
                <a:latin typeface="Times New Roman" panose="02020603050405020304" pitchFamily="18" charset="0"/>
                <a:cs typeface="Times New Roman" panose="02020603050405020304" pitchFamily="18" charset="0"/>
              </a:rPr>
              <a:t>Mourougan</a:t>
            </a:r>
            <a:r>
              <a:rPr lang="en-US" sz="900" dirty="0">
                <a:latin typeface="Times New Roman" panose="02020603050405020304" pitchFamily="18" charset="0"/>
                <a:cs typeface="Times New Roman" panose="02020603050405020304" pitchFamily="18" charset="0"/>
              </a:rPr>
              <a:t>, S., &amp; </a:t>
            </a:r>
            <a:r>
              <a:rPr lang="en-US" sz="900" dirty="0" err="1">
                <a:latin typeface="Times New Roman" panose="02020603050405020304" pitchFamily="18" charset="0"/>
                <a:cs typeface="Times New Roman" panose="02020603050405020304" pitchFamily="18" charset="0"/>
              </a:rPr>
              <a:t>Sethuraman</a:t>
            </a:r>
            <a:r>
              <a:rPr lang="en-US" sz="900" dirty="0">
                <a:latin typeface="Times New Roman" panose="02020603050405020304" pitchFamily="18" charset="0"/>
                <a:cs typeface="Times New Roman" panose="02020603050405020304" pitchFamily="18" charset="0"/>
              </a:rPr>
              <a:t>, K. (2017, May). Hypothesis Development and Testing. Retrieved September 29, 2019, from https://pdfs.semanticscholar.org/9bd0/d555e809ac52142271fd04489e7d5e97e2ec.pdf.</a:t>
            </a:r>
          </a:p>
          <a:p>
            <a:r>
              <a:rPr lang="en-US" sz="900" dirty="0">
                <a:latin typeface="Times New Roman" panose="02020603050405020304" pitchFamily="18" charset="0"/>
                <a:cs typeface="Times New Roman" panose="02020603050405020304" pitchFamily="18" charset="0"/>
              </a:rPr>
              <a:t>NNLM. (2019). Data Dictionary. Retrieved from https://nnlm.gov/data/thesaurus/data-dictionary</a:t>
            </a:r>
          </a:p>
          <a:p>
            <a:r>
              <a:rPr lang="en-US" sz="900" dirty="0">
                <a:latin typeface="Times New Roman" panose="02020603050405020304" pitchFamily="18" charset="0"/>
                <a:cs typeface="Times New Roman" panose="02020603050405020304" pitchFamily="18" charset="0"/>
              </a:rPr>
              <a:t>O’Leary, Z. (2017). </a:t>
            </a:r>
            <a:r>
              <a:rPr lang="en-US" sz="900" i="1" dirty="0">
                <a:latin typeface="Times New Roman" panose="02020603050405020304" pitchFamily="18" charset="0"/>
                <a:cs typeface="Times New Roman" panose="02020603050405020304" pitchFamily="18" charset="0"/>
              </a:rPr>
              <a:t>The essential guide to doing your research project</a:t>
            </a:r>
            <a:r>
              <a:rPr lang="en-US" sz="900" dirty="0">
                <a:latin typeface="Times New Roman" panose="02020603050405020304" pitchFamily="18" charset="0"/>
                <a:cs typeface="Times New Roman" panose="02020603050405020304" pitchFamily="18" charset="0"/>
              </a:rPr>
              <a:t>. London: SAGE.</a:t>
            </a:r>
          </a:p>
          <a:p>
            <a:r>
              <a:rPr lang="en-US" sz="900" dirty="0">
                <a:latin typeface="Times New Roman" panose="02020603050405020304" pitchFamily="18" charset="0"/>
                <a:cs typeface="Times New Roman" panose="02020603050405020304" pitchFamily="18" charset="0"/>
              </a:rPr>
              <a:t>Richter, F. (2018, November 1). Infographic: Amazon's Workforce Is More Than Half a Million Strong. Retrieved from https://www.statista.com/chart/7581/amazons-global-workforce/</a:t>
            </a:r>
          </a:p>
        </p:txBody>
      </p:sp>
    </p:spTree>
    <p:extLst>
      <p:ext uri="{BB962C8B-B14F-4D97-AF65-F5344CB8AC3E}">
        <p14:creationId xmlns:p14="http://schemas.microsoft.com/office/powerpoint/2010/main" val="3339600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6002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3616E-DE9F-4766-A657-B08CDCBBF3BA}"/>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Capstone project slide presentation</a:t>
            </a:r>
          </a:p>
        </p:txBody>
      </p:sp>
      <p:sp>
        <p:nvSpPr>
          <p:cNvPr id="3" name="Content Placeholder 2">
            <a:extLst>
              <a:ext uri="{FF2B5EF4-FFF2-40B4-BE49-F238E27FC236}">
                <a16:creationId xmlns:a16="http://schemas.microsoft.com/office/drawing/2014/main" id="{EEA0350A-603E-4465-B2FB-008D893ADDFA}"/>
              </a:ext>
            </a:extLst>
          </p:cNvPr>
          <p:cNvSpPr>
            <a:spLocks noGrp="1"/>
          </p:cNvSpPr>
          <p:nvPr>
            <p:ph idx="1"/>
          </p:nvPr>
        </p:nvSpPr>
        <p:spPr>
          <a:xfrm>
            <a:off x="1141413" y="2413611"/>
            <a:ext cx="11961811" cy="5663590"/>
          </a:xfrm>
        </p:spPr>
        <p:txBody>
          <a:bodyPr>
            <a:normAutofit/>
          </a:bodyPr>
          <a:lstStyle/>
          <a:p>
            <a:pPr>
              <a:lnSpc>
                <a:spcPct val="150000"/>
              </a:lnSpc>
              <a:buFont typeface="Wingdings" panose="05000000000000000000" pitchFamily="2" charset="2"/>
              <a:buChar char="v"/>
            </a:pPr>
            <a:r>
              <a:rPr lang="en-US" sz="3200" b="1" u="sng" dirty="0">
                <a:solidFill>
                  <a:schemeClr val="bg1"/>
                </a:solidFill>
                <a:latin typeface="Times New Roman" panose="02020603050405020304" pitchFamily="18" charset="0"/>
                <a:cs typeface="Times New Roman" panose="02020603050405020304" pitchFamily="18" charset="0"/>
              </a:rPr>
              <a:t>Section 1</a:t>
            </a:r>
            <a:r>
              <a:rPr lang="en-US" sz="3200" dirty="0">
                <a:latin typeface="Times New Roman" panose="02020603050405020304" pitchFamily="18" charset="0"/>
                <a:cs typeface="Times New Roman" panose="02020603050405020304" pitchFamily="18" charset="0"/>
              </a:rPr>
              <a:t>: About the Project</a:t>
            </a:r>
          </a:p>
          <a:p>
            <a:pPr>
              <a:lnSpc>
                <a:spcPct val="150000"/>
              </a:lnSpc>
              <a:buFont typeface="Wingdings" panose="05000000000000000000" pitchFamily="2" charset="2"/>
              <a:buChar char="v"/>
            </a:pPr>
            <a:r>
              <a:rPr lang="en-US" sz="3200" b="1" u="sng" dirty="0">
                <a:solidFill>
                  <a:schemeClr val="bg1"/>
                </a:solidFill>
                <a:latin typeface="Times New Roman" panose="02020603050405020304" pitchFamily="18" charset="0"/>
                <a:cs typeface="Times New Roman" panose="02020603050405020304" pitchFamily="18" charset="0"/>
              </a:rPr>
              <a:t>Section 2</a:t>
            </a:r>
            <a:r>
              <a:rPr lang="en-US" sz="3200" dirty="0">
                <a:latin typeface="Times New Roman" panose="02020603050405020304" pitchFamily="18" charset="0"/>
                <a:cs typeface="Times New Roman" panose="02020603050405020304" pitchFamily="18" charset="0"/>
              </a:rPr>
              <a:t>: Descriptive Analysis with Data Visualization</a:t>
            </a:r>
          </a:p>
          <a:p>
            <a:pPr>
              <a:lnSpc>
                <a:spcPct val="150000"/>
              </a:lnSpc>
              <a:buFont typeface="Wingdings" panose="05000000000000000000" pitchFamily="2" charset="2"/>
              <a:buChar char="v"/>
            </a:pPr>
            <a:r>
              <a:rPr lang="en-US" sz="3200" b="1" u="sng" dirty="0">
                <a:solidFill>
                  <a:schemeClr val="bg1"/>
                </a:solidFill>
                <a:latin typeface="Times New Roman" panose="02020603050405020304" pitchFamily="18" charset="0"/>
                <a:cs typeface="Times New Roman" panose="02020603050405020304" pitchFamily="18" charset="0"/>
              </a:rPr>
              <a:t>Section 3</a:t>
            </a:r>
            <a:r>
              <a:rPr lang="en-US" sz="3200" dirty="0">
                <a:latin typeface="Times New Roman" panose="02020603050405020304" pitchFamily="18" charset="0"/>
                <a:cs typeface="Times New Roman" panose="02020603050405020304" pitchFamily="18" charset="0"/>
              </a:rPr>
              <a:t>: Correlation Analysis and Predictive Analytics</a:t>
            </a:r>
          </a:p>
        </p:txBody>
      </p:sp>
    </p:spTree>
    <p:extLst>
      <p:ext uri="{BB962C8B-B14F-4D97-AF65-F5344CB8AC3E}">
        <p14:creationId xmlns:p14="http://schemas.microsoft.com/office/powerpoint/2010/main" val="3774024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4" name="Rectangle 13">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3DF24394-8424-4402-B8FD-082046ABAB15}"/>
              </a:ext>
            </a:extLst>
          </p:cNvPr>
          <p:cNvSpPr>
            <a:spLocks noGrp="1"/>
          </p:cNvSpPr>
          <p:nvPr>
            <p:ph type="title"/>
          </p:nvPr>
        </p:nvSpPr>
        <p:spPr>
          <a:xfrm>
            <a:off x="829909" y="487096"/>
            <a:ext cx="2851417" cy="1478570"/>
          </a:xfrm>
        </p:spPr>
        <p:txBody>
          <a:bodyPr>
            <a:normAutofit/>
          </a:bodyPr>
          <a:lstStyle/>
          <a:p>
            <a:r>
              <a:rPr lang="en-US" sz="2700" dirty="0">
                <a:solidFill>
                  <a:srgbClr val="FFFFFF"/>
                </a:solidFill>
                <a:latin typeface="Times New Roman" panose="02020603050405020304" pitchFamily="18" charset="0"/>
                <a:cs typeface="Times New Roman" panose="02020603050405020304" pitchFamily="18" charset="0"/>
              </a:rPr>
              <a:t>About the project - background</a:t>
            </a:r>
          </a:p>
        </p:txBody>
      </p:sp>
      <p:sp>
        <p:nvSpPr>
          <p:cNvPr id="3" name="Content Placeholder 2">
            <a:extLst>
              <a:ext uri="{FF2B5EF4-FFF2-40B4-BE49-F238E27FC236}">
                <a16:creationId xmlns:a16="http://schemas.microsoft.com/office/drawing/2014/main" id="{AEDA69E8-C029-421E-BB7F-D0C33DF118A3}"/>
              </a:ext>
            </a:extLst>
          </p:cNvPr>
          <p:cNvSpPr>
            <a:spLocks noGrp="1"/>
          </p:cNvSpPr>
          <p:nvPr>
            <p:ph idx="1"/>
          </p:nvPr>
        </p:nvSpPr>
        <p:spPr>
          <a:xfrm>
            <a:off x="854363" y="2042487"/>
            <a:ext cx="2862444" cy="3957302"/>
          </a:xfrm>
        </p:spPr>
        <p:txBody>
          <a:bodyPr>
            <a:noAutofit/>
          </a:bodyPr>
          <a:lstStyle/>
          <a:p>
            <a:r>
              <a:rPr lang="en-US" sz="1800" dirty="0">
                <a:solidFill>
                  <a:srgbClr val="FFFFFF"/>
                </a:solidFill>
                <a:latin typeface="Times New Roman" panose="02020603050405020304" pitchFamily="18" charset="0"/>
                <a:cs typeface="Times New Roman" panose="02020603050405020304" pitchFamily="18" charset="0"/>
              </a:rPr>
              <a:t>Final, capstone assignment for MS – Data Analytics</a:t>
            </a:r>
          </a:p>
          <a:p>
            <a:r>
              <a:rPr lang="en-US" sz="1800" dirty="0">
                <a:solidFill>
                  <a:srgbClr val="FFFFFF"/>
                </a:solidFill>
                <a:latin typeface="Times New Roman" panose="02020603050405020304" pitchFamily="18" charset="0"/>
                <a:cs typeface="Times New Roman" panose="02020603050405020304" pitchFamily="18" charset="0"/>
              </a:rPr>
              <a:t>Independent analytics project</a:t>
            </a:r>
          </a:p>
          <a:p>
            <a:r>
              <a:rPr lang="en-US" sz="1800" dirty="0">
                <a:solidFill>
                  <a:srgbClr val="FFFFFF"/>
                </a:solidFill>
                <a:latin typeface="Times New Roman" panose="02020603050405020304" pitchFamily="18" charset="0"/>
                <a:cs typeface="Times New Roman" panose="02020603050405020304" pitchFamily="18" charset="0"/>
              </a:rPr>
              <a:t>Non-curated data</a:t>
            </a:r>
          </a:p>
          <a:p>
            <a:r>
              <a:rPr lang="en-US" sz="1800" dirty="0">
                <a:solidFill>
                  <a:srgbClr val="FFFFFF"/>
                </a:solidFill>
                <a:latin typeface="Times New Roman" panose="02020603050405020304" pitchFamily="18" charset="0"/>
                <a:cs typeface="Times New Roman" panose="02020603050405020304" pitchFamily="18" charset="0"/>
              </a:rPr>
              <a:t>Speech-giving/presenting/oral communication skills</a:t>
            </a:r>
          </a:p>
          <a:p>
            <a:r>
              <a:rPr lang="en-US" sz="1800" dirty="0">
                <a:solidFill>
                  <a:srgbClr val="FFFFFF"/>
                </a:solidFill>
                <a:latin typeface="Times New Roman" panose="02020603050405020304" pitchFamily="18" charset="0"/>
                <a:cs typeface="Times New Roman" panose="02020603050405020304" pitchFamily="18" charset="0"/>
              </a:rPr>
              <a:t>Example for potential employers</a:t>
            </a:r>
          </a:p>
        </p:txBody>
      </p:sp>
      <p:grpSp>
        <p:nvGrpSpPr>
          <p:cNvPr id="18" name="Group 17">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9"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0"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1"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6"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5" name="Picture 4" descr="A drawing of a face&#10;&#10;Description automatically generated">
            <a:extLst>
              <a:ext uri="{FF2B5EF4-FFF2-40B4-BE49-F238E27FC236}">
                <a16:creationId xmlns:a16="http://schemas.microsoft.com/office/drawing/2014/main" id="{54143868-07A6-445C-B871-47A8E81397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1778" y="2141045"/>
            <a:ext cx="6844045" cy="25714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6" name="TextBox 45">
            <a:extLst>
              <a:ext uri="{FF2B5EF4-FFF2-40B4-BE49-F238E27FC236}">
                <a16:creationId xmlns:a16="http://schemas.microsoft.com/office/drawing/2014/main" id="{7E46E5A6-2324-4A34-B28B-9E0A5D01077A}"/>
              </a:ext>
            </a:extLst>
          </p:cNvPr>
          <p:cNvSpPr txBox="1"/>
          <p:nvPr/>
        </p:nvSpPr>
        <p:spPr>
          <a:xfrm>
            <a:off x="1556216" y="6465385"/>
            <a:ext cx="530589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SOURCE: </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hlinkClick r:id="rId5"/>
              </a:rPr>
              <a:t>Google Images. </a:t>
            </a: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93937632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2FC0E-F6E9-4DCC-96AF-B31654E91EC6}"/>
              </a:ext>
            </a:extLst>
          </p:cNvPr>
          <p:cNvSpPr>
            <a:spLocks noGrp="1"/>
          </p:cNvSpPr>
          <p:nvPr>
            <p:ph type="title"/>
          </p:nvPr>
        </p:nvSpPr>
        <p:spPr>
          <a:xfrm>
            <a:off x="1143001" y="438657"/>
            <a:ext cx="9905998" cy="1478570"/>
          </a:xfrm>
        </p:spPr>
        <p:txBody>
          <a:bodyPr/>
          <a:lstStyle/>
          <a:p>
            <a:pPr algn="ctr"/>
            <a:r>
              <a:rPr lang="en-US" dirty="0">
                <a:latin typeface="Times New Roman" panose="02020603050405020304" pitchFamily="18" charset="0"/>
                <a:cs typeface="Times New Roman" panose="02020603050405020304" pitchFamily="18" charset="0"/>
              </a:rPr>
              <a:t>About the project – the data</a:t>
            </a:r>
          </a:p>
        </p:txBody>
      </p:sp>
      <p:sp>
        <p:nvSpPr>
          <p:cNvPr id="3" name="Content Placeholder 2">
            <a:extLst>
              <a:ext uri="{FF2B5EF4-FFF2-40B4-BE49-F238E27FC236}">
                <a16:creationId xmlns:a16="http://schemas.microsoft.com/office/drawing/2014/main" id="{9EB1E218-E221-416B-8C8C-D0C8D25A7AB8}"/>
              </a:ext>
            </a:extLst>
          </p:cNvPr>
          <p:cNvSpPr>
            <a:spLocks noGrp="1"/>
          </p:cNvSpPr>
          <p:nvPr>
            <p:ph idx="1"/>
          </p:nvPr>
        </p:nvSpPr>
        <p:spPr>
          <a:xfrm>
            <a:off x="6893701" y="2097088"/>
            <a:ext cx="4974043" cy="4151314"/>
          </a:xfrm>
        </p:spPr>
        <p:txBody>
          <a:bodyPr>
            <a:normAutofit/>
          </a:bodyPr>
          <a:lstStyle/>
          <a:p>
            <a:r>
              <a:rPr lang="en-US" sz="2800" i="1" dirty="0">
                <a:latin typeface="Times New Roman" panose="02020603050405020304" pitchFamily="18" charset="0"/>
                <a:cs typeface="Times New Roman" panose="02020603050405020304" pitchFamily="18" charset="0"/>
              </a:rPr>
              <a:t>Global Superstore 2018</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Training data set for practicing with Tableau</a:t>
            </a:r>
          </a:p>
          <a:p>
            <a:r>
              <a:rPr lang="en-US" sz="2800" dirty="0">
                <a:latin typeface="Times New Roman" panose="02020603050405020304" pitchFamily="18" charset="0"/>
                <a:cs typeface="Times New Roman" panose="02020603050405020304" pitchFamily="18" charset="0"/>
              </a:rPr>
              <a:t>24 variables (columns)</a:t>
            </a:r>
          </a:p>
          <a:p>
            <a:r>
              <a:rPr lang="en-US" sz="2800" dirty="0">
                <a:latin typeface="Times New Roman" panose="02020603050405020304" pitchFamily="18" charset="0"/>
                <a:cs typeface="Times New Roman" panose="02020603050405020304" pitchFamily="18" charset="0"/>
              </a:rPr>
              <a:t>51,290 observations (rows)</a:t>
            </a:r>
          </a:p>
          <a:p>
            <a:r>
              <a:rPr lang="en-US" sz="2800" dirty="0">
                <a:latin typeface="Times New Roman" panose="02020603050405020304" pitchFamily="18" charset="0"/>
                <a:cs typeface="Times New Roman" panose="02020603050405020304" pitchFamily="18" charset="0"/>
              </a:rPr>
              <a:t>Over 1.2 million individual data points</a:t>
            </a:r>
          </a:p>
        </p:txBody>
      </p:sp>
      <p:pic>
        <p:nvPicPr>
          <p:cNvPr id="5" name="Picture 4" descr="A picture containing bottle, blue&#10;&#10;Description automatically generated">
            <a:extLst>
              <a:ext uri="{FF2B5EF4-FFF2-40B4-BE49-F238E27FC236}">
                <a16:creationId xmlns:a16="http://schemas.microsoft.com/office/drawing/2014/main" id="{7DF8882E-E6A2-47C4-8B72-FB3C4FFD9E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133742">
            <a:off x="1015763" y="2256123"/>
            <a:ext cx="5200212" cy="34668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90AE25DD-3009-4879-A4B5-BAB540EDC665}"/>
              </a:ext>
            </a:extLst>
          </p:cNvPr>
          <p:cNvSpPr txBox="1"/>
          <p:nvPr/>
        </p:nvSpPr>
        <p:spPr>
          <a:xfrm rot="21092914">
            <a:off x="1255275" y="5785943"/>
            <a:ext cx="530589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SOURCE: </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hlinkClick r:id="rId4"/>
              </a:rPr>
              <a:t>Google Images. </a:t>
            </a: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3554758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2FC0E-F6E9-4DCC-96AF-B31654E91EC6}"/>
              </a:ext>
            </a:extLst>
          </p:cNvPr>
          <p:cNvSpPr>
            <a:spLocks noGrp="1"/>
          </p:cNvSpPr>
          <p:nvPr>
            <p:ph type="title"/>
          </p:nvPr>
        </p:nvSpPr>
        <p:spPr>
          <a:xfrm>
            <a:off x="1143001" y="438657"/>
            <a:ext cx="9905998" cy="1478570"/>
          </a:xfrm>
        </p:spPr>
        <p:txBody>
          <a:bodyPr/>
          <a:lstStyle/>
          <a:p>
            <a:pPr algn="ctr"/>
            <a:r>
              <a:rPr lang="en-US" dirty="0">
                <a:latin typeface="Times New Roman" panose="02020603050405020304" pitchFamily="18" charset="0"/>
                <a:cs typeface="Times New Roman" panose="02020603050405020304" pitchFamily="18" charset="0"/>
              </a:rPr>
              <a:t>About the project – data dictionary</a:t>
            </a:r>
          </a:p>
        </p:txBody>
      </p:sp>
      <p:sp>
        <p:nvSpPr>
          <p:cNvPr id="3" name="Content Placeholder 2">
            <a:extLst>
              <a:ext uri="{FF2B5EF4-FFF2-40B4-BE49-F238E27FC236}">
                <a16:creationId xmlns:a16="http://schemas.microsoft.com/office/drawing/2014/main" id="{9EB1E218-E221-416B-8C8C-D0C8D25A7AB8}"/>
              </a:ext>
            </a:extLst>
          </p:cNvPr>
          <p:cNvSpPr>
            <a:spLocks noGrp="1"/>
          </p:cNvSpPr>
          <p:nvPr>
            <p:ph idx="1"/>
          </p:nvPr>
        </p:nvSpPr>
        <p:spPr>
          <a:xfrm>
            <a:off x="6893701" y="2097088"/>
            <a:ext cx="4974043" cy="4151314"/>
          </a:xfrm>
        </p:spPr>
        <p:txBody>
          <a:bodyPr>
            <a:normAutofit/>
          </a:bodyPr>
          <a:lstStyle/>
          <a:p>
            <a:r>
              <a:rPr lang="en-US" sz="2800" dirty="0">
                <a:latin typeface="Times New Roman" panose="02020603050405020304" pitchFamily="18" charset="0"/>
                <a:cs typeface="Times New Roman" panose="02020603050405020304" pitchFamily="18" charset="0"/>
              </a:rPr>
              <a:t>Provides a brief and concise summary of the data</a:t>
            </a:r>
          </a:p>
          <a:p>
            <a:r>
              <a:rPr lang="en-US" sz="2800" dirty="0">
                <a:latin typeface="Times New Roman" panose="02020603050405020304" pitchFamily="18" charset="0"/>
                <a:cs typeface="Times New Roman" panose="02020603050405020304" pitchFamily="18" charset="0"/>
              </a:rPr>
              <a:t>Nice reference point when you first start working with the data</a:t>
            </a:r>
          </a:p>
          <a:p>
            <a:r>
              <a:rPr lang="en-US" sz="2800" dirty="0">
                <a:latin typeface="Times New Roman" panose="02020603050405020304" pitchFamily="18" charset="0"/>
                <a:cs typeface="Times New Roman" panose="02020603050405020304" pitchFamily="18" charset="0"/>
              </a:rPr>
              <a:t>Serves as a form of metadata for interested parties to follow</a:t>
            </a:r>
          </a:p>
        </p:txBody>
      </p:sp>
      <p:pic>
        <p:nvPicPr>
          <p:cNvPr id="8" name="Picture 7" descr="A screenshot of a cell phone&#10;&#10;Description automatically generated">
            <a:extLst>
              <a:ext uri="{FF2B5EF4-FFF2-40B4-BE49-F238E27FC236}">
                <a16:creationId xmlns:a16="http://schemas.microsoft.com/office/drawing/2014/main" id="{9E1991DE-697A-42CD-AC3E-DDE2BA6246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6380" y="2097088"/>
            <a:ext cx="5785605" cy="35786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1FE98D4C-8B5F-443D-9354-E5314D5A4436}"/>
              </a:ext>
            </a:extLst>
          </p:cNvPr>
          <p:cNvSpPr txBox="1"/>
          <p:nvPr/>
        </p:nvSpPr>
        <p:spPr>
          <a:xfrm>
            <a:off x="946380" y="5855611"/>
            <a:ext cx="530589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SOURCE: Screenshot by C. Boyle, 2019.</a:t>
            </a:r>
          </a:p>
        </p:txBody>
      </p:sp>
    </p:spTree>
    <p:extLst>
      <p:ext uri="{BB962C8B-B14F-4D97-AF65-F5344CB8AC3E}">
        <p14:creationId xmlns:p14="http://schemas.microsoft.com/office/powerpoint/2010/main" val="3644554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2FC0E-F6E9-4DCC-96AF-B31654E91EC6}"/>
              </a:ext>
            </a:extLst>
          </p:cNvPr>
          <p:cNvSpPr>
            <a:spLocks noGrp="1"/>
          </p:cNvSpPr>
          <p:nvPr>
            <p:ph type="title"/>
          </p:nvPr>
        </p:nvSpPr>
        <p:spPr>
          <a:xfrm>
            <a:off x="1141413" y="618518"/>
            <a:ext cx="9905998" cy="1478570"/>
          </a:xfrm>
        </p:spPr>
        <p:txBody>
          <a:bodyPr>
            <a:normAutofit/>
          </a:bodyPr>
          <a:lstStyle/>
          <a:p>
            <a:pPr algn="ctr"/>
            <a:r>
              <a:rPr lang="en-US" sz="3600">
                <a:latin typeface="Times New Roman" panose="02020603050405020304" pitchFamily="18" charset="0"/>
                <a:cs typeface="Times New Roman" panose="02020603050405020304" pitchFamily="18" charset="0"/>
              </a:rPr>
              <a:t>About the project – the business</a:t>
            </a:r>
          </a:p>
        </p:txBody>
      </p:sp>
      <p:sp>
        <p:nvSpPr>
          <p:cNvPr id="3" name="Content Placeholder 2">
            <a:extLst>
              <a:ext uri="{FF2B5EF4-FFF2-40B4-BE49-F238E27FC236}">
                <a16:creationId xmlns:a16="http://schemas.microsoft.com/office/drawing/2014/main" id="{9EB1E218-E221-416B-8C8C-D0C8D25A7AB8}"/>
              </a:ext>
            </a:extLst>
          </p:cNvPr>
          <p:cNvSpPr>
            <a:spLocks noGrp="1"/>
          </p:cNvSpPr>
          <p:nvPr>
            <p:ph idx="1"/>
          </p:nvPr>
        </p:nvSpPr>
        <p:spPr>
          <a:xfrm>
            <a:off x="1141412" y="2249487"/>
            <a:ext cx="4844521" cy="3541714"/>
          </a:xfrm>
        </p:spPr>
        <p:txBody>
          <a:bodyPr anchor="ctr">
            <a:noAutofit/>
          </a:bodyPr>
          <a:lstStyle/>
          <a:p>
            <a:r>
              <a:rPr lang="en-US" sz="2800" dirty="0">
                <a:latin typeface="Times New Roman" panose="02020603050405020304" pitchFamily="18" charset="0"/>
                <a:cs typeface="Times New Roman" panose="02020603050405020304" pitchFamily="18" charset="0"/>
              </a:rPr>
              <a:t>Per the assignment, choose an organization that could potentially benefit from the analytics techniques described herein</a:t>
            </a:r>
          </a:p>
          <a:p>
            <a:r>
              <a:rPr lang="en-US" sz="2800" dirty="0">
                <a:latin typeface="Times New Roman" panose="02020603050405020304" pitchFamily="18" charset="0"/>
                <a:cs typeface="Times New Roman" panose="02020603050405020304" pitchFamily="18" charset="0"/>
              </a:rPr>
              <a:t>I chose Amazon, but </a:t>
            </a:r>
            <a:r>
              <a:rPr lang="en-US" sz="2800" u="sng" dirty="0">
                <a:latin typeface="Times New Roman" panose="02020603050405020304" pitchFamily="18" charset="0"/>
                <a:cs typeface="Times New Roman" panose="02020603050405020304" pitchFamily="18" charset="0"/>
              </a:rPr>
              <a:t>any</a:t>
            </a:r>
            <a:r>
              <a:rPr lang="en-US" sz="2800" dirty="0">
                <a:latin typeface="Times New Roman" panose="02020603050405020304" pitchFamily="18" charset="0"/>
                <a:cs typeface="Times New Roman" panose="02020603050405020304" pitchFamily="18" charset="0"/>
              </a:rPr>
              <a:t> business can benefit</a:t>
            </a:r>
          </a:p>
        </p:txBody>
      </p:sp>
      <p:pic>
        <p:nvPicPr>
          <p:cNvPr id="5" name="Picture 4" descr="A picture containing photo, truck, many, refrigerator&#10;&#10;Description automatically generated">
            <a:extLst>
              <a:ext uri="{FF2B5EF4-FFF2-40B4-BE49-F238E27FC236}">
                <a16:creationId xmlns:a16="http://schemas.microsoft.com/office/drawing/2014/main" id="{2B0FE513-442C-4DEB-BF86-2DE0CF90D69D}"/>
              </a:ext>
            </a:extLst>
          </p:cNvPr>
          <p:cNvPicPr>
            <a:picLocks noChangeAspect="1"/>
          </p:cNvPicPr>
          <p:nvPr/>
        </p:nvPicPr>
        <p:blipFill rotWithShape="1">
          <a:blip r:embed="rId4">
            <a:extLst>
              <a:ext uri="{28A0092B-C50C-407E-A947-70E740481C1C}">
                <a14:useLocalDpi xmlns:a14="http://schemas.microsoft.com/office/drawing/2010/main" val="0"/>
              </a:ext>
            </a:extLst>
          </a:blip>
          <a:srcRect r="14085" b="-4"/>
          <a:stretch/>
        </p:blipFill>
        <p:spPr>
          <a:xfrm>
            <a:off x="6392335" y="2497720"/>
            <a:ext cx="4655075" cy="304789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TextBox 6">
            <a:extLst>
              <a:ext uri="{FF2B5EF4-FFF2-40B4-BE49-F238E27FC236}">
                <a16:creationId xmlns:a16="http://schemas.microsoft.com/office/drawing/2014/main" id="{6C33BF08-1AEF-45C3-975F-1E751A42704E}"/>
              </a:ext>
            </a:extLst>
          </p:cNvPr>
          <p:cNvSpPr txBox="1"/>
          <p:nvPr/>
        </p:nvSpPr>
        <p:spPr>
          <a:xfrm>
            <a:off x="7459304" y="5576912"/>
            <a:ext cx="530589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SOURCE: </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hlinkClick r:id="rId5"/>
              </a:rPr>
              <a:t>Google Images. </a:t>
            </a: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735544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4" name="Rectangle 13">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AC1062BC-5CE9-426C-801A-913A2EA5F0F3}"/>
              </a:ext>
            </a:extLst>
          </p:cNvPr>
          <p:cNvSpPr>
            <a:spLocks noGrp="1"/>
          </p:cNvSpPr>
          <p:nvPr>
            <p:ph type="title"/>
          </p:nvPr>
        </p:nvSpPr>
        <p:spPr>
          <a:xfrm>
            <a:off x="866775" y="562769"/>
            <a:ext cx="2851417" cy="1478570"/>
          </a:xfrm>
        </p:spPr>
        <p:txBody>
          <a:bodyPr>
            <a:normAutofit/>
          </a:bodyPr>
          <a:lstStyle/>
          <a:p>
            <a:r>
              <a:rPr lang="en-US" sz="2500" dirty="0">
                <a:solidFill>
                  <a:srgbClr val="FFFFFF"/>
                </a:solidFill>
                <a:latin typeface="Times New Roman" panose="02020603050405020304" pitchFamily="18" charset="0"/>
                <a:cs typeface="Times New Roman" panose="02020603050405020304" pitchFamily="18" charset="0"/>
              </a:rPr>
              <a:t>Descriptive analysis with data visualization</a:t>
            </a:r>
          </a:p>
        </p:txBody>
      </p:sp>
      <p:sp>
        <p:nvSpPr>
          <p:cNvPr id="3" name="Content Placeholder 2">
            <a:extLst>
              <a:ext uri="{FF2B5EF4-FFF2-40B4-BE49-F238E27FC236}">
                <a16:creationId xmlns:a16="http://schemas.microsoft.com/office/drawing/2014/main" id="{09E14ED9-78EB-4B36-98B4-043FC779EA58}"/>
              </a:ext>
            </a:extLst>
          </p:cNvPr>
          <p:cNvSpPr>
            <a:spLocks noGrp="1"/>
          </p:cNvSpPr>
          <p:nvPr>
            <p:ph idx="1"/>
          </p:nvPr>
        </p:nvSpPr>
        <p:spPr>
          <a:xfrm>
            <a:off x="900595" y="1985504"/>
            <a:ext cx="2862444" cy="3957302"/>
          </a:xfrm>
        </p:spPr>
        <p:txBody>
          <a:bodyPr>
            <a:noAutofit/>
          </a:bodyPr>
          <a:lstStyle/>
          <a:p>
            <a:r>
              <a:rPr lang="en-US" sz="1600" dirty="0">
                <a:solidFill>
                  <a:srgbClr val="FFFFFF"/>
                </a:solidFill>
                <a:latin typeface="Times New Roman" panose="02020603050405020304" pitchFamily="18" charset="0"/>
                <a:cs typeface="Times New Roman" panose="02020603050405020304" pitchFamily="18" charset="0"/>
              </a:rPr>
              <a:t>It is easier for people to process large amounts of information visually</a:t>
            </a:r>
          </a:p>
          <a:p>
            <a:r>
              <a:rPr lang="en-US" sz="1600" dirty="0">
                <a:solidFill>
                  <a:srgbClr val="FFFFFF"/>
                </a:solidFill>
                <a:latin typeface="Times New Roman" panose="02020603050405020304" pitchFamily="18" charset="0"/>
                <a:cs typeface="Times New Roman" panose="02020603050405020304" pitchFamily="18" charset="0"/>
              </a:rPr>
              <a:t>Many different software solutions</a:t>
            </a:r>
          </a:p>
          <a:p>
            <a:pPr lvl="1">
              <a:buFont typeface="Courier New" panose="02070309020205020404" pitchFamily="49" charset="0"/>
              <a:buChar char="o"/>
            </a:pPr>
            <a:r>
              <a:rPr lang="en-US" sz="1600" dirty="0">
                <a:solidFill>
                  <a:srgbClr val="FFFFFF"/>
                </a:solidFill>
                <a:latin typeface="Times New Roman" panose="02020603050405020304" pitchFamily="18" charset="0"/>
                <a:cs typeface="Times New Roman" panose="02020603050405020304" pitchFamily="18" charset="0"/>
              </a:rPr>
              <a:t>Tableau</a:t>
            </a:r>
          </a:p>
          <a:p>
            <a:pPr lvl="1">
              <a:buFont typeface="Courier New" panose="02070309020205020404" pitchFamily="49" charset="0"/>
              <a:buChar char="o"/>
            </a:pPr>
            <a:r>
              <a:rPr lang="en-US" sz="1600" dirty="0">
                <a:solidFill>
                  <a:srgbClr val="FFFFFF"/>
                </a:solidFill>
                <a:latin typeface="Times New Roman" panose="02020603050405020304" pitchFamily="18" charset="0"/>
                <a:cs typeface="Times New Roman" panose="02020603050405020304" pitchFamily="18" charset="0"/>
              </a:rPr>
              <a:t>Domo</a:t>
            </a:r>
          </a:p>
          <a:p>
            <a:pPr lvl="1">
              <a:buFont typeface="Courier New" panose="02070309020205020404" pitchFamily="49" charset="0"/>
              <a:buChar char="o"/>
            </a:pPr>
            <a:r>
              <a:rPr lang="en-US" sz="1600" dirty="0">
                <a:solidFill>
                  <a:srgbClr val="FFFFFF"/>
                </a:solidFill>
                <a:latin typeface="Times New Roman" panose="02020603050405020304" pitchFamily="18" charset="0"/>
                <a:cs typeface="Times New Roman" panose="02020603050405020304" pitchFamily="18" charset="0"/>
              </a:rPr>
              <a:t>SAS</a:t>
            </a:r>
          </a:p>
          <a:p>
            <a:pPr lvl="1">
              <a:buFont typeface="Courier New" panose="02070309020205020404" pitchFamily="49" charset="0"/>
              <a:buChar char="o"/>
            </a:pPr>
            <a:r>
              <a:rPr lang="en-US" sz="1600" dirty="0">
                <a:solidFill>
                  <a:srgbClr val="FFFFFF"/>
                </a:solidFill>
                <a:latin typeface="Times New Roman" panose="02020603050405020304" pitchFamily="18" charset="0"/>
                <a:cs typeface="Times New Roman" panose="02020603050405020304" pitchFamily="18" charset="0"/>
              </a:rPr>
              <a:t>R</a:t>
            </a:r>
          </a:p>
          <a:p>
            <a:r>
              <a:rPr lang="en-US" sz="1600" dirty="0">
                <a:solidFill>
                  <a:srgbClr val="FFFFFF"/>
                </a:solidFill>
                <a:latin typeface="Times New Roman" panose="02020603050405020304" pitchFamily="18" charset="0"/>
                <a:cs typeface="Times New Roman" panose="02020603050405020304" pitchFamily="18" charset="0"/>
              </a:rPr>
              <a:t>Capable of easily answering many basic (albeit important) and fundamental business questions</a:t>
            </a:r>
          </a:p>
        </p:txBody>
      </p:sp>
      <p:grpSp>
        <p:nvGrpSpPr>
          <p:cNvPr id="18" name="Group 17">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9"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0"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1"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6"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5" name="Picture 4" descr="A screenshot of a cell phone&#10;&#10;Description automatically generated">
            <a:extLst>
              <a:ext uri="{FF2B5EF4-FFF2-40B4-BE49-F238E27FC236}">
                <a16:creationId xmlns:a16="http://schemas.microsoft.com/office/drawing/2014/main" id="{563DBBF6-28A5-489C-84DF-1DB2346F0C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1778" y="1501860"/>
            <a:ext cx="6844045" cy="3849775"/>
          </a:xfrm>
          <a:prstGeom prst="rect">
            <a:avLst/>
          </a:prstGeom>
        </p:spPr>
      </p:pic>
      <p:sp>
        <p:nvSpPr>
          <p:cNvPr id="46" name="TextBox 45">
            <a:extLst>
              <a:ext uri="{FF2B5EF4-FFF2-40B4-BE49-F238E27FC236}">
                <a16:creationId xmlns:a16="http://schemas.microsoft.com/office/drawing/2014/main" id="{B19D35EC-80EC-4BD9-8C12-5DB79BD8AA5C}"/>
              </a:ext>
            </a:extLst>
          </p:cNvPr>
          <p:cNvSpPr txBox="1"/>
          <p:nvPr/>
        </p:nvSpPr>
        <p:spPr>
          <a:xfrm>
            <a:off x="1556216" y="6465385"/>
            <a:ext cx="530589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SOURCE: </a:t>
            </a: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hlinkClick r:id="rId5"/>
              </a:rPr>
              <a:t>Google Images. </a:t>
            </a: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310029392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93CB8-7B94-49E5-996F-C29D90A386D2}"/>
              </a:ext>
            </a:extLst>
          </p:cNvPr>
          <p:cNvSpPr>
            <a:spLocks noGrp="1"/>
          </p:cNvSpPr>
          <p:nvPr>
            <p:ph type="title"/>
          </p:nvPr>
        </p:nvSpPr>
        <p:spPr>
          <a:xfrm>
            <a:off x="1141413" y="618518"/>
            <a:ext cx="9905998" cy="1478570"/>
          </a:xfrm>
        </p:spPr>
        <p:txBody>
          <a:bodyPr>
            <a:normAutofit/>
          </a:bodyPr>
          <a:lstStyle/>
          <a:p>
            <a:pPr algn="ctr"/>
            <a:r>
              <a:rPr lang="en-US" sz="3600" dirty="0">
                <a:latin typeface="Times New Roman" panose="02020603050405020304" pitchFamily="18" charset="0"/>
                <a:cs typeface="Times New Roman" panose="02020603050405020304" pitchFamily="18" charset="0"/>
              </a:rPr>
              <a:t>Data visualization – business questions</a:t>
            </a:r>
          </a:p>
        </p:txBody>
      </p:sp>
      <p:pic>
        <p:nvPicPr>
          <p:cNvPr id="5" name="Content Placeholder 4" descr="A screenshot of a computer&#10;&#10;Description automatically generated">
            <a:extLst>
              <a:ext uri="{FF2B5EF4-FFF2-40B4-BE49-F238E27FC236}">
                <a16:creationId xmlns:a16="http://schemas.microsoft.com/office/drawing/2014/main" id="{3C218304-81F7-41DB-88C1-61C741D88842}"/>
              </a:ext>
            </a:extLst>
          </p:cNvPr>
          <p:cNvPicPr>
            <a:picLocks noChangeAspect="1"/>
          </p:cNvPicPr>
          <p:nvPr/>
        </p:nvPicPr>
        <p:blipFill rotWithShape="1">
          <a:blip r:embed="rId4">
            <a:extLst>
              <a:ext uri="{28A0092B-C50C-407E-A947-70E740481C1C}">
                <a14:useLocalDpi xmlns:a14="http://schemas.microsoft.com/office/drawing/2010/main" val="0"/>
              </a:ext>
            </a:extLst>
          </a:blip>
          <a:srcRect r="13957" b="-1"/>
          <a:stretch/>
        </p:blipFill>
        <p:spPr>
          <a:xfrm>
            <a:off x="1141412" y="2497720"/>
            <a:ext cx="4662140"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59" name="Content Placeholder 8">
            <a:extLst>
              <a:ext uri="{FF2B5EF4-FFF2-40B4-BE49-F238E27FC236}">
                <a16:creationId xmlns:a16="http://schemas.microsoft.com/office/drawing/2014/main" id="{5162D8C7-8508-44AA-A94C-B68F33255511}"/>
              </a:ext>
            </a:extLst>
          </p:cNvPr>
          <p:cNvSpPr>
            <a:spLocks noGrp="1"/>
          </p:cNvSpPr>
          <p:nvPr>
            <p:ph idx="1"/>
          </p:nvPr>
        </p:nvSpPr>
        <p:spPr>
          <a:xfrm>
            <a:off x="6204479" y="2249487"/>
            <a:ext cx="4844521" cy="3541714"/>
          </a:xfrm>
        </p:spPr>
        <p:txBody>
          <a:bodyPr anchor="ctr">
            <a:normAutofit/>
          </a:bodyPr>
          <a:lstStyle/>
          <a:p>
            <a:r>
              <a:rPr lang="en-US" dirty="0">
                <a:latin typeface="Times New Roman" panose="02020603050405020304" pitchFamily="18" charset="0"/>
                <a:cs typeface="Times New Roman" panose="02020603050405020304" pitchFamily="18" charset="0"/>
              </a:rPr>
              <a:t>Where do our sales come from?</a:t>
            </a:r>
          </a:p>
          <a:p>
            <a:r>
              <a:rPr lang="en-US" dirty="0">
                <a:latin typeface="Times New Roman" panose="02020603050405020304" pitchFamily="18" charset="0"/>
                <a:cs typeface="Times New Roman" panose="02020603050405020304" pitchFamily="18" charset="0"/>
              </a:rPr>
              <a:t>Which segment of the business is responsible for the greatest amount of revenue?</a:t>
            </a:r>
          </a:p>
          <a:p>
            <a:r>
              <a:rPr lang="en-US" dirty="0">
                <a:latin typeface="Times New Roman" panose="02020603050405020304" pitchFamily="18" charset="0"/>
                <a:cs typeface="Times New Roman" panose="02020603050405020304" pitchFamily="18" charset="0"/>
              </a:rPr>
              <a:t>How significant is the difference in revenue generation between the segments?</a:t>
            </a:r>
          </a:p>
        </p:txBody>
      </p:sp>
      <p:sp>
        <p:nvSpPr>
          <p:cNvPr id="56" name="TextBox 55">
            <a:extLst>
              <a:ext uri="{FF2B5EF4-FFF2-40B4-BE49-F238E27FC236}">
                <a16:creationId xmlns:a16="http://schemas.microsoft.com/office/drawing/2014/main" id="{51C8379E-3025-4BED-B569-9B54F104F984}"/>
              </a:ext>
            </a:extLst>
          </p:cNvPr>
          <p:cNvSpPr txBox="1"/>
          <p:nvPr/>
        </p:nvSpPr>
        <p:spPr>
          <a:xfrm>
            <a:off x="1038978" y="5574268"/>
            <a:ext cx="530589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SOURCE: Screenshot by C. Boyle, 2019.</a:t>
            </a:r>
          </a:p>
        </p:txBody>
      </p:sp>
    </p:spTree>
    <p:extLst>
      <p:ext uri="{BB962C8B-B14F-4D97-AF65-F5344CB8AC3E}">
        <p14:creationId xmlns:p14="http://schemas.microsoft.com/office/powerpoint/2010/main" val="3174753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6"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A7E93CB8-7B94-49E5-996F-C29D90A386D2}"/>
              </a:ext>
            </a:extLst>
          </p:cNvPr>
          <p:cNvSpPr>
            <a:spLocks noGrp="1"/>
          </p:cNvSpPr>
          <p:nvPr>
            <p:ph type="title"/>
          </p:nvPr>
        </p:nvSpPr>
        <p:spPr>
          <a:xfrm>
            <a:off x="1141412" y="618518"/>
            <a:ext cx="5253035" cy="1478570"/>
          </a:xfrm>
        </p:spPr>
        <p:txBody>
          <a:bodyPr>
            <a:normAutofit/>
          </a:bodyPr>
          <a:lstStyle/>
          <a:p>
            <a:r>
              <a:rPr lang="en-US" sz="3200" dirty="0">
                <a:latin typeface="Times New Roman" panose="02020603050405020304" pitchFamily="18" charset="0"/>
                <a:cs typeface="Times New Roman" panose="02020603050405020304" pitchFamily="18" charset="0"/>
              </a:rPr>
              <a:t>Data visualization – business questions</a:t>
            </a:r>
          </a:p>
        </p:txBody>
      </p:sp>
      <p:sp>
        <p:nvSpPr>
          <p:cNvPr id="59" name="Content Placeholder 8">
            <a:extLst>
              <a:ext uri="{FF2B5EF4-FFF2-40B4-BE49-F238E27FC236}">
                <a16:creationId xmlns:a16="http://schemas.microsoft.com/office/drawing/2014/main" id="{5162D8C7-8508-44AA-A94C-B68F33255511}"/>
              </a:ext>
            </a:extLst>
          </p:cNvPr>
          <p:cNvSpPr>
            <a:spLocks noGrp="1"/>
          </p:cNvSpPr>
          <p:nvPr>
            <p:ph idx="1"/>
          </p:nvPr>
        </p:nvSpPr>
        <p:spPr>
          <a:xfrm>
            <a:off x="1141412" y="2249487"/>
            <a:ext cx="4459287" cy="3965046"/>
          </a:xfrm>
        </p:spPr>
        <p:txBody>
          <a:bodyPr>
            <a:normAutofit/>
          </a:bodyPr>
          <a:lstStyle/>
          <a:p>
            <a:r>
              <a:rPr lang="en-US" dirty="0">
                <a:latin typeface="Times New Roman" panose="02020603050405020304" pitchFamily="18" charset="0"/>
                <a:cs typeface="Times New Roman" panose="02020603050405020304" pitchFamily="18" charset="0"/>
              </a:rPr>
              <a:t>Time-series of historical data to show revenue trends</a:t>
            </a:r>
          </a:p>
          <a:p>
            <a:r>
              <a:rPr lang="en-US" dirty="0">
                <a:latin typeface="Times New Roman" panose="02020603050405020304" pitchFamily="18" charset="0"/>
                <a:cs typeface="Times New Roman" panose="02020603050405020304" pitchFamily="18" charset="0"/>
              </a:rPr>
              <a:t>Is revenue growing, and, if so, what does that growth look like?</a:t>
            </a:r>
          </a:p>
          <a:p>
            <a:pPr lvl="1">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Month over month?</a:t>
            </a:r>
          </a:p>
          <a:p>
            <a:pPr lvl="1">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Quarter over quarter?</a:t>
            </a:r>
          </a:p>
          <a:p>
            <a:r>
              <a:rPr lang="en-US" dirty="0">
                <a:latin typeface="Times New Roman" panose="02020603050405020304" pitchFamily="18" charset="0"/>
                <a:cs typeface="Times New Roman" panose="02020603050405020304" pitchFamily="18" charset="0"/>
              </a:rPr>
              <a:t>Obvious Trend</a:t>
            </a:r>
          </a:p>
        </p:txBody>
      </p:sp>
      <p:pic>
        <p:nvPicPr>
          <p:cNvPr id="4" name="Picture 3" descr="A close up of a map&#10;&#10;Description automatically generated">
            <a:extLst>
              <a:ext uri="{FF2B5EF4-FFF2-40B4-BE49-F238E27FC236}">
                <a16:creationId xmlns:a16="http://schemas.microsoft.com/office/drawing/2014/main" id="{B10B1124-6EBD-4854-9984-707C3A42EC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881947"/>
            <a:ext cx="5456279" cy="306915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68" name="Group 67">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69"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0"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1"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6"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123" name="TextBox 122">
            <a:extLst>
              <a:ext uri="{FF2B5EF4-FFF2-40B4-BE49-F238E27FC236}">
                <a16:creationId xmlns:a16="http://schemas.microsoft.com/office/drawing/2014/main" id="{400131D2-4A43-415E-A1F7-06DB656FBBFF}"/>
              </a:ext>
            </a:extLst>
          </p:cNvPr>
          <p:cNvSpPr txBox="1"/>
          <p:nvPr/>
        </p:nvSpPr>
        <p:spPr>
          <a:xfrm>
            <a:off x="6005511" y="4972606"/>
            <a:ext cx="530589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SOURCE: Screenshot by C. Boyle, 2019.</a:t>
            </a:r>
          </a:p>
        </p:txBody>
      </p:sp>
    </p:spTree>
    <p:extLst>
      <p:ext uri="{BB962C8B-B14F-4D97-AF65-F5344CB8AC3E}">
        <p14:creationId xmlns:p14="http://schemas.microsoft.com/office/powerpoint/2010/main" val="769889737"/>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3398</Words>
  <Application>Microsoft Office PowerPoint</Application>
  <PresentationFormat>Widescreen</PresentationFormat>
  <Paragraphs>177</Paragraphs>
  <Slides>15</Slides>
  <Notes>12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Arial</vt:lpstr>
      <vt:lpstr>Calibri</vt:lpstr>
      <vt:lpstr>Calibri Light</vt:lpstr>
      <vt:lpstr>Courier New</vt:lpstr>
      <vt:lpstr>Symbol</vt:lpstr>
      <vt:lpstr>Times New Roman</vt:lpstr>
      <vt:lpstr>Tw Cen MT</vt:lpstr>
      <vt:lpstr>Wingdings</vt:lpstr>
      <vt:lpstr>Office Theme</vt:lpstr>
      <vt:lpstr>Circuit</vt:lpstr>
      <vt:lpstr>      Portfolio project – Module 8 - Option #1: Capstone Project – Final Report and Slide Presentation: U.S. Organization Chad Boyle MIS581 capstone – business intelligence and data analytics CSU Global Dr. jamia mills 11/3/2019   </vt:lpstr>
      <vt:lpstr>Capstone project slide presentation</vt:lpstr>
      <vt:lpstr>About the project - background</vt:lpstr>
      <vt:lpstr>About the project – the data</vt:lpstr>
      <vt:lpstr>About the project – data dictionary</vt:lpstr>
      <vt:lpstr>About the project – the business</vt:lpstr>
      <vt:lpstr>Descriptive analysis with data visualization</vt:lpstr>
      <vt:lpstr>Data visualization – business questions</vt:lpstr>
      <vt:lpstr>Data visualization – business questions</vt:lpstr>
      <vt:lpstr>Correlation analysis and predictive analytics – hypothesis testing</vt:lpstr>
      <vt:lpstr>Correlation analysis and predictive analytics</vt:lpstr>
      <vt:lpstr>Correlation analysis and predictive analytics</vt:lpstr>
      <vt:lpstr>Correlation analysis and predictive analytics – linear regression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Portfolio project – Module 8 - Option #1: Capstone Project – Final Report and Slide Presentation: U.S. Organization Chad Boyle ISM581 capstone – business intelligence and data analytics CSU Global Dr. jamia mills 11/3/2019   </dc:title>
  <dc:creator>Chad Boyle</dc:creator>
  <cp:lastModifiedBy>Chad Boyle</cp:lastModifiedBy>
  <cp:revision>15</cp:revision>
  <dcterms:created xsi:type="dcterms:W3CDTF">2019-11-03T20:14:18Z</dcterms:created>
  <dcterms:modified xsi:type="dcterms:W3CDTF">2019-11-03T22:33:28Z</dcterms:modified>
</cp:coreProperties>
</file>