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5D3FF-AFF7-479F-86A6-AB13A2C1DAB7}" type="datetimeFigureOut">
              <a:rPr lang="en-ZA" smtClean="0"/>
              <a:t>19/04/2021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254364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5D3FF-AFF7-479F-86A6-AB13A2C1DAB7}" type="datetimeFigureOut">
              <a:rPr lang="en-ZA" smtClean="0"/>
              <a:t>19/04/2021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29873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5D3FF-AFF7-479F-86A6-AB13A2C1DAB7}" type="datetimeFigureOut">
              <a:rPr lang="en-ZA" smtClean="0"/>
              <a:t>19/04/2021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AFC851-03F0-482D-9F53-814778EE51B7}" type="slidenum">
              <a:rPr lang="en-ZA" smtClean="0"/>
              <a:t>‹#›</a:t>
            </a:fld>
            <a:endParaRPr lang="en-Z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097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5D3FF-AFF7-479F-86A6-AB13A2C1DAB7}" type="datetimeFigureOut">
              <a:rPr lang="en-ZA" smtClean="0"/>
              <a:t>19/04/2021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35787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5D3FF-AFF7-479F-86A6-AB13A2C1DAB7}" type="datetimeFigureOut">
              <a:rPr lang="en-ZA" smtClean="0"/>
              <a:t>19/04/2021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AFC851-03F0-482D-9F53-814778EE51B7}" type="slidenum">
              <a:rPr lang="en-ZA" smtClean="0"/>
              <a:t>‹#›</a:t>
            </a:fld>
            <a:endParaRPr lang="en-Z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140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5D3FF-AFF7-479F-86A6-AB13A2C1DAB7}" type="datetimeFigureOut">
              <a:rPr lang="en-ZA" smtClean="0"/>
              <a:t>19/04/2021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47055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5D3FF-AFF7-479F-86A6-AB13A2C1DAB7}" type="datetimeFigureOut">
              <a:rPr lang="en-ZA" smtClean="0"/>
              <a:t>19/04/2021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4270357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5D3FF-AFF7-479F-86A6-AB13A2C1DAB7}" type="datetimeFigureOut">
              <a:rPr lang="en-ZA" smtClean="0"/>
              <a:t>19/04/2021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333037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5D3FF-AFF7-479F-86A6-AB13A2C1DAB7}" type="datetimeFigureOut">
              <a:rPr lang="en-ZA" smtClean="0"/>
              <a:t>19/04/2021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234751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5D3FF-AFF7-479F-86A6-AB13A2C1DAB7}" type="datetimeFigureOut">
              <a:rPr lang="en-ZA" smtClean="0"/>
              <a:t>19/04/2021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315110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5D3FF-AFF7-479F-86A6-AB13A2C1DAB7}" type="datetimeFigureOut">
              <a:rPr lang="en-ZA" smtClean="0"/>
              <a:t>19/04/2021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148553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5D3FF-AFF7-479F-86A6-AB13A2C1DAB7}" type="datetimeFigureOut">
              <a:rPr lang="en-ZA" smtClean="0"/>
              <a:t>19/04/2021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4036544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5D3FF-AFF7-479F-86A6-AB13A2C1DAB7}" type="datetimeFigureOut">
              <a:rPr lang="en-ZA" smtClean="0"/>
              <a:t>19/04/2021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85606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5D3FF-AFF7-479F-86A6-AB13A2C1DAB7}" type="datetimeFigureOut">
              <a:rPr lang="en-ZA" smtClean="0"/>
              <a:t>19/04/2021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181420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5D3FF-AFF7-479F-86A6-AB13A2C1DAB7}" type="datetimeFigureOut">
              <a:rPr lang="en-ZA" smtClean="0"/>
              <a:t>19/04/2021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41684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5D3FF-AFF7-479F-86A6-AB13A2C1DAB7}" type="datetimeFigureOut">
              <a:rPr lang="en-ZA" smtClean="0"/>
              <a:t>19/04/2021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EAFC851-03F0-482D-9F53-814778EE51B7}" type="slidenum">
              <a:rPr lang="en-ZA" smtClean="0"/>
              <a:t>‹#›</a:t>
            </a:fld>
            <a:endParaRPr lang="en-ZA"/>
          </a:p>
        </p:txBody>
      </p:sp>
    </p:spTree>
    <p:extLst>
      <p:ext uri="{BB962C8B-B14F-4D97-AF65-F5344CB8AC3E}">
        <p14:creationId xmlns:p14="http://schemas.microsoft.com/office/powerpoint/2010/main" val="251364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5D3FF-AFF7-479F-86A6-AB13A2C1DAB7}" type="datetimeFigureOut">
              <a:rPr lang="en-ZA" smtClean="0"/>
              <a:t>19/04/2021</a:t>
            </a:fld>
            <a:endParaRPr lang="en-Z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AFC851-03F0-482D-9F53-814778EE51B7}" type="slidenum">
              <a:rPr lang="en-ZA" smtClean="0"/>
              <a:t>‹#›</a:t>
            </a:fld>
            <a:endParaRPr lang="en-ZA"/>
          </a:p>
        </p:txBody>
      </p:sp>
    </p:spTree>
    <p:extLst>
      <p:ext uri="{BB962C8B-B14F-4D97-AF65-F5344CB8AC3E}">
        <p14:creationId xmlns:p14="http://schemas.microsoft.com/office/powerpoint/2010/main" val="1792334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nichemarket.co.z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E1B53-FDCA-4361-8D01-263DD2872BEC}"/>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rPr>
              <a:t>Giving London a more South African Flavour</a:t>
            </a:r>
            <a:endParaRPr lang="en-ZA" sz="6000" dirty="0">
              <a:solidFill>
                <a:srgbClr val="FFFFFF"/>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550AE67-9717-41D7-96F3-D2D85AB13F8F}"/>
              </a:ext>
            </a:extLst>
          </p:cNvPr>
          <p:cNvPicPr>
            <a:picLocks noChangeAspect="1"/>
          </p:cNvPicPr>
          <p:nvPr/>
        </p:nvPicPr>
        <p:blipFill>
          <a:blip r:embed="rId2"/>
          <a:stretch>
            <a:fillRect/>
          </a:stretch>
        </p:blipFill>
        <p:spPr>
          <a:xfrm>
            <a:off x="4515256" y="4413074"/>
            <a:ext cx="3410633" cy="1828800"/>
          </a:xfrm>
          <a:prstGeom prst="rect">
            <a:avLst/>
          </a:prstGeom>
        </p:spPr>
      </p:pic>
      <p:pic>
        <p:nvPicPr>
          <p:cNvPr id="11" name="Picture 10">
            <a:extLst>
              <a:ext uri="{FF2B5EF4-FFF2-40B4-BE49-F238E27FC236}">
                <a16:creationId xmlns:a16="http://schemas.microsoft.com/office/drawing/2014/main" id="{0A060B18-DBB3-4CC6-AA3F-1C6BF5B8CA1C}"/>
              </a:ext>
            </a:extLst>
          </p:cNvPr>
          <p:cNvPicPr>
            <a:picLocks noChangeAspect="1"/>
          </p:cNvPicPr>
          <p:nvPr/>
        </p:nvPicPr>
        <p:blipFill>
          <a:blip r:embed="rId3"/>
          <a:stretch>
            <a:fillRect/>
          </a:stretch>
        </p:blipFill>
        <p:spPr>
          <a:xfrm>
            <a:off x="8391364" y="4413074"/>
            <a:ext cx="3043201" cy="1787362"/>
          </a:xfrm>
          <a:prstGeom prst="rect">
            <a:avLst/>
          </a:prstGeom>
        </p:spPr>
      </p:pic>
    </p:spTree>
    <p:extLst>
      <p:ext uri="{BB962C8B-B14F-4D97-AF65-F5344CB8AC3E}">
        <p14:creationId xmlns:p14="http://schemas.microsoft.com/office/powerpoint/2010/main" val="18653917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3A36-3F10-4A8D-AB5C-4379E88FFC14}"/>
              </a:ext>
            </a:extLst>
          </p:cNvPr>
          <p:cNvSpPr>
            <a:spLocks noGrp="1"/>
          </p:cNvSpPr>
          <p:nvPr>
            <p:ph type="title"/>
          </p:nvPr>
        </p:nvSpPr>
        <p:spPr/>
        <p:txBody>
          <a:bodyPr/>
          <a:lstStyle/>
          <a:p>
            <a:r>
              <a:rPr lang="en-US" dirty="0"/>
              <a:t>London, United Kingdom		</a:t>
            </a:r>
            <a:endParaRPr lang="en-ZA" dirty="0"/>
          </a:p>
        </p:txBody>
      </p:sp>
      <p:sp>
        <p:nvSpPr>
          <p:cNvPr id="3" name="Content Placeholder 2">
            <a:extLst>
              <a:ext uri="{FF2B5EF4-FFF2-40B4-BE49-F238E27FC236}">
                <a16:creationId xmlns:a16="http://schemas.microsoft.com/office/drawing/2014/main" id="{43392506-91CD-4F6A-8534-4CBDB12FFA8A}"/>
              </a:ext>
            </a:extLst>
          </p:cNvPr>
          <p:cNvSpPr>
            <a:spLocks noGrp="1"/>
          </p:cNvSpPr>
          <p:nvPr>
            <p:ph idx="1"/>
          </p:nvPr>
        </p:nvSpPr>
        <p:spPr/>
        <p:txBody>
          <a:bodyPr/>
          <a:lstStyle/>
          <a:p>
            <a:r>
              <a:rPr lang="en-US" dirty="0"/>
              <a:t>Home to almost 9 million residents</a:t>
            </a:r>
          </a:p>
          <a:p>
            <a:r>
              <a:rPr lang="en-US" dirty="0"/>
              <a:t>Capital city of England (and the United Kingdom)</a:t>
            </a:r>
          </a:p>
          <a:p>
            <a:r>
              <a:rPr lang="en-US" dirty="0"/>
              <a:t>Cosmopolitan, multicultural mix of people</a:t>
            </a:r>
          </a:p>
          <a:p>
            <a:r>
              <a:rPr lang="en-US" dirty="0"/>
              <a:t>Big tourist attraction due to landmarks, rich history</a:t>
            </a:r>
          </a:p>
          <a:p>
            <a:endParaRPr lang="en-US" dirty="0"/>
          </a:p>
          <a:p>
            <a:endParaRPr lang="en-ZA" dirty="0"/>
          </a:p>
        </p:txBody>
      </p:sp>
      <p:pic>
        <p:nvPicPr>
          <p:cNvPr id="5" name="Picture 4">
            <a:extLst>
              <a:ext uri="{FF2B5EF4-FFF2-40B4-BE49-F238E27FC236}">
                <a16:creationId xmlns:a16="http://schemas.microsoft.com/office/drawing/2014/main" id="{E885E68C-0869-4097-BF96-0DDF4D89A1F8}"/>
              </a:ext>
            </a:extLst>
          </p:cNvPr>
          <p:cNvPicPr>
            <a:picLocks noChangeAspect="1"/>
          </p:cNvPicPr>
          <p:nvPr/>
        </p:nvPicPr>
        <p:blipFill>
          <a:blip r:embed="rId2"/>
          <a:stretch>
            <a:fillRect/>
          </a:stretch>
        </p:blipFill>
        <p:spPr>
          <a:xfrm>
            <a:off x="812215" y="4003012"/>
            <a:ext cx="3181350" cy="2038350"/>
          </a:xfrm>
          <a:prstGeom prst="rect">
            <a:avLst/>
          </a:prstGeom>
        </p:spPr>
      </p:pic>
      <p:pic>
        <p:nvPicPr>
          <p:cNvPr id="7" name="Picture 6">
            <a:extLst>
              <a:ext uri="{FF2B5EF4-FFF2-40B4-BE49-F238E27FC236}">
                <a16:creationId xmlns:a16="http://schemas.microsoft.com/office/drawing/2014/main" id="{1BC4EDE0-82BC-47FD-90AC-AF98B5458E7B}"/>
              </a:ext>
            </a:extLst>
          </p:cNvPr>
          <p:cNvPicPr>
            <a:picLocks noChangeAspect="1"/>
          </p:cNvPicPr>
          <p:nvPr/>
        </p:nvPicPr>
        <p:blipFill>
          <a:blip r:embed="rId3"/>
          <a:stretch>
            <a:fillRect/>
          </a:stretch>
        </p:blipFill>
        <p:spPr>
          <a:xfrm>
            <a:off x="4128446" y="3974437"/>
            <a:ext cx="2777179" cy="2066925"/>
          </a:xfrm>
          <a:prstGeom prst="rect">
            <a:avLst/>
          </a:prstGeom>
        </p:spPr>
      </p:pic>
      <p:pic>
        <p:nvPicPr>
          <p:cNvPr id="9" name="Picture 8">
            <a:extLst>
              <a:ext uri="{FF2B5EF4-FFF2-40B4-BE49-F238E27FC236}">
                <a16:creationId xmlns:a16="http://schemas.microsoft.com/office/drawing/2014/main" id="{7D5EDC2A-E77F-42D9-A2D4-BC82A0798B63}"/>
              </a:ext>
            </a:extLst>
          </p:cNvPr>
          <p:cNvPicPr>
            <a:picLocks noChangeAspect="1"/>
          </p:cNvPicPr>
          <p:nvPr/>
        </p:nvPicPr>
        <p:blipFill>
          <a:blip r:embed="rId4"/>
          <a:stretch>
            <a:fillRect/>
          </a:stretch>
        </p:blipFill>
        <p:spPr>
          <a:xfrm>
            <a:off x="7040506" y="3969674"/>
            <a:ext cx="2951219" cy="2076450"/>
          </a:xfrm>
          <a:prstGeom prst="rect">
            <a:avLst/>
          </a:prstGeom>
        </p:spPr>
      </p:pic>
    </p:spTree>
    <p:extLst>
      <p:ext uri="{BB962C8B-B14F-4D97-AF65-F5344CB8AC3E}">
        <p14:creationId xmlns:p14="http://schemas.microsoft.com/office/powerpoint/2010/main" val="368903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116999-71F3-4357-B8CB-3DC5FC539847}"/>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What about the Cuisine?</a:t>
            </a:r>
            <a:endParaRPr lang="en-ZA">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8220C2E-20C9-4490-A409-ECFBE902CBF4}"/>
              </a:ext>
            </a:extLst>
          </p:cNvPr>
          <p:cNvSpPr>
            <a:spLocks noGrp="1"/>
          </p:cNvSpPr>
          <p:nvPr>
            <p:ph idx="1"/>
          </p:nvPr>
        </p:nvSpPr>
        <p:spPr>
          <a:xfrm>
            <a:off x="6657155" y="847540"/>
            <a:ext cx="3959843" cy="801949"/>
          </a:xfrm>
        </p:spPr>
        <p:txBody>
          <a:bodyPr anchor="ctr">
            <a:normAutofit fontScale="92500"/>
          </a:bodyPr>
          <a:lstStyle/>
          <a:p>
            <a:pPr marL="0" indent="0">
              <a:buNone/>
            </a:pPr>
            <a:r>
              <a:rPr lang="en-US" dirty="0">
                <a:solidFill>
                  <a:srgbClr val="FFFFFF"/>
                </a:solidFill>
              </a:rPr>
              <a:t>The British are traditionally known for the following in terms of food/drink:</a:t>
            </a:r>
          </a:p>
          <a:p>
            <a:pPr marL="0" indent="0">
              <a:buNone/>
            </a:pPr>
            <a:endParaRPr lang="en-US" dirty="0">
              <a:solidFill>
                <a:srgbClr val="FFFFFF"/>
              </a:solidFill>
            </a:endParaRPr>
          </a:p>
          <a:p>
            <a:endParaRPr lang="en-ZA" dirty="0">
              <a:solidFill>
                <a:srgbClr val="FFFFFF"/>
              </a:solidFill>
            </a:endParaRPr>
          </a:p>
        </p:txBody>
      </p:sp>
      <p:sp>
        <p:nvSpPr>
          <p:cNvPr id="4" name="TextBox 3">
            <a:extLst>
              <a:ext uri="{FF2B5EF4-FFF2-40B4-BE49-F238E27FC236}">
                <a16:creationId xmlns:a16="http://schemas.microsoft.com/office/drawing/2014/main" id="{99D02994-C380-47BC-A48F-0A613C2254F6}"/>
              </a:ext>
            </a:extLst>
          </p:cNvPr>
          <p:cNvSpPr txBox="1"/>
          <p:nvPr/>
        </p:nvSpPr>
        <p:spPr>
          <a:xfrm>
            <a:off x="6551443" y="1966196"/>
            <a:ext cx="475978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Fish &amp; Chips</a:t>
            </a:r>
          </a:p>
          <a:p>
            <a:pPr marL="285750" indent="-285750">
              <a:buFont typeface="Arial" panose="020B0604020202020204" pitchFamily="34" charset="0"/>
              <a:buChar char="•"/>
            </a:pPr>
            <a:r>
              <a:rPr lang="en-US" dirty="0"/>
              <a:t>Full Breakfast (incl. eggs, bacon, toast, beans, mushrooms, bangers and tomatoes)</a:t>
            </a:r>
          </a:p>
          <a:p>
            <a:pPr marL="285750" indent="-285750">
              <a:buFont typeface="Arial" panose="020B0604020202020204" pitchFamily="34" charset="0"/>
              <a:buChar char="•"/>
            </a:pPr>
            <a:r>
              <a:rPr lang="en-US" dirty="0"/>
              <a:t>Roast dinner (meat and veggies)</a:t>
            </a:r>
          </a:p>
          <a:p>
            <a:pPr marL="285750" indent="-285750">
              <a:buFont typeface="Arial" panose="020B0604020202020204" pitchFamily="34" charset="0"/>
              <a:buChar char="•"/>
            </a:pPr>
            <a:r>
              <a:rPr lang="en-US" dirty="0"/>
              <a:t>Cornish Pasty</a:t>
            </a:r>
          </a:p>
          <a:p>
            <a:pPr marL="285750" indent="-285750">
              <a:buFont typeface="Arial" panose="020B0604020202020204" pitchFamily="34" charset="0"/>
              <a:buChar char="•"/>
            </a:pPr>
            <a:r>
              <a:rPr lang="en-US" dirty="0"/>
              <a:t>Tea</a:t>
            </a:r>
          </a:p>
          <a:p>
            <a:pPr marL="285750" indent="-285750">
              <a:buFont typeface="Arial" panose="020B0604020202020204" pitchFamily="34" charset="0"/>
              <a:buChar char="•"/>
            </a:pPr>
            <a:r>
              <a:rPr lang="en-US" dirty="0"/>
              <a:t>Shepherd’s Pie</a:t>
            </a:r>
          </a:p>
          <a:p>
            <a:pPr marL="285750" indent="-285750">
              <a:buFont typeface="Arial" panose="020B0604020202020204" pitchFamily="34" charset="0"/>
              <a:buChar char="•"/>
            </a:pPr>
            <a:r>
              <a:rPr lang="en-US" dirty="0"/>
              <a:t>Steak &amp; Kidney Pie</a:t>
            </a:r>
          </a:p>
          <a:p>
            <a:pPr marL="285750" indent="-285750">
              <a:buFont typeface="Arial" panose="020B0604020202020204" pitchFamily="34" charset="0"/>
              <a:buChar char="•"/>
            </a:pPr>
            <a:r>
              <a:rPr lang="en-US" dirty="0"/>
              <a:t>Eton Mess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ZA" dirty="0"/>
              <a:t>But what about introducing them to something with a more South African flavour?</a:t>
            </a:r>
          </a:p>
        </p:txBody>
      </p:sp>
    </p:spTree>
    <p:extLst>
      <p:ext uri="{BB962C8B-B14F-4D97-AF65-F5344CB8AC3E}">
        <p14:creationId xmlns:p14="http://schemas.microsoft.com/office/powerpoint/2010/main" val="14407638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6BB8-7689-4396-9207-FD1F6F54FCDA}"/>
              </a:ext>
            </a:extLst>
          </p:cNvPr>
          <p:cNvSpPr>
            <a:spLocks noGrp="1"/>
          </p:cNvSpPr>
          <p:nvPr>
            <p:ph type="title"/>
          </p:nvPr>
        </p:nvSpPr>
        <p:spPr>
          <a:xfrm>
            <a:off x="677334" y="609600"/>
            <a:ext cx="8596668" cy="828583"/>
          </a:xfrm>
        </p:spPr>
        <p:txBody>
          <a:bodyPr>
            <a:normAutofit fontScale="90000"/>
          </a:bodyPr>
          <a:lstStyle/>
          <a:p>
            <a:r>
              <a:rPr lang="en-US" dirty="0"/>
              <a:t>Who would be interested?</a:t>
            </a:r>
            <a:br>
              <a:rPr lang="en-US" dirty="0"/>
            </a:br>
            <a:endParaRPr lang="en-ZA" dirty="0"/>
          </a:p>
        </p:txBody>
      </p:sp>
      <p:sp>
        <p:nvSpPr>
          <p:cNvPr id="3" name="Content Placeholder 2">
            <a:extLst>
              <a:ext uri="{FF2B5EF4-FFF2-40B4-BE49-F238E27FC236}">
                <a16:creationId xmlns:a16="http://schemas.microsoft.com/office/drawing/2014/main" id="{FBAEC932-07B5-4368-B669-0597BF6DA77F}"/>
              </a:ext>
            </a:extLst>
          </p:cNvPr>
          <p:cNvSpPr>
            <a:spLocks noGrp="1"/>
          </p:cNvSpPr>
          <p:nvPr>
            <p:ph idx="1"/>
          </p:nvPr>
        </p:nvSpPr>
        <p:spPr>
          <a:xfrm>
            <a:off x="544169" y="1601296"/>
            <a:ext cx="8596668" cy="3880773"/>
          </a:xfrm>
        </p:spPr>
        <p:txBody>
          <a:bodyPr/>
          <a:lstStyle/>
          <a:p>
            <a:r>
              <a:rPr lang="en-US" dirty="0"/>
              <a:t>According to businesstech.co.za</a:t>
            </a:r>
            <a:r>
              <a:rPr lang="en-ZA" dirty="0"/>
              <a:t>, there were approximately 255,000 South African expatriates living in London by the end of 2019.</a:t>
            </a:r>
          </a:p>
          <a:p>
            <a:r>
              <a:rPr lang="en-ZA" dirty="0"/>
              <a:t>We know how homesick people can get when they miss the comforts and familiarity of home, these expats (and locals) will be curious to try out the South African food and drinks. </a:t>
            </a:r>
          </a:p>
          <a:p>
            <a:r>
              <a:rPr lang="en-ZA" dirty="0"/>
              <a:t>This gap in the market will be appreciated by these people. </a:t>
            </a:r>
          </a:p>
          <a:p>
            <a:r>
              <a:rPr lang="en-US" dirty="0"/>
              <a:t>They can indulge in South African </a:t>
            </a:r>
            <a:r>
              <a:rPr lang="en-US" dirty="0" err="1"/>
              <a:t>favourites</a:t>
            </a:r>
            <a:r>
              <a:rPr lang="en-US" dirty="0"/>
              <a:t> such as:</a:t>
            </a:r>
          </a:p>
          <a:p>
            <a:r>
              <a:rPr lang="en-US" dirty="0"/>
              <a:t>Boerewors, </a:t>
            </a:r>
            <a:r>
              <a:rPr lang="en-US" dirty="0" err="1"/>
              <a:t>gatsbies</a:t>
            </a:r>
            <a:r>
              <a:rPr lang="en-US" dirty="0"/>
              <a:t>, rooibos tea, bunny chow, </a:t>
            </a:r>
            <a:r>
              <a:rPr lang="en-US" dirty="0" err="1"/>
              <a:t>potjiekos</a:t>
            </a:r>
            <a:r>
              <a:rPr lang="en-US" dirty="0"/>
              <a:t>, biltong, </a:t>
            </a:r>
            <a:r>
              <a:rPr lang="en-US" dirty="0" err="1"/>
              <a:t>droe</a:t>
            </a:r>
            <a:r>
              <a:rPr lang="en-US" dirty="0"/>
              <a:t> </a:t>
            </a:r>
            <a:r>
              <a:rPr lang="en-US" dirty="0" err="1"/>
              <a:t>wors</a:t>
            </a:r>
            <a:r>
              <a:rPr lang="en-US" dirty="0"/>
              <a:t>, Devil’s Peak craft beer or KWV Brandy, to name a few</a:t>
            </a:r>
          </a:p>
          <a:p>
            <a:r>
              <a:rPr lang="en-US" dirty="0"/>
              <a:t>Info sourced from </a:t>
            </a:r>
            <a:r>
              <a:rPr lang="en-US" dirty="0">
                <a:hlinkClick r:id="rId2"/>
              </a:rPr>
              <a:t>www.nichemarket.co.za</a:t>
            </a:r>
            <a:endParaRPr lang="en-US" dirty="0"/>
          </a:p>
          <a:p>
            <a:endParaRPr lang="en-US" dirty="0"/>
          </a:p>
        </p:txBody>
      </p:sp>
    </p:spTree>
    <p:extLst>
      <p:ext uri="{BB962C8B-B14F-4D97-AF65-F5344CB8AC3E}">
        <p14:creationId xmlns:p14="http://schemas.microsoft.com/office/powerpoint/2010/main" val="84569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822F61-946C-4572-9439-D56E73290BC4}"/>
              </a:ext>
            </a:extLst>
          </p:cNvPr>
          <p:cNvPicPr>
            <a:picLocks noGrp="1" noChangeAspect="1"/>
          </p:cNvPicPr>
          <p:nvPr>
            <p:ph idx="1"/>
          </p:nvPr>
        </p:nvPicPr>
        <p:blipFill>
          <a:blip r:embed="rId2"/>
          <a:stretch>
            <a:fillRect/>
          </a:stretch>
        </p:blipFill>
        <p:spPr>
          <a:xfrm>
            <a:off x="592808" y="549360"/>
            <a:ext cx="981075" cy="2219325"/>
          </a:xfrm>
        </p:spPr>
      </p:pic>
      <p:pic>
        <p:nvPicPr>
          <p:cNvPr id="7" name="Picture 6">
            <a:extLst>
              <a:ext uri="{FF2B5EF4-FFF2-40B4-BE49-F238E27FC236}">
                <a16:creationId xmlns:a16="http://schemas.microsoft.com/office/drawing/2014/main" id="{E99E20DB-5625-4580-BE56-0F4BE7234D01}"/>
              </a:ext>
            </a:extLst>
          </p:cNvPr>
          <p:cNvPicPr>
            <a:picLocks noChangeAspect="1"/>
          </p:cNvPicPr>
          <p:nvPr/>
        </p:nvPicPr>
        <p:blipFill>
          <a:blip r:embed="rId3"/>
          <a:stretch>
            <a:fillRect/>
          </a:stretch>
        </p:blipFill>
        <p:spPr>
          <a:xfrm>
            <a:off x="1866900" y="582697"/>
            <a:ext cx="2933700" cy="2152650"/>
          </a:xfrm>
          <a:prstGeom prst="rect">
            <a:avLst/>
          </a:prstGeom>
        </p:spPr>
      </p:pic>
      <p:pic>
        <p:nvPicPr>
          <p:cNvPr id="9" name="Picture 8">
            <a:extLst>
              <a:ext uri="{FF2B5EF4-FFF2-40B4-BE49-F238E27FC236}">
                <a16:creationId xmlns:a16="http://schemas.microsoft.com/office/drawing/2014/main" id="{F1E84683-E5D7-48F8-98C1-D29AF10C8A48}"/>
              </a:ext>
            </a:extLst>
          </p:cNvPr>
          <p:cNvPicPr>
            <a:picLocks noChangeAspect="1"/>
          </p:cNvPicPr>
          <p:nvPr/>
        </p:nvPicPr>
        <p:blipFill>
          <a:blip r:embed="rId4"/>
          <a:stretch>
            <a:fillRect/>
          </a:stretch>
        </p:blipFill>
        <p:spPr>
          <a:xfrm>
            <a:off x="592808" y="2938462"/>
            <a:ext cx="2771775" cy="2162175"/>
          </a:xfrm>
          <a:prstGeom prst="rect">
            <a:avLst/>
          </a:prstGeom>
        </p:spPr>
      </p:pic>
      <p:pic>
        <p:nvPicPr>
          <p:cNvPr id="11" name="Picture 10">
            <a:extLst>
              <a:ext uri="{FF2B5EF4-FFF2-40B4-BE49-F238E27FC236}">
                <a16:creationId xmlns:a16="http://schemas.microsoft.com/office/drawing/2014/main" id="{BA43E3D9-B61D-4BFC-888A-EAEF2BA6BB81}"/>
              </a:ext>
            </a:extLst>
          </p:cNvPr>
          <p:cNvPicPr>
            <a:picLocks noChangeAspect="1"/>
          </p:cNvPicPr>
          <p:nvPr/>
        </p:nvPicPr>
        <p:blipFill>
          <a:blip r:embed="rId5"/>
          <a:stretch>
            <a:fillRect/>
          </a:stretch>
        </p:blipFill>
        <p:spPr>
          <a:xfrm>
            <a:off x="592808" y="5303752"/>
            <a:ext cx="1769392" cy="1271115"/>
          </a:xfrm>
          <a:prstGeom prst="rect">
            <a:avLst/>
          </a:prstGeom>
        </p:spPr>
      </p:pic>
      <p:pic>
        <p:nvPicPr>
          <p:cNvPr id="13" name="Picture 12">
            <a:extLst>
              <a:ext uri="{FF2B5EF4-FFF2-40B4-BE49-F238E27FC236}">
                <a16:creationId xmlns:a16="http://schemas.microsoft.com/office/drawing/2014/main" id="{63762996-646A-4825-B97C-2A49721E1011}"/>
              </a:ext>
            </a:extLst>
          </p:cNvPr>
          <p:cNvPicPr>
            <a:picLocks noChangeAspect="1"/>
          </p:cNvPicPr>
          <p:nvPr/>
        </p:nvPicPr>
        <p:blipFill>
          <a:blip r:embed="rId6"/>
          <a:stretch>
            <a:fillRect/>
          </a:stretch>
        </p:blipFill>
        <p:spPr>
          <a:xfrm>
            <a:off x="5191124" y="549360"/>
            <a:ext cx="2811223" cy="2152650"/>
          </a:xfrm>
          <a:prstGeom prst="rect">
            <a:avLst/>
          </a:prstGeom>
        </p:spPr>
      </p:pic>
      <p:pic>
        <p:nvPicPr>
          <p:cNvPr id="15" name="Picture 14">
            <a:extLst>
              <a:ext uri="{FF2B5EF4-FFF2-40B4-BE49-F238E27FC236}">
                <a16:creationId xmlns:a16="http://schemas.microsoft.com/office/drawing/2014/main" id="{4838098D-09A1-42B5-9F99-7485463DA1EB}"/>
              </a:ext>
            </a:extLst>
          </p:cNvPr>
          <p:cNvPicPr>
            <a:picLocks noChangeAspect="1"/>
          </p:cNvPicPr>
          <p:nvPr/>
        </p:nvPicPr>
        <p:blipFill>
          <a:blip r:embed="rId7"/>
          <a:stretch>
            <a:fillRect/>
          </a:stretch>
        </p:blipFill>
        <p:spPr>
          <a:xfrm>
            <a:off x="3905249" y="2938462"/>
            <a:ext cx="4097098" cy="2163523"/>
          </a:xfrm>
          <a:prstGeom prst="rect">
            <a:avLst/>
          </a:prstGeom>
        </p:spPr>
      </p:pic>
      <p:pic>
        <p:nvPicPr>
          <p:cNvPr id="17" name="Picture 16">
            <a:extLst>
              <a:ext uri="{FF2B5EF4-FFF2-40B4-BE49-F238E27FC236}">
                <a16:creationId xmlns:a16="http://schemas.microsoft.com/office/drawing/2014/main" id="{5289B341-0764-4A4E-B89B-AF0755BAB631}"/>
              </a:ext>
            </a:extLst>
          </p:cNvPr>
          <p:cNvPicPr>
            <a:picLocks noChangeAspect="1"/>
          </p:cNvPicPr>
          <p:nvPr/>
        </p:nvPicPr>
        <p:blipFill>
          <a:blip r:embed="rId8"/>
          <a:stretch>
            <a:fillRect/>
          </a:stretch>
        </p:blipFill>
        <p:spPr>
          <a:xfrm>
            <a:off x="3207666" y="5192905"/>
            <a:ext cx="1841130" cy="1492808"/>
          </a:xfrm>
          <a:prstGeom prst="rect">
            <a:avLst/>
          </a:prstGeom>
        </p:spPr>
      </p:pic>
      <p:pic>
        <p:nvPicPr>
          <p:cNvPr id="19" name="Picture 18">
            <a:extLst>
              <a:ext uri="{FF2B5EF4-FFF2-40B4-BE49-F238E27FC236}">
                <a16:creationId xmlns:a16="http://schemas.microsoft.com/office/drawing/2014/main" id="{1332079E-19EA-4474-B01F-06FE3853D9E9}"/>
              </a:ext>
            </a:extLst>
          </p:cNvPr>
          <p:cNvPicPr>
            <a:picLocks noChangeAspect="1"/>
          </p:cNvPicPr>
          <p:nvPr/>
        </p:nvPicPr>
        <p:blipFill>
          <a:blip r:embed="rId9"/>
          <a:stretch>
            <a:fillRect/>
          </a:stretch>
        </p:blipFill>
        <p:spPr>
          <a:xfrm>
            <a:off x="8877300" y="582697"/>
            <a:ext cx="1238250" cy="1885950"/>
          </a:xfrm>
          <a:prstGeom prst="rect">
            <a:avLst/>
          </a:prstGeom>
        </p:spPr>
      </p:pic>
      <p:pic>
        <p:nvPicPr>
          <p:cNvPr id="21" name="Picture 20">
            <a:extLst>
              <a:ext uri="{FF2B5EF4-FFF2-40B4-BE49-F238E27FC236}">
                <a16:creationId xmlns:a16="http://schemas.microsoft.com/office/drawing/2014/main" id="{36755C40-9329-4A6F-AB99-95C247929DCE}"/>
              </a:ext>
            </a:extLst>
          </p:cNvPr>
          <p:cNvPicPr>
            <a:picLocks noChangeAspect="1"/>
          </p:cNvPicPr>
          <p:nvPr/>
        </p:nvPicPr>
        <p:blipFill>
          <a:blip r:embed="rId10"/>
          <a:stretch>
            <a:fillRect/>
          </a:stretch>
        </p:blipFill>
        <p:spPr>
          <a:xfrm>
            <a:off x="8198767" y="3145030"/>
            <a:ext cx="3400425" cy="2047875"/>
          </a:xfrm>
          <a:prstGeom prst="rect">
            <a:avLst/>
          </a:prstGeom>
        </p:spPr>
      </p:pic>
    </p:spTree>
    <p:extLst>
      <p:ext uri="{BB962C8B-B14F-4D97-AF65-F5344CB8AC3E}">
        <p14:creationId xmlns:p14="http://schemas.microsoft.com/office/powerpoint/2010/main" val="1467203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648E-6D93-4FCF-8973-4FC677B4A9CF}"/>
              </a:ext>
            </a:extLst>
          </p:cNvPr>
          <p:cNvSpPr>
            <a:spLocks noGrp="1"/>
          </p:cNvSpPr>
          <p:nvPr>
            <p:ph type="title"/>
          </p:nvPr>
        </p:nvSpPr>
        <p:spPr>
          <a:xfrm>
            <a:off x="473148" y="710213"/>
            <a:ext cx="9611886" cy="927223"/>
          </a:xfrm>
        </p:spPr>
        <p:txBody>
          <a:bodyPr/>
          <a:lstStyle/>
          <a:p>
            <a:r>
              <a:rPr lang="en-US" dirty="0"/>
              <a:t>Commuting around London is relatively easy</a:t>
            </a:r>
            <a:endParaRPr lang="en-ZA" dirty="0"/>
          </a:p>
        </p:txBody>
      </p:sp>
      <p:pic>
        <p:nvPicPr>
          <p:cNvPr id="5" name="Content Placeholder 4">
            <a:extLst>
              <a:ext uri="{FF2B5EF4-FFF2-40B4-BE49-F238E27FC236}">
                <a16:creationId xmlns:a16="http://schemas.microsoft.com/office/drawing/2014/main" id="{2B65AD53-CE47-4A46-92F8-D96FDD76C81B}"/>
              </a:ext>
            </a:extLst>
          </p:cNvPr>
          <p:cNvPicPr>
            <a:picLocks noGrp="1" noChangeAspect="1"/>
          </p:cNvPicPr>
          <p:nvPr>
            <p:ph idx="1"/>
          </p:nvPr>
        </p:nvPicPr>
        <p:blipFill>
          <a:blip r:embed="rId2"/>
          <a:stretch>
            <a:fillRect/>
          </a:stretch>
        </p:blipFill>
        <p:spPr>
          <a:xfrm>
            <a:off x="979406" y="1913565"/>
            <a:ext cx="4299685" cy="3418046"/>
          </a:xfrm>
        </p:spPr>
      </p:pic>
      <p:pic>
        <p:nvPicPr>
          <p:cNvPr id="7" name="Picture 6">
            <a:extLst>
              <a:ext uri="{FF2B5EF4-FFF2-40B4-BE49-F238E27FC236}">
                <a16:creationId xmlns:a16="http://schemas.microsoft.com/office/drawing/2014/main" id="{9E124E8C-E6B9-4B5B-9E42-736624F33581}"/>
              </a:ext>
            </a:extLst>
          </p:cNvPr>
          <p:cNvPicPr>
            <a:picLocks noChangeAspect="1"/>
          </p:cNvPicPr>
          <p:nvPr/>
        </p:nvPicPr>
        <p:blipFill>
          <a:blip r:embed="rId3"/>
          <a:stretch>
            <a:fillRect/>
          </a:stretch>
        </p:blipFill>
        <p:spPr>
          <a:xfrm>
            <a:off x="5443332" y="2056812"/>
            <a:ext cx="4720490" cy="3141917"/>
          </a:xfrm>
          <a:prstGeom prst="rect">
            <a:avLst/>
          </a:prstGeom>
        </p:spPr>
      </p:pic>
      <p:sp>
        <p:nvSpPr>
          <p:cNvPr id="8" name="TextBox 7">
            <a:extLst>
              <a:ext uri="{FF2B5EF4-FFF2-40B4-BE49-F238E27FC236}">
                <a16:creationId xmlns:a16="http://schemas.microsoft.com/office/drawing/2014/main" id="{EB85F23D-E0BF-4363-B534-CFDD21ECD29D}"/>
              </a:ext>
            </a:extLst>
          </p:cNvPr>
          <p:cNvSpPr txBox="1"/>
          <p:nvPr/>
        </p:nvSpPr>
        <p:spPr>
          <a:xfrm>
            <a:off x="887767" y="5750987"/>
            <a:ext cx="7874494" cy="646331"/>
          </a:xfrm>
          <a:prstGeom prst="rect">
            <a:avLst/>
          </a:prstGeom>
          <a:noFill/>
        </p:spPr>
        <p:txBody>
          <a:bodyPr wrap="square" rtlCol="0">
            <a:spAutoFit/>
          </a:bodyPr>
          <a:lstStyle/>
          <a:p>
            <a:r>
              <a:rPr lang="en-US" dirty="0"/>
              <a:t>But I would like this restaurant to be central – in the Camden Area</a:t>
            </a:r>
          </a:p>
          <a:p>
            <a:endParaRPr lang="en-ZA" dirty="0"/>
          </a:p>
        </p:txBody>
      </p:sp>
    </p:spTree>
    <p:extLst>
      <p:ext uri="{BB962C8B-B14F-4D97-AF65-F5344CB8AC3E}">
        <p14:creationId xmlns:p14="http://schemas.microsoft.com/office/powerpoint/2010/main" val="276001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2F1D-84B9-4AFD-993A-B400F3B4132F}"/>
              </a:ext>
            </a:extLst>
          </p:cNvPr>
          <p:cNvSpPr>
            <a:spLocks noGrp="1"/>
          </p:cNvSpPr>
          <p:nvPr>
            <p:ph type="title"/>
          </p:nvPr>
        </p:nvSpPr>
        <p:spPr>
          <a:xfrm>
            <a:off x="677334" y="609600"/>
            <a:ext cx="8596668" cy="819705"/>
          </a:xfrm>
        </p:spPr>
        <p:txBody>
          <a:bodyPr>
            <a:normAutofit fontScale="90000"/>
          </a:bodyPr>
          <a:lstStyle/>
          <a:p>
            <a:r>
              <a:rPr lang="en-US" dirty="0"/>
              <a:t>Conclusion		</a:t>
            </a:r>
            <a:br>
              <a:rPr lang="en-US" dirty="0"/>
            </a:br>
            <a:endParaRPr lang="en-ZA" dirty="0"/>
          </a:p>
        </p:txBody>
      </p:sp>
      <p:sp>
        <p:nvSpPr>
          <p:cNvPr id="3" name="Content Placeholder 2">
            <a:extLst>
              <a:ext uri="{FF2B5EF4-FFF2-40B4-BE49-F238E27FC236}">
                <a16:creationId xmlns:a16="http://schemas.microsoft.com/office/drawing/2014/main" id="{F239100E-DED3-4442-A013-F83B79777344}"/>
              </a:ext>
            </a:extLst>
          </p:cNvPr>
          <p:cNvSpPr>
            <a:spLocks noGrp="1"/>
          </p:cNvSpPr>
          <p:nvPr>
            <p:ph idx="1"/>
          </p:nvPr>
        </p:nvSpPr>
        <p:spPr>
          <a:xfrm>
            <a:off x="677334" y="1636808"/>
            <a:ext cx="8596668" cy="2313756"/>
          </a:xfrm>
        </p:spPr>
        <p:txBody>
          <a:bodyPr/>
          <a:lstStyle/>
          <a:p>
            <a:r>
              <a:rPr lang="en-US" dirty="0"/>
              <a:t>This will lead to many satisfied South African expatriates frequenting this restaurant. </a:t>
            </a:r>
          </a:p>
          <a:p>
            <a:r>
              <a:rPr lang="en-US" dirty="0"/>
              <a:t>They will likely tell their friends, leading to more sales and interest. </a:t>
            </a:r>
          </a:p>
          <a:p>
            <a:r>
              <a:rPr lang="en-US" dirty="0"/>
              <a:t>Creating the possibility for more of these types of restaurants to open. </a:t>
            </a:r>
          </a:p>
          <a:p>
            <a:r>
              <a:rPr lang="en-US" dirty="0"/>
              <a:t>Giving South African restaurants an even better chance to develop in other foreign countries and cities (not only the capital cities either.</a:t>
            </a:r>
          </a:p>
          <a:p>
            <a:endParaRPr lang="en-ZA" dirty="0"/>
          </a:p>
        </p:txBody>
      </p:sp>
    </p:spTree>
    <p:extLst>
      <p:ext uri="{BB962C8B-B14F-4D97-AF65-F5344CB8AC3E}">
        <p14:creationId xmlns:p14="http://schemas.microsoft.com/office/powerpoint/2010/main" val="12761086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676</TotalTime>
  <Words>333</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Giving London a more South African Flavour</vt:lpstr>
      <vt:lpstr>London, United Kingdom  </vt:lpstr>
      <vt:lpstr>What about the Cuisine?</vt:lpstr>
      <vt:lpstr>Who would be interested? </vt:lpstr>
      <vt:lpstr>PowerPoint Presentation</vt:lpstr>
      <vt:lpstr>Commuting around London is relatively easy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Giving London a more South African Flavour</dc:title>
  <dc:creator>Chad Carolissen</dc:creator>
  <cp:lastModifiedBy>Chad Carolissen</cp:lastModifiedBy>
  <cp:revision>8</cp:revision>
  <dcterms:created xsi:type="dcterms:W3CDTF">2021-04-19T11:10:15Z</dcterms:created>
  <dcterms:modified xsi:type="dcterms:W3CDTF">2021-04-19T22:27:03Z</dcterms:modified>
</cp:coreProperties>
</file>