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42"/>
  </p:notesMasterIdLst>
  <p:sldIdLst>
    <p:sldId id="257" r:id="rId5"/>
    <p:sldId id="264" r:id="rId6"/>
    <p:sldId id="265" r:id="rId7"/>
    <p:sldId id="325" r:id="rId8"/>
    <p:sldId id="294" r:id="rId9"/>
    <p:sldId id="266" r:id="rId10"/>
    <p:sldId id="295" r:id="rId11"/>
    <p:sldId id="298" r:id="rId12"/>
    <p:sldId id="301" r:id="rId13"/>
    <p:sldId id="297" r:id="rId14"/>
    <p:sldId id="313" r:id="rId15"/>
    <p:sldId id="307" r:id="rId16"/>
    <p:sldId id="308" r:id="rId17"/>
    <p:sldId id="327" r:id="rId18"/>
    <p:sldId id="303" r:id="rId19"/>
    <p:sldId id="306" r:id="rId20"/>
    <p:sldId id="309" r:id="rId21"/>
    <p:sldId id="310" r:id="rId22"/>
    <p:sldId id="268" r:id="rId23"/>
    <p:sldId id="326" r:id="rId24"/>
    <p:sldId id="299" r:id="rId25"/>
    <p:sldId id="300" r:id="rId26"/>
    <p:sldId id="296" r:id="rId27"/>
    <p:sldId id="267" r:id="rId28"/>
    <p:sldId id="311" r:id="rId29"/>
    <p:sldId id="312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94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6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60A3-ED6B-4C00-B17E-7ABCD66651D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DE28-8325-455D-B7C9-D422F83A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5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4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0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6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-Initial data when beginning</a:t>
            </a:r>
            <a:r>
              <a:rPr lang="en-US" baseline="0" dirty="0" smtClean="0"/>
              <a:t> a Bourg test. These values are the same as Bourg’s default code</a:t>
            </a:r>
            <a:br>
              <a:rPr lang="en-US" baseline="0" dirty="0" smtClean="0"/>
            </a:br>
            <a:r>
              <a:rPr lang="en-US" baseline="0" dirty="0" smtClean="0"/>
              <a:t>-Palmer tests begin stationary at (0,0,0) position, so we won’t include a table showing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Linear Acceleration is the rate of change of linear velocity and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ngular Acceleration is the rate of change of angular velocity.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Velocity is how much an object travels in a straight line, and Angular Velocity is how much an object rotates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8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5030-8CDF-47DB-BC9E-6F3E03A9C92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00980"/>
            <a:ext cx="8394627" cy="1651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published flight dynamics models rewritten in rust and structured as an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5136"/>
          </a:xfrm>
        </p:spPr>
        <p:txBody>
          <a:bodyPr/>
          <a:lstStyle/>
          <a:p>
            <a:r>
              <a:rPr lang="en-US" i="1" dirty="0" smtClean="0"/>
              <a:t>19 FEBRUARY 2021</a:t>
            </a:r>
          </a:p>
          <a:p>
            <a:r>
              <a:rPr lang="en-US" i="1" dirty="0" smtClean="0"/>
              <a:t>2d Lt Chad Willis</a:t>
            </a:r>
          </a:p>
          <a:p>
            <a:r>
              <a:rPr lang="en-US" i="1" dirty="0" smtClean="0"/>
              <a:t>Committee: Dr. Douglas </a:t>
            </a:r>
            <a:r>
              <a:rPr lang="en-US" i="1" dirty="0" err="1" smtClean="0"/>
              <a:t>Hodson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	       Maj Richard dill</a:t>
            </a:r>
            <a:br>
              <a:rPr lang="en-US" i="1" dirty="0" smtClean="0"/>
            </a:br>
            <a:r>
              <a:rPr lang="en-US" i="1" dirty="0" smtClean="0"/>
              <a:t>	       dr. Scott </a:t>
            </a:r>
            <a:r>
              <a:rPr lang="en-US" i="1" dirty="0" err="1" smtClean="0"/>
              <a:t>nykl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0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10011496" cy="3386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Crates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Specs Parallel ECS (SPECS)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ECS framework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Device Query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Keyboard input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Bincode</a:t>
            </a:r>
            <a:r>
              <a:rPr lang="en-US" sz="2000" dirty="0" smtClean="0">
                <a:solidFill>
                  <a:prstClr val="white"/>
                </a:solidFill>
              </a:rPr>
              <a:t> &amp; </a:t>
            </a:r>
            <a:r>
              <a:rPr lang="en-US" sz="2000" dirty="0" err="1" smtClean="0">
                <a:solidFill>
                  <a:prstClr val="white"/>
                </a:solidFill>
              </a:rPr>
              <a:t>Serde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Convert </a:t>
            </a:r>
            <a:r>
              <a:rPr lang="en-US" dirty="0" err="1" smtClean="0">
                <a:solidFill>
                  <a:prstClr val="white"/>
                </a:solidFill>
              </a:rPr>
              <a:t>struct</a:t>
            </a:r>
            <a:r>
              <a:rPr lang="en-US" dirty="0" smtClean="0">
                <a:solidFill>
                  <a:prstClr val="white"/>
                </a:solidFill>
              </a:rPr>
              <a:t> into bytes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47854" y="3242632"/>
            <a:ext cx="6096000" cy="18805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Coord</a:t>
            </a:r>
            <a:r>
              <a:rPr lang="en-US" sz="2000" dirty="0" smtClean="0">
                <a:solidFill>
                  <a:prstClr val="white"/>
                </a:solidFill>
              </a:rPr>
              <a:t> Transform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Meters displaced -&gt; East-North-Up -&gt; </a:t>
            </a:r>
            <a:r>
              <a:rPr lang="en-US" dirty="0" err="1" smtClean="0">
                <a:solidFill>
                  <a:prstClr val="white"/>
                </a:solidFill>
              </a:rPr>
              <a:t>Lat</a:t>
            </a:r>
            <a:r>
              <a:rPr lang="en-US" dirty="0" smtClean="0">
                <a:solidFill>
                  <a:prstClr val="white"/>
                </a:solidFill>
              </a:rPr>
              <a:t>/Lon/Alt</a:t>
            </a:r>
            <a:endParaRPr lang="en-US" dirty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</a:rPr>
              <a:t>Float </a:t>
            </a:r>
            <a:r>
              <a:rPr lang="en-US" sz="2000" dirty="0" err="1" smtClean="0">
                <a:solidFill>
                  <a:prstClr val="white"/>
                </a:solidFill>
              </a:rPr>
              <a:t>Cmp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Compare floating-point numbers for FDM testing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503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Rust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49" y="2778755"/>
            <a:ext cx="2016457" cy="234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4846" y="2778755"/>
            <a:ext cx="7687154" cy="37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cargo.exe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 --example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bourg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cargo.exe run –example palmer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 --test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bourg_integration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 test –test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palmer_integration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7589632" cy="531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</a:rPr>
              <a:t>R</a:t>
            </a:r>
            <a:r>
              <a:rPr lang="en-US" sz="2200" dirty="0" smtClean="0">
                <a:solidFill>
                  <a:prstClr val="white"/>
                </a:solidFill>
              </a:rPr>
              <a:t>e-implementation process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Translate FDM code from native language to Rust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Bourg – C++, Palmer – C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Structure into ECS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Add flight simulator aspects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Keyboard input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UDP Packet make/send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Debugging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Refactoring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79" y="1357803"/>
            <a:ext cx="5486400" cy="4689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4412" y="2384230"/>
            <a:ext cx="6096000" cy="22180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Components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prstClr val="white"/>
                </a:solidFill>
              </a:rPr>
              <a:t>DataFDM</a:t>
            </a:r>
            <a:r>
              <a:rPr lang="en-US" sz="2200" dirty="0" smtClean="0">
                <a:solidFill>
                  <a:prstClr val="white"/>
                </a:solidFill>
              </a:rPr>
              <a:t> – All the airplane state data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prstClr val="white"/>
                </a:solidFill>
              </a:rPr>
              <a:t>KeyboardState</a:t>
            </a:r>
            <a:r>
              <a:rPr lang="en-US" sz="2200" dirty="0" smtClean="0">
                <a:solidFill>
                  <a:prstClr val="white"/>
                </a:solidFill>
              </a:rPr>
              <a:t> – Stores state of keyboard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prstClr val="white"/>
                </a:solidFill>
              </a:rPr>
              <a:t>FGNetFDM</a:t>
            </a:r>
            <a:r>
              <a:rPr lang="en-US" sz="2200" dirty="0" smtClean="0">
                <a:solidFill>
                  <a:prstClr val="white"/>
                </a:solidFill>
              </a:rPr>
              <a:t> – </a:t>
            </a:r>
            <a:r>
              <a:rPr lang="en-US" sz="2200" dirty="0" err="1" smtClean="0">
                <a:solidFill>
                  <a:prstClr val="white"/>
                </a:solidFill>
              </a:rPr>
              <a:t>FlightGear</a:t>
            </a:r>
            <a:r>
              <a:rPr lang="en-US" sz="2200" dirty="0" smtClean="0">
                <a:solidFill>
                  <a:prstClr val="white"/>
                </a:solidFill>
              </a:rPr>
              <a:t> defined packet</a:t>
            </a:r>
          </a:p>
        </p:txBody>
      </p:sp>
    </p:spTree>
    <p:extLst>
      <p:ext uri="{BB962C8B-B14F-4D97-AF65-F5344CB8AC3E}">
        <p14:creationId xmlns:p14="http://schemas.microsoft.com/office/powerpoint/2010/main" val="255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79" y="1357803"/>
            <a:ext cx="5486400" cy="4689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19986" y="780714"/>
            <a:ext cx="6096000" cy="5908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Systems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EquationsOfMotion</a:t>
            </a:r>
            <a:r>
              <a:rPr lang="en-US" sz="2000" dirty="0" smtClean="0">
                <a:solidFill>
                  <a:prstClr val="white"/>
                </a:solidFill>
              </a:rPr>
              <a:t> – the FDM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FlightControl</a:t>
            </a:r>
            <a:r>
              <a:rPr lang="en-US" sz="2000" dirty="0" smtClean="0">
                <a:solidFill>
                  <a:prstClr val="white"/>
                </a:solidFill>
              </a:rPr>
              <a:t> – Handles key presses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MakePacket</a:t>
            </a:r>
            <a:r>
              <a:rPr lang="en-US" sz="2000" dirty="0" smtClean="0">
                <a:solidFill>
                  <a:prstClr val="white"/>
                </a:solidFill>
              </a:rPr>
              <a:t> – Updates the packet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SendPacket</a:t>
            </a:r>
            <a:r>
              <a:rPr lang="en-US" sz="2000" dirty="0" smtClean="0">
                <a:solidFill>
                  <a:prstClr val="white"/>
                </a:solidFill>
              </a:rPr>
              <a:t> – Sends the packet to </a:t>
            </a:r>
            <a:r>
              <a:rPr lang="en-US" sz="2000" dirty="0" err="1" smtClean="0">
                <a:solidFill>
                  <a:prstClr val="white"/>
                </a:solidFill>
              </a:rPr>
              <a:t>FlightGear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Read/Write Conflicts</a:t>
            </a:r>
            <a:endParaRPr lang="en-US" sz="2000" dirty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Execution order</a:t>
            </a:r>
          </a:p>
          <a:p>
            <a:pPr marL="1371600" lvl="2" indent="-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lang="en-US" sz="2000" dirty="0" err="1" smtClean="0">
                <a:solidFill>
                  <a:prstClr val="white"/>
                </a:solidFill>
              </a:rPr>
              <a:t>FlightControl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1371600" lvl="2" indent="-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lang="en-US" sz="2000" dirty="0" err="1" smtClean="0">
                <a:solidFill>
                  <a:prstClr val="white"/>
                </a:solidFill>
              </a:rPr>
              <a:t>EquationsOfMotion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1371600" lvl="2" indent="-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lang="en-US" sz="2000" dirty="0" err="1" smtClean="0">
                <a:solidFill>
                  <a:prstClr val="white"/>
                </a:solidFill>
              </a:rPr>
              <a:t>MakePacket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1371600" lvl="2" indent="-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lang="en-US" sz="2000" dirty="0" err="1" smtClean="0">
                <a:solidFill>
                  <a:prstClr val="white"/>
                </a:solidFill>
              </a:rPr>
              <a:t>SendPacket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1147622"/>
            <a:ext cx="6145262" cy="53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943898"/>
            <a:ext cx="5464465" cy="5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51429"/>
            <a:ext cx="72012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93" y="886189"/>
            <a:ext cx="8128418" cy="23178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0677" y="3575658"/>
            <a:ext cx="9505627" cy="304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Bourg rotations vs Palmer rotations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Bourg uses a quaternion to track airplane orientation (roll, pitch. yaw)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Palmer directly modifies state variables that are passed to </a:t>
            </a:r>
            <a:r>
              <a:rPr lang="en-US" sz="2200" dirty="0" err="1" smtClean="0">
                <a:solidFill>
                  <a:prstClr val="white"/>
                </a:solidFill>
              </a:rPr>
              <a:t>FlightGear</a:t>
            </a:r>
            <a:endParaRPr lang="en-US" sz="22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white"/>
                </a:solidFill>
              </a:rPr>
              <a:t>Bourg activates the airplane’s components which subsequently modify state variables that are sent to </a:t>
            </a:r>
            <a:r>
              <a:rPr lang="en-US" sz="2200" dirty="0" err="1" smtClean="0">
                <a:solidFill>
                  <a:prstClr val="white"/>
                </a:solidFill>
              </a:rPr>
              <a:t>FlightGear</a:t>
            </a:r>
            <a:endParaRPr lang="en-US" sz="22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43041"/>
          </a:xfrm>
        </p:spPr>
        <p:txBody>
          <a:bodyPr>
            <a:normAutofit/>
          </a:bodyPr>
          <a:lstStyle/>
          <a:p>
            <a:r>
              <a:rPr lang="en-US" dirty="0" smtClean="0"/>
              <a:t>Built two flight dynamics models</a:t>
            </a:r>
          </a:p>
          <a:p>
            <a:pPr lvl="1"/>
            <a:r>
              <a:rPr lang="en-US" dirty="0" smtClean="0"/>
              <a:t>Do they work as expected compared to the original code?</a:t>
            </a:r>
          </a:p>
          <a:p>
            <a:r>
              <a:rPr lang="en-US" dirty="0" smtClean="0"/>
              <a:t>Integration tests for both flight dynamics model</a:t>
            </a:r>
          </a:p>
          <a:p>
            <a:pPr lvl="1"/>
            <a:r>
              <a:rPr lang="en-US" dirty="0" smtClean="0"/>
              <a:t>Set up a test scenario with the original FDM’s code that simulates the airplane through a fixed flight path with predetermined flight controls and output flight data</a:t>
            </a:r>
          </a:p>
          <a:p>
            <a:pPr lvl="1"/>
            <a:r>
              <a:rPr lang="en-US" dirty="0" smtClean="0"/>
              <a:t>Set up the same test scenario but as an integration test using my code </a:t>
            </a:r>
          </a:p>
          <a:p>
            <a:pPr lvl="1"/>
            <a:r>
              <a:rPr lang="en-US" dirty="0" smtClean="0"/>
              <a:t>Ran the integration test and compared the original output to my output</a:t>
            </a:r>
          </a:p>
          <a:p>
            <a:pPr lvl="2"/>
            <a:r>
              <a:rPr lang="en-US" dirty="0" smtClean="0"/>
              <a:t>Results are compared to a floating-point tolerance</a:t>
            </a:r>
          </a:p>
        </p:txBody>
      </p:sp>
    </p:spTree>
    <p:extLst>
      <p:ext uri="{BB962C8B-B14F-4D97-AF65-F5344CB8AC3E}">
        <p14:creationId xmlns:p14="http://schemas.microsoft.com/office/powerpoint/2010/main" val="11457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267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Experiment Results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43041"/>
          </a:xfrm>
        </p:spPr>
        <p:txBody>
          <a:bodyPr>
            <a:normAutofit/>
          </a:bodyPr>
          <a:lstStyle/>
          <a:p>
            <a:r>
              <a:rPr lang="en-US" dirty="0" smtClean="0"/>
              <a:t>Palmer-based </a:t>
            </a:r>
            <a:r>
              <a:rPr lang="en-US" dirty="0"/>
              <a:t>Flight Dynamics </a:t>
            </a:r>
            <a:r>
              <a:rPr lang="en-US" dirty="0" smtClean="0"/>
              <a:t>Model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Angle of 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</a:p>
          <a:p>
            <a:r>
              <a:rPr lang="en-US" dirty="0" smtClean="0"/>
              <a:t>Position coordinates and airspeed</a:t>
            </a:r>
          </a:p>
          <a:p>
            <a:r>
              <a:rPr lang="en-US" dirty="0" smtClean="0"/>
              <a:t>60 seconds</a:t>
            </a:r>
          </a:p>
        </p:txBody>
      </p:sp>
    </p:spTree>
    <p:extLst>
      <p:ext uri="{BB962C8B-B14F-4D97-AF65-F5344CB8AC3E}">
        <p14:creationId xmlns:p14="http://schemas.microsoft.com/office/powerpoint/2010/main" val="29482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47841"/>
          </a:xfrm>
        </p:spPr>
        <p:txBody>
          <a:bodyPr>
            <a:normAutofit/>
          </a:bodyPr>
          <a:lstStyle/>
          <a:p>
            <a:r>
              <a:rPr lang="en-US" dirty="0" smtClean="0"/>
              <a:t>Bourg-based 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Roll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  <a:endParaRPr lang="en-US" dirty="0"/>
          </a:p>
          <a:p>
            <a:r>
              <a:rPr lang="en-US" dirty="0" smtClean="0"/>
              <a:t>Position coordinates, Euler angles, and airspeed</a:t>
            </a:r>
          </a:p>
          <a:p>
            <a:r>
              <a:rPr lang="en-US" dirty="0" smtClean="0"/>
              <a:t>30 seconds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86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Palmer – All pass with tolerance </a:t>
            </a:r>
            <a:r>
              <a:rPr lang="en-US" dirty="0"/>
              <a:t>of </a:t>
            </a:r>
            <a:r>
              <a:rPr lang="en-US" dirty="0" smtClean="0"/>
              <a:t>0.000001</a:t>
            </a:r>
          </a:p>
          <a:p>
            <a:r>
              <a:rPr lang="en-US" dirty="0" smtClean="0"/>
              <a:t>Bourg </a:t>
            </a:r>
            <a:r>
              <a:rPr lang="en-US" dirty="0"/>
              <a:t>– </a:t>
            </a:r>
            <a:r>
              <a:rPr lang="en-US" dirty="0" smtClean="0"/>
              <a:t>All pass with tolerance of 0.01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Palmer uses 64-bit and Bourg uses 32-bit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ECS proven to be a candidate for real-time flight simulation software</a:t>
            </a:r>
          </a:p>
          <a:p>
            <a:pPr lvl="1"/>
            <a:r>
              <a:rPr lang="en-US" dirty="0" smtClean="0"/>
              <a:t>Takes Lt </a:t>
            </a:r>
            <a:r>
              <a:rPr lang="en-US" dirty="0" err="1" smtClean="0"/>
              <a:t>Vagdes</a:t>
            </a:r>
            <a:r>
              <a:rPr lang="en-US" dirty="0" smtClean="0"/>
              <a:t>’ thesis into fruition </a:t>
            </a:r>
          </a:p>
          <a:p>
            <a:r>
              <a:rPr lang="en-US" dirty="0"/>
              <a:t>O</a:t>
            </a:r>
            <a:r>
              <a:rPr lang="en-US" dirty="0" smtClean="0"/>
              <a:t>ptimized systems with little extra work by the programmer</a:t>
            </a:r>
          </a:p>
          <a:p>
            <a:r>
              <a:rPr lang="en-US" dirty="0" smtClean="0"/>
              <a:t>Flexible FDM library</a:t>
            </a:r>
          </a:p>
        </p:txBody>
      </p:sp>
    </p:spTree>
    <p:extLst>
      <p:ext uri="{BB962C8B-B14F-4D97-AF65-F5344CB8AC3E}">
        <p14:creationId xmlns:p14="http://schemas.microsoft.com/office/powerpoint/2010/main" val="1274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Improvement upon ECS design</a:t>
            </a:r>
          </a:p>
          <a:p>
            <a:pPr lvl="1"/>
            <a:r>
              <a:rPr lang="en-US" dirty="0" err="1" smtClean="0"/>
              <a:t>EquationsOfMotion</a:t>
            </a:r>
            <a:r>
              <a:rPr lang="en-US" dirty="0" smtClean="0"/>
              <a:t> System is bigger than what I would like</a:t>
            </a:r>
          </a:p>
          <a:p>
            <a:pPr lvl="1"/>
            <a:r>
              <a:rPr lang="en-US" dirty="0" smtClean="0"/>
              <a:t>Smaller Systems that run in parallel = faster</a:t>
            </a:r>
          </a:p>
          <a:p>
            <a:r>
              <a:rPr lang="en-US" dirty="0" smtClean="0"/>
              <a:t>Get rid of Bourg’s vector, quaternion, matrix</a:t>
            </a:r>
          </a:p>
          <a:p>
            <a:pPr lvl="1"/>
            <a:r>
              <a:rPr lang="en-US" dirty="0" smtClean="0"/>
              <a:t>Use Rust crates instead</a:t>
            </a:r>
          </a:p>
          <a:p>
            <a:r>
              <a:rPr lang="en-US" dirty="0" smtClean="0"/>
              <a:t>Integrate Lt Garland’s ECS radar system with my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5643"/>
              </p:ext>
            </p:extLst>
          </p:nvPr>
        </p:nvGraphicFramePr>
        <p:xfrm>
          <a:off x="2130425" y="3276838"/>
          <a:ext cx="299446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4468">
                  <a:extLst>
                    <a:ext uri="{9D8B030D-6E8A-4147-A177-3AD203B41FA5}">
                      <a16:colId xmlns:a16="http://schemas.microsoft.com/office/drawing/2014/main" val="1561297267"/>
                    </a:ext>
                  </a:extLst>
                </a:gridCol>
              </a:tblGrid>
              <a:tr h="415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3937700296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Throttle (%): 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407748613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Angle of Attack (deg): 4.0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100295755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Bank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863119982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9737334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41413" y="2097088"/>
            <a:ext cx="6096000" cy="9425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Model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Angle of </a:t>
            </a:r>
            <a:r>
              <a:rPr lang="en-US" sz="2000" dirty="0" smtClean="0">
                <a:solidFill>
                  <a:prstClr val="white"/>
                </a:solidFill>
              </a:rPr>
              <a:t>Attack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Bank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3178"/>
              </p:ext>
            </p:extLst>
          </p:nvPr>
        </p:nvGraphicFramePr>
        <p:xfrm>
          <a:off x="2151506" y="3222904"/>
          <a:ext cx="314350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3508">
                  <a:extLst>
                    <a:ext uri="{9D8B030D-6E8A-4147-A177-3AD203B41FA5}">
                      <a16:colId xmlns:a16="http://schemas.microsoft.com/office/drawing/2014/main" val="4095620489"/>
                    </a:ext>
                  </a:extLst>
                </a:gridCol>
              </a:tblGrid>
              <a:tr h="41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754491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471108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10.0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567927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30900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4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02061"/>
              </p:ext>
            </p:extLst>
          </p:nvPr>
        </p:nvGraphicFramePr>
        <p:xfrm>
          <a:off x="2130241" y="3191005"/>
          <a:ext cx="300528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285">
                  <a:extLst>
                    <a:ext uri="{9D8B030D-6E8A-4147-A177-3AD203B41FA5}">
                      <a16:colId xmlns:a16="http://schemas.microsoft.com/office/drawing/2014/main" val="2109334829"/>
                    </a:ext>
                  </a:extLst>
                </a:gridCol>
              </a:tblGrid>
              <a:tr h="402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2987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675633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111509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0.0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21059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64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51654"/>
              </p:ext>
            </p:extLst>
          </p:nvPr>
        </p:nvGraphicFramePr>
        <p:xfrm>
          <a:off x="2162138" y="3265433"/>
          <a:ext cx="2941490" cy="215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490">
                  <a:extLst>
                    <a:ext uri="{9D8B030D-6E8A-4147-A177-3AD203B41FA5}">
                      <a16:colId xmlns:a16="http://schemas.microsoft.com/office/drawing/2014/main" val="3926192181"/>
                    </a:ext>
                  </a:extLst>
                </a:gridCol>
              </a:tblGrid>
              <a:tr h="431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80685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125772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214489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729360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38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9756960" cy="44844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Problems with Object-Oriented Programming (OOP)</a:t>
            </a:r>
          </a:p>
          <a:p>
            <a:pPr lvl="1"/>
            <a:r>
              <a:rPr lang="en-US" dirty="0" smtClean="0"/>
              <a:t>Code dependencies</a:t>
            </a:r>
          </a:p>
          <a:p>
            <a:pPr lvl="2"/>
            <a:r>
              <a:rPr lang="en-US" dirty="0" smtClean="0"/>
              <a:t>Maintainability</a:t>
            </a:r>
          </a:p>
          <a:p>
            <a:pPr lvl="2"/>
            <a:r>
              <a:rPr lang="en-US" dirty="0" smtClean="0"/>
              <a:t>Parallelization</a:t>
            </a:r>
            <a:endParaRPr lang="en-US" dirty="0"/>
          </a:p>
          <a:p>
            <a:pPr lvl="1"/>
            <a:r>
              <a:rPr lang="en-US" dirty="0" smtClean="0"/>
              <a:t>Cache efficiency</a:t>
            </a:r>
          </a:p>
          <a:p>
            <a:pPr lvl="2"/>
            <a:r>
              <a:rPr lang="en-US" dirty="0" smtClean="0"/>
              <a:t>More data than necessary is brought into cache memory</a:t>
            </a:r>
          </a:p>
          <a:p>
            <a:r>
              <a:rPr lang="en-US" dirty="0" smtClean="0"/>
              <a:t>Data-Oriented Design (DOD) and Entity-Component-System (ECS) architecture</a:t>
            </a:r>
          </a:p>
          <a:p>
            <a:pPr lvl="1"/>
            <a:r>
              <a:rPr lang="en-US" dirty="0" smtClean="0"/>
              <a:t>Composition over inheritance </a:t>
            </a:r>
          </a:p>
          <a:p>
            <a:pPr lvl="1"/>
            <a:r>
              <a:rPr lang="en-US" dirty="0" smtClean="0"/>
              <a:t>Extend Lt Joey </a:t>
            </a:r>
            <a:r>
              <a:rPr lang="en-US" dirty="0" err="1" smtClean="0"/>
              <a:t>Vagedes</a:t>
            </a:r>
            <a:r>
              <a:rPr lang="en-US" dirty="0" smtClean="0"/>
              <a:t>’ research</a:t>
            </a:r>
          </a:p>
          <a:p>
            <a:pPr lvl="2"/>
            <a:r>
              <a:rPr lang="en-US" dirty="0" smtClean="0"/>
              <a:t>100% overhead improvement in normal use cases, 600% in large data object cases</a:t>
            </a:r>
          </a:p>
          <a:p>
            <a:pPr lvl="1"/>
            <a:r>
              <a:rPr lang="en-US" dirty="0" smtClean="0"/>
              <a:t>Video games ≈ simulations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Nothing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1479"/>
              </p:ext>
            </p:extLst>
          </p:nvPr>
        </p:nvGraphicFramePr>
        <p:xfrm>
          <a:off x="2160459" y="3356874"/>
          <a:ext cx="3634285" cy="954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85">
                  <a:extLst>
                    <a:ext uri="{9D8B030D-6E8A-4147-A177-3AD203B41FA5}">
                      <a16:colId xmlns:a16="http://schemas.microsoft.com/office/drawing/2014/main" val="2217981269"/>
                    </a:ext>
                  </a:extLst>
                </a:gridCol>
              </a:tblGrid>
              <a:tr h="528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702737"/>
                  </a:ext>
                </a:extLst>
              </a:tr>
              <a:tr h="29360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8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Roll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1946"/>
              </p:ext>
            </p:extLst>
          </p:nvPr>
        </p:nvGraphicFramePr>
        <p:xfrm>
          <a:off x="2077078" y="3318595"/>
          <a:ext cx="3664503" cy="228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4503">
                  <a:extLst>
                    <a:ext uri="{9D8B030D-6E8A-4147-A177-3AD203B41FA5}">
                      <a16:colId xmlns:a16="http://schemas.microsoft.com/office/drawing/2014/main" val="4211344084"/>
                    </a:ext>
                  </a:extLst>
                </a:gridCol>
              </a:tblGrid>
              <a:tr h="456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217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868539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2653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307750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14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Pitch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33318"/>
              </p:ext>
            </p:extLst>
          </p:nvPr>
        </p:nvGraphicFramePr>
        <p:xfrm>
          <a:off x="2183403" y="3386643"/>
          <a:ext cx="3590075" cy="1483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075">
                  <a:extLst>
                    <a:ext uri="{9D8B030D-6E8A-4147-A177-3AD203B41FA5}">
                      <a16:colId xmlns:a16="http://schemas.microsoft.com/office/drawing/2014/main" val="2788398275"/>
                    </a:ext>
                  </a:extLst>
                </a:gridCol>
              </a:tblGrid>
              <a:tr h="494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046269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80506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– 900: Pitch 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2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Yaw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15949"/>
              </p:ext>
            </p:extLst>
          </p:nvPr>
        </p:nvGraphicFramePr>
        <p:xfrm>
          <a:off x="2140872" y="3339860"/>
          <a:ext cx="3494383" cy="2263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4383">
                  <a:extLst>
                    <a:ext uri="{9D8B030D-6E8A-4147-A177-3AD203B41FA5}">
                      <a16:colId xmlns:a16="http://schemas.microsoft.com/office/drawing/2014/main" val="318039968"/>
                    </a:ext>
                  </a:extLst>
                </a:gridCol>
              </a:tblGrid>
              <a:tr h="431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625498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0574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802909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247 – 307: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2606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01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5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6422"/>
              </p:ext>
            </p:extLst>
          </p:nvPr>
        </p:nvGraphicFramePr>
        <p:xfrm>
          <a:off x="2119608" y="3324975"/>
          <a:ext cx="3419954" cy="88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954">
                  <a:extLst>
                    <a:ext uri="{9D8B030D-6E8A-4147-A177-3AD203B41FA5}">
                      <a16:colId xmlns:a16="http://schemas.microsoft.com/office/drawing/2014/main" val="1790005396"/>
                    </a:ext>
                  </a:extLst>
                </a:gridCol>
              </a:tblGrid>
              <a:tr h="44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693715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– 900: Flaps Down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94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6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62535"/>
              </p:ext>
            </p:extLst>
          </p:nvPr>
        </p:nvGraphicFramePr>
        <p:xfrm>
          <a:off x="6508298" y="2097088"/>
          <a:ext cx="3550101" cy="4386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0101">
                  <a:extLst>
                    <a:ext uri="{9D8B030D-6E8A-4147-A177-3AD203B41FA5}">
                      <a16:colId xmlns:a16="http://schemas.microsoft.com/office/drawing/2014/main" val="1465200755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39906669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8208717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031788939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Yaw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708057266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368: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450508690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369 – 429: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004517672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430 – 490: Roll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651890327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491 – 505: Pitch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44160192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506 – 511: Thrust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5967265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512 – 900: Flaps Deflected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6120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604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Custom Type Modules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3" y="3284589"/>
            <a:ext cx="363988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Reversal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Subtraction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Cross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Dot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483" y="3284589"/>
            <a:ext cx="6096000" cy="1513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Inverse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4978" y="3284589"/>
            <a:ext cx="6096000" cy="37292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Quaternion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Conjugate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Rotation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Construction by Euler angles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Euler angle extraction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Initial flight parameters for each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8571"/>
              </p:ext>
            </p:extLst>
          </p:nvPr>
        </p:nvGraphicFramePr>
        <p:xfrm>
          <a:off x="1836165" y="3402468"/>
          <a:ext cx="4706496" cy="218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248">
                  <a:extLst>
                    <a:ext uri="{9D8B030D-6E8A-4147-A177-3AD203B41FA5}">
                      <a16:colId xmlns:a16="http://schemas.microsoft.com/office/drawing/2014/main" val="1151636036"/>
                    </a:ext>
                  </a:extLst>
                </a:gridCol>
                <a:gridCol w="2353248">
                  <a:extLst>
                    <a:ext uri="{9D8B030D-6E8A-4147-A177-3AD203B41FA5}">
                      <a16:colId xmlns:a16="http://schemas.microsoft.com/office/drawing/2014/main" val="342500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 Values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2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Position Coordinates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-5000.0, 0.0, 2000.0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42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Velocity Vector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60.0, 0.0, 0.0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46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Force Vector (x, y, z)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500.0, 0.0, 0.0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6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Thrust Force (pounds)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Airspeed (knots)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6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9756960" cy="4484465"/>
          </a:xfrm>
        </p:spPr>
        <p:txBody>
          <a:bodyPr>
            <a:normAutofit/>
          </a:bodyPr>
          <a:lstStyle/>
          <a:p>
            <a:r>
              <a:rPr lang="en-US" dirty="0" smtClean="0"/>
              <a:t>Rust programming language</a:t>
            </a:r>
          </a:p>
          <a:p>
            <a:pPr lvl="1"/>
            <a:r>
              <a:rPr lang="en-US" dirty="0" smtClean="0"/>
              <a:t>Provides some powerful benefits</a:t>
            </a:r>
          </a:p>
          <a:p>
            <a:pPr lvl="2"/>
            <a:r>
              <a:rPr lang="en-US" dirty="0" smtClean="0"/>
              <a:t>Memory-safety 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Strict compiler</a:t>
            </a:r>
          </a:p>
          <a:p>
            <a:r>
              <a:rPr lang="en-US" dirty="0" smtClean="0"/>
              <a:t>Improving simulation software</a:t>
            </a:r>
          </a:p>
          <a:p>
            <a:pPr lvl="1"/>
            <a:r>
              <a:rPr lang="en-US" dirty="0" smtClean="0"/>
              <a:t>Rust + ECS</a:t>
            </a:r>
          </a:p>
          <a:p>
            <a:pPr lvl="1"/>
            <a:r>
              <a:rPr lang="en-US" dirty="0" smtClean="0"/>
              <a:t>Built two flight simulators with these two technologies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FLIGHT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9788858" cy="503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Published textbooks describing the Flight Dynamics Models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prstClr val="white"/>
                </a:solidFill>
              </a:rPr>
              <a:t>Physics for Game Programmers </a:t>
            </a:r>
            <a:r>
              <a:rPr lang="en-US" sz="2000" dirty="0" smtClean="0">
                <a:solidFill>
                  <a:prstClr val="white"/>
                </a:solidFill>
              </a:rPr>
              <a:t>by Grant Palmer 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prstClr val="white"/>
                </a:solidFill>
              </a:rPr>
              <a:t>Physics for Game Developers </a:t>
            </a:r>
            <a:r>
              <a:rPr lang="en-US" sz="2000" dirty="0" smtClean="0">
                <a:solidFill>
                  <a:prstClr val="white"/>
                </a:solidFill>
              </a:rPr>
              <a:t>by David Bourg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Flight Dynamics Models (FDM)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Calculate external forces and equations of motion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. Calculate the body’s mass properties (mass, center of mass, and moment of inertia).</a:t>
            </a:r>
          </a:p>
          <a:p>
            <a:pPr lvl="2"/>
            <a:r>
              <a:rPr lang="en-US" dirty="0"/>
              <a:t>2. Identify and quantify all forces and moments acting on the body.</a:t>
            </a:r>
          </a:p>
          <a:p>
            <a:pPr lvl="2"/>
            <a:r>
              <a:rPr lang="en-US" dirty="0"/>
              <a:t>3. Take the vector sum of all forces and moments.</a:t>
            </a:r>
          </a:p>
          <a:p>
            <a:pPr lvl="2"/>
            <a:r>
              <a:rPr lang="en-US" dirty="0"/>
              <a:t>4. Solve the equations of motion for linear and angular accelerations</a:t>
            </a:r>
            <a:r>
              <a:rPr lang="en-US" dirty="0" smtClean="0"/>
              <a:t>. (rate of change)</a:t>
            </a:r>
            <a:endParaRPr lang="en-US" dirty="0"/>
          </a:p>
          <a:p>
            <a:pPr lvl="2"/>
            <a:r>
              <a:rPr lang="en-US" dirty="0"/>
              <a:t>5. Integrate with respect to time to find linear and angular velocity</a:t>
            </a:r>
            <a:r>
              <a:rPr lang="en-US" dirty="0" smtClean="0"/>
              <a:t>. (how much)</a:t>
            </a:r>
            <a:endParaRPr lang="en-US" dirty="0"/>
          </a:p>
          <a:p>
            <a:pPr lvl="2"/>
            <a:r>
              <a:rPr lang="en-US" dirty="0"/>
              <a:t>6. Integrate again with respect to time to find linear and angular </a:t>
            </a:r>
            <a:r>
              <a:rPr lang="en-US" dirty="0" smtClean="0"/>
              <a:t>displacement. (amt. traveled)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Update Position and Orientation frame by frame</a:t>
            </a:r>
            <a:endParaRPr lang="en-US" sz="2000" dirty="0">
              <a:solidFill>
                <a:prstClr val="white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r>
              <a:rPr lang="en-US" dirty="0" smtClean="0"/>
              <a:t> and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49787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Structure data to optimize cache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Composition over </a:t>
            </a:r>
            <a:r>
              <a:rPr lang="en-US" sz="2400" dirty="0" smtClean="0">
                <a:solidFill>
                  <a:prstClr val="white"/>
                </a:solidFill>
              </a:rPr>
              <a:t>inheritance</a:t>
            </a:r>
            <a:br>
              <a:rPr lang="en-US" sz="2400" dirty="0" smtClean="0">
                <a:solidFill>
                  <a:prstClr val="white"/>
                </a:solidFill>
              </a:rPr>
            </a:b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E: Entity – An identifier, index into dataset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C: Component – </a:t>
            </a:r>
            <a:r>
              <a:rPr lang="en-US" sz="2400" dirty="0" smtClean="0">
                <a:solidFill>
                  <a:prstClr val="white"/>
                </a:solidFill>
              </a:rPr>
              <a:t>Data </a:t>
            </a:r>
            <a:r>
              <a:rPr lang="en-US" sz="2400" dirty="0">
                <a:solidFill>
                  <a:prstClr val="white"/>
                </a:solidFill>
              </a:rPr>
              <a:t>that composes the </a:t>
            </a:r>
            <a:r>
              <a:rPr lang="en-US" sz="2400" dirty="0" smtClean="0">
                <a:solidFill>
                  <a:prstClr val="white"/>
                </a:solidFill>
              </a:rPr>
              <a:t>Entity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S: System – Methods on operating on </a:t>
            </a:r>
            <a:r>
              <a:rPr lang="en-US" sz="2400" dirty="0" smtClean="0">
                <a:solidFill>
                  <a:prstClr val="white"/>
                </a:solidFill>
              </a:rPr>
              <a:t>data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Decoupling code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31" y="2014280"/>
            <a:ext cx="4440666" cy="34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8210405" cy="488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Used for visualization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Free and configurable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Configure it to use an external FDM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Send position and orientation data to </a:t>
            </a:r>
            <a:r>
              <a:rPr lang="en-US" sz="2400" dirty="0" err="1" smtClean="0">
                <a:solidFill>
                  <a:prstClr val="white"/>
                </a:solidFill>
              </a:rPr>
              <a:t>FlightGear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Interface via User </a:t>
            </a:r>
            <a:r>
              <a:rPr lang="en-US" sz="2000" dirty="0">
                <a:solidFill>
                  <a:prstClr val="white"/>
                </a:solidFill>
              </a:rPr>
              <a:t>Datagram Protocol (UDP) </a:t>
            </a:r>
            <a:r>
              <a:rPr lang="en-US" sz="2000" dirty="0" smtClean="0">
                <a:solidFill>
                  <a:prstClr val="white"/>
                </a:solidFill>
              </a:rPr>
              <a:t>packet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Packet format defined by </a:t>
            </a:r>
            <a:r>
              <a:rPr lang="en-US" sz="2000" dirty="0" err="1" smtClean="0">
                <a:solidFill>
                  <a:prstClr val="white"/>
                </a:solidFill>
              </a:rPr>
              <a:t>FlightGear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FlightGear</a:t>
            </a:r>
            <a:r>
              <a:rPr lang="en-US" sz="2000" dirty="0" smtClean="0">
                <a:solidFill>
                  <a:prstClr val="white"/>
                </a:solidFill>
              </a:rPr>
              <a:t> gives us an example of how to send UDP packets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Uses latitude, longitude, and </a:t>
            </a:r>
            <a:r>
              <a:rPr lang="en-US" sz="2400" dirty="0" smtClean="0">
                <a:solidFill>
                  <a:prstClr val="white"/>
                </a:solidFill>
              </a:rPr>
              <a:t>altitude for position</a:t>
            </a:r>
            <a:endParaRPr lang="en-US" sz="2400" dirty="0">
              <a:solidFill>
                <a:prstClr val="white"/>
              </a:solidFill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4" y="1021091"/>
            <a:ext cx="6833791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3CA5EBFDD1D468023A9E9E50AF160" ma:contentTypeVersion="11" ma:contentTypeDescription="Create a new document." ma:contentTypeScope="" ma:versionID="b7322e3ccfa2be1b8be6cb513f8422b3">
  <xsd:schema xmlns:xsd="http://www.w3.org/2001/XMLSchema" xmlns:xs="http://www.w3.org/2001/XMLSchema" xmlns:p="http://schemas.microsoft.com/office/2006/metadata/properties" xmlns:ns3="777f4473-bd7f-49d2-942a-0c635a9b255d" xmlns:ns4="2aabc378-4526-4491-97dc-06fef9e7ba63" targetNamespace="http://schemas.microsoft.com/office/2006/metadata/properties" ma:root="true" ma:fieldsID="34b9aab15841c4a6ab65b4bfa5ae0c6e" ns3:_="" ns4:_="">
    <xsd:import namespace="777f4473-bd7f-49d2-942a-0c635a9b255d"/>
    <xsd:import namespace="2aabc378-4526-4491-97dc-06fef9e7ba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f4473-bd7f-49d2-942a-0c635a9b2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bc378-4526-4491-97dc-06fef9e7ba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8322F9-48C9-473C-91BF-F937E27FC9D5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777f4473-bd7f-49d2-942a-0c635a9b255d"/>
    <ds:schemaRef ds:uri="http://schemas.microsoft.com/office/2006/metadata/properties"/>
    <ds:schemaRef ds:uri="http://schemas.openxmlformats.org/package/2006/metadata/core-properties"/>
    <ds:schemaRef ds:uri="2aabc378-4526-4491-97dc-06fef9e7ba6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567430-FEB8-4227-83A7-E8BF23F28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f4473-bd7f-49d2-942a-0c635a9b255d"/>
    <ds:schemaRef ds:uri="2aabc378-4526-4491-97dc-06fef9e7b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F0581D-FF8F-45E5-B670-0EDF6CDB8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34871</TotalTime>
  <Words>1278</Words>
  <Application>Microsoft Office PowerPoint</Application>
  <PresentationFormat>Widescreen</PresentationFormat>
  <Paragraphs>311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Two published flight dynamics models rewritten in rust and structured as an ecs</vt:lpstr>
      <vt:lpstr>Overview</vt:lpstr>
      <vt:lpstr>Motivation</vt:lpstr>
      <vt:lpstr>Motivation</vt:lpstr>
      <vt:lpstr>BACKGROUND</vt:lpstr>
      <vt:lpstr>PHYSICS OF FLIGHT MODELING</vt:lpstr>
      <vt:lpstr>Dod and ecs</vt:lpstr>
      <vt:lpstr>Flightgear flight simulator</vt:lpstr>
      <vt:lpstr>Flightgear flight simulator</vt:lpstr>
      <vt:lpstr>Build</vt:lpstr>
      <vt:lpstr>Build</vt:lpstr>
      <vt:lpstr>build</vt:lpstr>
      <vt:lpstr>build</vt:lpstr>
      <vt:lpstr>build</vt:lpstr>
      <vt:lpstr>Build</vt:lpstr>
      <vt:lpstr>Build</vt:lpstr>
      <vt:lpstr>build</vt:lpstr>
      <vt:lpstr>build</vt:lpstr>
      <vt:lpstr>Experimental design</vt:lpstr>
      <vt:lpstr>Experimental design</vt:lpstr>
      <vt:lpstr>Experimental design</vt:lpstr>
      <vt:lpstr>Experiment Results</vt:lpstr>
      <vt:lpstr>Impact</vt:lpstr>
      <vt:lpstr>Future Work</vt:lpstr>
      <vt:lpstr>Questions?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Vagedes</dc:creator>
  <cp:lastModifiedBy>pc</cp:lastModifiedBy>
  <cp:revision>1116</cp:revision>
  <dcterms:created xsi:type="dcterms:W3CDTF">2019-07-18T16:23:16Z</dcterms:created>
  <dcterms:modified xsi:type="dcterms:W3CDTF">2021-02-19T18:26:45Z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0x010100DA53CA5EBFDD1D468023A9E9E50AF160</vt:lpwstr>
  </property>
</Properties>
</file>