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7" r:id="rId2"/>
    <p:sldId id="264" r:id="rId3"/>
    <p:sldId id="265" r:id="rId4"/>
    <p:sldId id="294" r:id="rId5"/>
    <p:sldId id="266" r:id="rId6"/>
    <p:sldId id="295" r:id="rId7"/>
    <p:sldId id="297" r:id="rId8"/>
    <p:sldId id="313" r:id="rId9"/>
    <p:sldId id="298" r:id="rId10"/>
    <p:sldId id="301" r:id="rId11"/>
    <p:sldId id="307" r:id="rId12"/>
    <p:sldId id="308" r:id="rId13"/>
    <p:sldId id="303" r:id="rId14"/>
    <p:sldId id="306" r:id="rId15"/>
    <p:sldId id="309" r:id="rId16"/>
    <p:sldId id="310" r:id="rId17"/>
    <p:sldId id="268" r:id="rId18"/>
    <p:sldId id="299" r:id="rId19"/>
    <p:sldId id="300" r:id="rId20"/>
    <p:sldId id="296" r:id="rId21"/>
    <p:sldId id="267" r:id="rId22"/>
    <p:sldId id="311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3" autoAdjust="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560A3-ED6B-4C00-B17E-7ABCD66651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9DE28-8325-455D-B7C9-D422F83AB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-General process</a:t>
            </a:r>
            <a:r>
              <a:rPr lang="en-US" baseline="0" dirty="0" smtClean="0"/>
              <a:t> of re-implementing the FDMs</a:t>
            </a:r>
          </a:p>
          <a:p>
            <a:r>
              <a:rPr lang="en-US" baseline="0" dirty="0" smtClean="0"/>
              <a:t>-Discuss the debugging problems I had</a:t>
            </a:r>
          </a:p>
          <a:p>
            <a:r>
              <a:rPr lang="en-US" baseline="0" dirty="0" smtClean="0"/>
              <a:t>-Discuss the refactoring/organizing to make the application flexible for many people to use it in many ways (Rust like)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Entity, Components, and Systems used in the flight simulators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</a:t>
            </a:r>
            <a:r>
              <a:rPr lang="en-US" baseline="0" dirty="0" smtClean="0"/>
              <a:t> Components are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a</a:t>
            </a:r>
            <a:r>
              <a:rPr lang="en-US" baseline="0" dirty="0" smtClean="0"/>
              <a:t> System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the Palmer-based example</a:t>
            </a:r>
            <a:r>
              <a:rPr lang="en-US" baseline="0" dirty="0" smtClean="0"/>
              <a:t> initializes the airplane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2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-How the Bourg-based example</a:t>
            </a:r>
            <a:r>
              <a:rPr lang="en-US" baseline="0" dirty="0" smtClean="0"/>
              <a:t> initializes the airplane Entity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8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design of the Palmer FDM tests (using Rust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design of the Bourg FDM tests (using Rust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0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results</a:t>
            </a:r>
            <a:r>
              <a:rPr lang="en-US" baseline="0" dirty="0" smtClean="0"/>
              <a:t> were accurate to these tolerances in every test for that model</a:t>
            </a:r>
          </a:p>
          <a:p>
            <a:r>
              <a:rPr lang="en-US" baseline="0" dirty="0" smtClean="0"/>
              <a:t>-Possible that Bourg is less accurate due to use of 32-bit floating point numbers instead of 64-bit in Palmer’s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 Joey </a:t>
            </a:r>
            <a:r>
              <a:rPr lang="en-US" dirty="0" err="1" smtClean="0"/>
              <a:t>Vagedes</a:t>
            </a:r>
            <a:r>
              <a:rPr lang="en-US" dirty="0" smtClean="0"/>
              <a:t>’ thesis found, ECS is viable</a:t>
            </a:r>
            <a:r>
              <a:rPr lang="en-US" baseline="0" dirty="0" smtClean="0"/>
              <a:t> for simulation</a:t>
            </a:r>
          </a:p>
          <a:p>
            <a:r>
              <a:rPr lang="en-US" baseline="0" dirty="0" smtClean="0"/>
              <a:t>-Restate that ECS provides optimized performance and can make editing coding a more seamless </a:t>
            </a:r>
            <a:r>
              <a:rPr lang="en-US" baseline="0" dirty="0" smtClean="0"/>
              <a:t>process</a:t>
            </a:r>
          </a:p>
          <a:p>
            <a:r>
              <a:rPr lang="en-US" baseline="0" dirty="0" smtClean="0"/>
              <a:t>-The resulting software package is a flight dynamics model library that is structured in a way that makes it flexible for different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-Extend research upon Joey </a:t>
            </a:r>
            <a:r>
              <a:rPr lang="en-US" dirty="0" err="1" smtClean="0"/>
              <a:t>Vagedes</a:t>
            </a:r>
            <a:r>
              <a:rPr lang="en-US" dirty="0" smtClean="0"/>
              <a:t>’ thesis which explores the benefits and applicability of ECS</a:t>
            </a:r>
            <a:r>
              <a:rPr lang="en-US" baseline="0" dirty="0" smtClean="0"/>
              <a:t> in simulation software</a:t>
            </a:r>
          </a:p>
          <a:p>
            <a:r>
              <a:rPr lang="en-US" baseline="0" dirty="0" smtClean="0"/>
              <a:t>-Explain that this research explores actually re-implementing flight dynamics models into ECS-based, Rust-based software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2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-Find</a:t>
            </a:r>
            <a:r>
              <a:rPr lang="en-US" baseline="0" dirty="0" smtClean="0"/>
              <a:t> dependencies in FDM to split into more Systems that can run in parallel, also put </a:t>
            </a:r>
            <a:r>
              <a:rPr lang="en-US" baseline="0" dirty="0" err="1" smtClean="0"/>
              <a:t>DataFDM</a:t>
            </a:r>
            <a:r>
              <a:rPr lang="en-US" baseline="0" dirty="0" smtClean="0"/>
              <a:t> Component into smaller chunks</a:t>
            </a:r>
          </a:p>
          <a:p>
            <a:r>
              <a:rPr lang="en-US" baseline="0" dirty="0" smtClean="0"/>
              <a:t>-Get rid of Bourg’s custom classes because crates exist that could replace the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6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-These slides show the experiment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3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-Initial data when beginning</a:t>
            </a:r>
            <a:r>
              <a:rPr lang="en-US" baseline="0" dirty="0" smtClean="0"/>
              <a:t> a Bourg test. These values are the same as Bourg’s default code</a:t>
            </a:r>
            <a:br>
              <a:rPr lang="en-US" baseline="0" dirty="0" smtClean="0"/>
            </a:br>
            <a:r>
              <a:rPr lang="en-US" baseline="0" dirty="0" smtClean="0"/>
              <a:t>-Palmer tests begin stationary at (0,0,0) position, so we won’t include a table showing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-We’ll go into some background info…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-Use two </a:t>
            </a:r>
            <a:r>
              <a:rPr lang="en-US" baseline="0" dirty="0" smtClean="0"/>
              <a:t>published </a:t>
            </a:r>
            <a:r>
              <a:rPr lang="en-US" baseline="0" dirty="0" smtClean="0"/>
              <a:t>textbooks containing the flight models</a:t>
            </a:r>
            <a:br>
              <a:rPr lang="en-US" baseline="0" dirty="0" smtClean="0"/>
            </a:br>
            <a:r>
              <a:rPr lang="en-US" baseline="0" dirty="0" smtClean="0"/>
              <a:t>-Explain the FDMs: </a:t>
            </a:r>
            <a:r>
              <a:rPr lang="en-US" baseline="0" dirty="0" smtClean="0"/>
              <a:t>both </a:t>
            </a:r>
            <a:r>
              <a:rPr lang="en-US" baseline="0" dirty="0" smtClean="0"/>
              <a:t>seek to update position and orientation by considering forces and integrating the equations of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</a:t>
            </a:r>
            <a:r>
              <a:rPr lang="en-US" baseline="0" dirty="0" smtClean="0"/>
              <a:t> briefly DOD and ECS</a:t>
            </a:r>
          </a:p>
          <a:p>
            <a:r>
              <a:rPr lang="en-US" baseline="0" dirty="0" smtClean="0"/>
              <a:t>-Ease of programming and performance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</a:t>
            </a:r>
            <a:r>
              <a:rPr lang="en-US" baseline="0" dirty="0" smtClean="0"/>
              <a:t> what Rust is and the benefits of Rust</a:t>
            </a:r>
          </a:p>
          <a:p>
            <a:r>
              <a:rPr lang="en-US" baseline="0" dirty="0" smtClean="0"/>
              <a:t>-Explain crates and briefly explain the crates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 the way</a:t>
            </a:r>
            <a:r>
              <a:rPr lang="en-US" baseline="0" dirty="0" smtClean="0"/>
              <a:t> Rust organizes a package and how this is an improvement upon how the FDM’s were originally designed</a:t>
            </a:r>
          </a:p>
          <a:p>
            <a:r>
              <a:rPr lang="en-US" dirty="0" smtClean="0"/>
              <a:t>-Explain</a:t>
            </a:r>
            <a:r>
              <a:rPr lang="en-US" baseline="0" dirty="0" smtClean="0"/>
              <a:t> Rust integration and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 what </a:t>
            </a:r>
            <a:r>
              <a:rPr lang="en-US" dirty="0" err="1" smtClean="0"/>
              <a:t>FlightGear</a:t>
            </a:r>
            <a:r>
              <a:rPr lang="en-US" baseline="0" dirty="0" smtClean="0"/>
              <a:t> is an how it </a:t>
            </a:r>
            <a:r>
              <a:rPr lang="en-US" dirty="0" smtClean="0"/>
              <a:t>was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-Just a</a:t>
            </a:r>
            <a:r>
              <a:rPr lang="en-US" baseline="0" dirty="0" smtClean="0"/>
              <a:t> snapshot during simulation with </a:t>
            </a:r>
            <a:r>
              <a:rPr lang="en-US" baseline="0" dirty="0" err="1" smtClean="0"/>
              <a:t>FlightGear</a:t>
            </a:r>
            <a:r>
              <a:rPr lang="en-US" baseline="0" dirty="0" smtClean="0"/>
              <a:t> (doing a barrel roll)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08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5030-8CDF-47DB-BC9E-6F3E03A9C92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700980"/>
            <a:ext cx="8791575" cy="1651666"/>
          </a:xfrm>
        </p:spPr>
        <p:txBody>
          <a:bodyPr>
            <a:normAutofit/>
          </a:bodyPr>
          <a:lstStyle/>
          <a:p>
            <a:r>
              <a:rPr lang="en-US" dirty="0" smtClean="0"/>
              <a:t>An ECS-BASED </a:t>
            </a:r>
            <a:r>
              <a:rPr lang="en-US" dirty="0"/>
              <a:t>FLIGHT DYNAMICS MODEL WRITTEN IN RUST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25136"/>
          </a:xfrm>
        </p:spPr>
        <p:txBody>
          <a:bodyPr/>
          <a:lstStyle/>
          <a:p>
            <a:r>
              <a:rPr lang="en-US" i="1" dirty="0" smtClean="0"/>
              <a:t>19 FEBRUARY 2021</a:t>
            </a:r>
          </a:p>
          <a:p>
            <a:r>
              <a:rPr lang="en-US" i="1" dirty="0" smtClean="0"/>
              <a:t>2d Lt Chad Willis</a:t>
            </a:r>
          </a:p>
          <a:p>
            <a:r>
              <a:rPr lang="en-US" i="1" dirty="0" smtClean="0"/>
              <a:t>Committee: Dr. Douglas </a:t>
            </a:r>
            <a:r>
              <a:rPr lang="en-US" i="1" dirty="0" err="1" smtClean="0"/>
              <a:t>Hodson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	       Maj Richard dill</a:t>
            </a:r>
            <a:br>
              <a:rPr lang="en-US" i="1" dirty="0" smtClean="0"/>
            </a:br>
            <a:r>
              <a:rPr lang="en-US" i="1" dirty="0" smtClean="0"/>
              <a:t>	       dr. Scott </a:t>
            </a:r>
            <a:r>
              <a:rPr lang="en-US" i="1" dirty="0" err="1" smtClean="0"/>
              <a:t>nykl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00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Flightgear flight simulator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24" y="1021091"/>
            <a:ext cx="6833791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7589632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R</a:t>
            </a:r>
            <a:r>
              <a:rPr lang="en-US" sz="2400" dirty="0" smtClean="0">
                <a:solidFill>
                  <a:prstClr val="white"/>
                </a:solidFill>
              </a:rPr>
              <a:t>e-implementation process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Translate FDM code from native language to Rust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Structure into ECS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Debug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Refactor 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357803"/>
            <a:ext cx="5486400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1147622"/>
            <a:ext cx="6145262" cy="53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943898"/>
            <a:ext cx="5464465" cy="56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2251429"/>
            <a:ext cx="7201270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2260234"/>
            <a:ext cx="8128418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43041"/>
          </a:xfrm>
        </p:spPr>
        <p:txBody>
          <a:bodyPr>
            <a:normAutofit/>
          </a:bodyPr>
          <a:lstStyle/>
          <a:p>
            <a:r>
              <a:rPr lang="en-US" dirty="0" smtClean="0"/>
              <a:t>Palmer-based </a:t>
            </a:r>
            <a:r>
              <a:rPr lang="en-US" dirty="0"/>
              <a:t>Flight Dynamics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Angle of Attack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Bank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Everything</a:t>
            </a:r>
          </a:p>
          <a:p>
            <a:r>
              <a:rPr lang="en-US" dirty="0" smtClean="0"/>
              <a:t>Position coordinates and airspeed</a:t>
            </a:r>
          </a:p>
          <a:p>
            <a:r>
              <a:rPr lang="en-US" dirty="0" smtClean="0"/>
              <a:t>60 seconds</a:t>
            </a:r>
          </a:p>
        </p:txBody>
      </p:sp>
    </p:spTree>
    <p:extLst>
      <p:ext uri="{BB962C8B-B14F-4D97-AF65-F5344CB8AC3E}">
        <p14:creationId xmlns:p14="http://schemas.microsoft.com/office/powerpoint/2010/main" val="11457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47841"/>
          </a:xfrm>
        </p:spPr>
        <p:txBody>
          <a:bodyPr>
            <a:normAutofit/>
          </a:bodyPr>
          <a:lstStyle/>
          <a:p>
            <a:r>
              <a:rPr lang="en-US" dirty="0" smtClean="0"/>
              <a:t>Bourg-based Flight Dynamics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Nothing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Roll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Pitch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Yaw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Everything</a:t>
            </a:r>
            <a:endParaRPr lang="en-US" dirty="0"/>
          </a:p>
          <a:p>
            <a:r>
              <a:rPr lang="en-US" dirty="0" smtClean="0"/>
              <a:t>Position coordinates, Euler angles, and airspeed</a:t>
            </a:r>
          </a:p>
          <a:p>
            <a:r>
              <a:rPr lang="en-US" dirty="0" smtClean="0"/>
              <a:t>30 seconds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86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Palmer – All pass with epsilon </a:t>
            </a:r>
            <a:r>
              <a:rPr lang="en-US" dirty="0"/>
              <a:t>of </a:t>
            </a:r>
            <a:r>
              <a:rPr lang="en-US" dirty="0" smtClean="0"/>
              <a:t>0.000001</a:t>
            </a:r>
          </a:p>
          <a:p>
            <a:r>
              <a:rPr lang="en-US" dirty="0" smtClean="0"/>
              <a:t>Bourg </a:t>
            </a:r>
            <a:r>
              <a:rPr lang="en-US" dirty="0"/>
              <a:t>– </a:t>
            </a:r>
            <a:r>
              <a:rPr lang="en-US" dirty="0" smtClean="0"/>
              <a:t>All pass with epsilon of 0.01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1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26731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Build</a:t>
            </a:r>
          </a:p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Experiment Results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smtClean="0"/>
              <a:t>ECS proven to be a candidate for real-time flight simulation software</a:t>
            </a:r>
          </a:p>
          <a:p>
            <a:r>
              <a:rPr lang="en-US" dirty="0"/>
              <a:t>O</a:t>
            </a:r>
            <a:r>
              <a:rPr lang="en-US" dirty="0" smtClean="0"/>
              <a:t>ptimized systems with little extra work by the </a:t>
            </a:r>
            <a:r>
              <a:rPr lang="en-US" dirty="0" smtClean="0"/>
              <a:t>programmer</a:t>
            </a:r>
          </a:p>
          <a:p>
            <a:r>
              <a:rPr lang="en-US" dirty="0" smtClean="0"/>
              <a:t>Flexible Flight Dynamics Model library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8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smtClean="0"/>
              <a:t>Improvement upon ECS design</a:t>
            </a:r>
          </a:p>
          <a:p>
            <a:r>
              <a:rPr lang="en-US" dirty="0" smtClean="0"/>
              <a:t>Do away with Bourg’s vector, quaternion,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45643"/>
              </p:ext>
            </p:extLst>
          </p:nvPr>
        </p:nvGraphicFramePr>
        <p:xfrm>
          <a:off x="2130425" y="3276838"/>
          <a:ext cx="299446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4468">
                  <a:extLst>
                    <a:ext uri="{9D8B030D-6E8A-4147-A177-3AD203B41FA5}">
                      <a16:colId xmlns:a16="http://schemas.microsoft.com/office/drawing/2014/main" val="1561297267"/>
                    </a:ext>
                  </a:extLst>
                </a:gridCol>
              </a:tblGrid>
              <a:tr h="415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Control Instructions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3937700296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Throttle (%): 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2407748613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Angle of Attack (deg): 4.0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100295755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Bank Angle (deg):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2863119982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Flaps Angle (deg):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9737334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41413" y="2097088"/>
            <a:ext cx="6096000" cy="9425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Model</a:t>
            </a: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Angle of </a:t>
            </a:r>
            <a:r>
              <a:rPr lang="en-US" sz="2000" dirty="0" smtClean="0">
                <a:solidFill>
                  <a:prstClr val="white"/>
                </a:solidFill>
              </a:rPr>
              <a:t>Attack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2"/>
            </a:pPr>
            <a:r>
              <a:rPr lang="en-US" sz="2000" dirty="0" smtClean="0">
                <a:solidFill>
                  <a:prstClr val="white"/>
                </a:solidFill>
              </a:rPr>
              <a:t>Bank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3178"/>
              </p:ext>
            </p:extLst>
          </p:nvPr>
        </p:nvGraphicFramePr>
        <p:xfrm>
          <a:off x="2151506" y="3222904"/>
          <a:ext cx="314350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3508">
                  <a:extLst>
                    <a:ext uri="{9D8B030D-6E8A-4147-A177-3AD203B41FA5}">
                      <a16:colId xmlns:a16="http://schemas.microsoft.com/office/drawing/2014/main" val="4095620489"/>
                    </a:ext>
                  </a:extLst>
                </a:gridCol>
              </a:tblGrid>
              <a:tr h="418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Control Instructions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754491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Throttle (%): 100       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471108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Angle of Attack (deg): 10.0   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567927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Bank Angle (deg): 5.0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030900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Flaps Angle (deg):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47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3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3"/>
            </a:pPr>
            <a:r>
              <a:rPr lang="en-US" sz="2000" dirty="0" smtClean="0">
                <a:solidFill>
                  <a:prstClr val="white"/>
                </a:solidFill>
              </a:rPr>
              <a:t>Flaps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02061"/>
              </p:ext>
            </p:extLst>
          </p:nvPr>
        </p:nvGraphicFramePr>
        <p:xfrm>
          <a:off x="2130241" y="3191005"/>
          <a:ext cx="3005285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285">
                  <a:extLst>
                    <a:ext uri="{9D8B030D-6E8A-4147-A177-3AD203B41FA5}">
                      <a16:colId xmlns:a16="http://schemas.microsoft.com/office/drawing/2014/main" val="2109334829"/>
                    </a:ext>
                  </a:extLst>
                </a:gridCol>
              </a:tblGrid>
              <a:tr h="402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Control Instructions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829871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Throttle (%): 100       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675633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Angle of Attack (deg): 4.0   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111509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Bank Angle (deg): 0.0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210591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Flaps Angle (deg): 20.0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864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4"/>
            </a:pPr>
            <a:r>
              <a:rPr lang="en-US" sz="2000" dirty="0" smtClean="0">
                <a:solidFill>
                  <a:prstClr val="white"/>
                </a:solidFill>
              </a:rPr>
              <a:t>Everything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51654"/>
              </p:ext>
            </p:extLst>
          </p:nvPr>
        </p:nvGraphicFramePr>
        <p:xfrm>
          <a:off x="2162138" y="3265433"/>
          <a:ext cx="2941490" cy="215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490">
                  <a:extLst>
                    <a:ext uri="{9D8B030D-6E8A-4147-A177-3AD203B41FA5}">
                      <a16:colId xmlns:a16="http://schemas.microsoft.com/office/drawing/2014/main" val="3926192181"/>
                    </a:ext>
                  </a:extLst>
                </a:gridCol>
              </a:tblGrid>
              <a:tr h="431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280685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Throttle (%): 100       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125772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Angle of Attack (deg): 4.0   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214489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Bank Angle (deg): 5.0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729360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Flaps Angle (deg): 20.0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38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/>
            </a:pPr>
            <a:r>
              <a:rPr lang="en-US" sz="2000" dirty="0" smtClean="0">
                <a:solidFill>
                  <a:prstClr val="white"/>
                </a:solidFill>
              </a:rPr>
              <a:t>Nothing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31479"/>
              </p:ext>
            </p:extLst>
          </p:nvPr>
        </p:nvGraphicFramePr>
        <p:xfrm>
          <a:off x="2160459" y="3356874"/>
          <a:ext cx="3634285" cy="954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4285">
                  <a:extLst>
                    <a:ext uri="{9D8B030D-6E8A-4147-A177-3AD203B41FA5}">
                      <a16:colId xmlns:a16="http://schemas.microsoft.com/office/drawing/2014/main" val="2217981269"/>
                    </a:ext>
                  </a:extLst>
                </a:gridCol>
              </a:tblGrid>
              <a:tr h="528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702737"/>
                  </a:ext>
                </a:extLst>
              </a:tr>
              <a:tr h="29360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84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3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2"/>
            </a:pPr>
            <a:r>
              <a:rPr lang="en-US" sz="2000" dirty="0" smtClean="0">
                <a:solidFill>
                  <a:prstClr val="white"/>
                </a:solidFill>
              </a:rPr>
              <a:t>Roll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71946"/>
              </p:ext>
            </p:extLst>
          </p:nvPr>
        </p:nvGraphicFramePr>
        <p:xfrm>
          <a:off x="2077078" y="3318595"/>
          <a:ext cx="3664503" cy="2284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4503">
                  <a:extLst>
                    <a:ext uri="{9D8B030D-6E8A-4147-A177-3AD203B41FA5}">
                      <a16:colId xmlns:a16="http://schemas.microsoft.com/office/drawing/2014/main" val="4211344084"/>
                    </a:ext>
                  </a:extLst>
                </a:gridCol>
              </a:tblGrid>
              <a:tr h="456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2174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868539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– 246: Pitch Up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26534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247 – 307: Roll Right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307750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308 – 900: None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14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3"/>
            </a:pPr>
            <a:r>
              <a:rPr lang="en-US" sz="2000" dirty="0" smtClean="0">
                <a:solidFill>
                  <a:prstClr val="white"/>
                </a:solidFill>
              </a:rPr>
              <a:t>Pitch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33318"/>
              </p:ext>
            </p:extLst>
          </p:nvPr>
        </p:nvGraphicFramePr>
        <p:xfrm>
          <a:off x="2183403" y="3386643"/>
          <a:ext cx="3590075" cy="1483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0075">
                  <a:extLst>
                    <a:ext uri="{9D8B030D-6E8A-4147-A177-3AD203B41FA5}">
                      <a16:colId xmlns:a16="http://schemas.microsoft.com/office/drawing/2014/main" val="2788398275"/>
                    </a:ext>
                  </a:extLst>
                </a:gridCol>
              </a:tblGrid>
              <a:tr h="494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046269"/>
                  </a:ext>
                </a:extLst>
              </a:tr>
              <a:tr h="494356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080506"/>
                  </a:ext>
                </a:extLst>
              </a:tr>
              <a:tr h="494356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 – 900: Pitch Up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52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4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756960" cy="3541714"/>
          </a:xfrm>
        </p:spPr>
        <p:txBody>
          <a:bodyPr/>
          <a:lstStyle/>
          <a:p>
            <a:r>
              <a:rPr lang="en-US" dirty="0" smtClean="0"/>
              <a:t>Data-Oriented Design and Entity-Component-System architecture</a:t>
            </a:r>
          </a:p>
          <a:p>
            <a:r>
              <a:rPr lang="en-US" dirty="0" smtClean="0"/>
              <a:t>Rust programming language</a:t>
            </a:r>
          </a:p>
          <a:p>
            <a:r>
              <a:rPr lang="en-US" dirty="0" smtClean="0"/>
              <a:t>Improving simulation software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4"/>
            </a:pPr>
            <a:r>
              <a:rPr lang="en-US" sz="2000" dirty="0" smtClean="0">
                <a:solidFill>
                  <a:prstClr val="white"/>
                </a:solidFill>
              </a:rPr>
              <a:t>Yaw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15949"/>
              </p:ext>
            </p:extLst>
          </p:nvPr>
        </p:nvGraphicFramePr>
        <p:xfrm>
          <a:off x="2140872" y="3339860"/>
          <a:ext cx="3494383" cy="2263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4383">
                  <a:extLst>
                    <a:ext uri="{9D8B030D-6E8A-4147-A177-3AD203B41FA5}">
                      <a16:colId xmlns:a16="http://schemas.microsoft.com/office/drawing/2014/main" val="318039968"/>
                    </a:ext>
                  </a:extLst>
                </a:gridCol>
              </a:tblGrid>
              <a:tr h="431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625498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057400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– 246: Pitch Up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802909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247 – 307: Yaw Right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260600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308 – 900: None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01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5"/>
            </a:pPr>
            <a:r>
              <a:rPr lang="en-US" sz="2000" dirty="0" smtClean="0">
                <a:solidFill>
                  <a:prstClr val="white"/>
                </a:solidFill>
              </a:rPr>
              <a:t>Flaps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86422"/>
              </p:ext>
            </p:extLst>
          </p:nvPr>
        </p:nvGraphicFramePr>
        <p:xfrm>
          <a:off x="2119608" y="3324975"/>
          <a:ext cx="3419954" cy="88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954">
                  <a:extLst>
                    <a:ext uri="{9D8B030D-6E8A-4147-A177-3AD203B41FA5}">
                      <a16:colId xmlns:a16="http://schemas.microsoft.com/office/drawing/2014/main" val="1790005396"/>
                    </a:ext>
                  </a:extLst>
                </a:gridCol>
              </a:tblGrid>
              <a:tr h="44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693715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– 900: Flaps Down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94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6"/>
            </a:pPr>
            <a:r>
              <a:rPr lang="en-US" sz="2000" dirty="0" smtClean="0">
                <a:solidFill>
                  <a:prstClr val="white"/>
                </a:solidFill>
              </a:rPr>
              <a:t>Everything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62535"/>
              </p:ext>
            </p:extLst>
          </p:nvPr>
        </p:nvGraphicFramePr>
        <p:xfrm>
          <a:off x="6508298" y="2097088"/>
          <a:ext cx="3550101" cy="4335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0101">
                  <a:extLst>
                    <a:ext uri="{9D8B030D-6E8A-4147-A177-3AD203B41FA5}">
                      <a16:colId xmlns:a16="http://schemas.microsoft.com/office/drawing/2014/main" val="1465200755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2399066695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1982087173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– 246: Pitch Up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3031788939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247 – 307: Yaw Left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708057266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308 – 368: Yaw Right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450508690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369 – 429: Roll Right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1004517672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430 – 490: Roll Left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2651890327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491 – 505: Pitch Down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3441601925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506 – 511: Thrust Down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259672653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512 – 900: Flaps Deflected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196120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6045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Custom Type Modules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1413" y="3284589"/>
            <a:ext cx="3639880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Magnitude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Normalization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Reversal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Subtraction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Cross 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Dot 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scalar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Division by scalar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483" y="3284589"/>
            <a:ext cx="6096000" cy="15132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Inverse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vector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4978" y="3284589"/>
            <a:ext cx="6096000" cy="37292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Quaternion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Magnitude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scalar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Division by scalar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Conjugate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Rotation by 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Construction by Euler angles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Euler angle extraction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Initial flight parameters for each 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08571"/>
              </p:ext>
            </p:extLst>
          </p:nvPr>
        </p:nvGraphicFramePr>
        <p:xfrm>
          <a:off x="1836165" y="3402468"/>
          <a:ext cx="4706496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3248">
                  <a:extLst>
                    <a:ext uri="{9D8B030D-6E8A-4147-A177-3AD203B41FA5}">
                      <a16:colId xmlns:a16="http://schemas.microsoft.com/office/drawing/2014/main" val="1151636036"/>
                    </a:ext>
                  </a:extLst>
                </a:gridCol>
                <a:gridCol w="2353248">
                  <a:extLst>
                    <a:ext uri="{9D8B030D-6E8A-4147-A177-3AD203B41FA5}">
                      <a16:colId xmlns:a16="http://schemas.microsoft.com/office/drawing/2014/main" val="342500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Initial Values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2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Position Coordinates (x, y, z)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-5000.0, 0.0, 2000.0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42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Velocity Vector (x, y, z)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60.0, 0.0, 0.0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469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Force Vector (x, y, z)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500.0, 0.0, 0.0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46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Thrust Force (pounds)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500.0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Airspeed (knots)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46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OF FLIGHT MODELING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2" y="2097088"/>
            <a:ext cx="7311471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Published textbooks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prstClr val="white"/>
                </a:solidFill>
              </a:rPr>
              <a:t>Physics for Game Programmers </a:t>
            </a:r>
            <a:r>
              <a:rPr lang="en-US" sz="2400" dirty="0" smtClean="0">
                <a:solidFill>
                  <a:prstClr val="white"/>
                </a:solidFill>
              </a:rPr>
              <a:t>by Grant Palmer 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prstClr val="white"/>
                </a:solidFill>
              </a:rPr>
              <a:t>Physics for Game Developers </a:t>
            </a:r>
            <a:r>
              <a:rPr lang="en-US" sz="2400" dirty="0" smtClean="0">
                <a:solidFill>
                  <a:prstClr val="white"/>
                </a:solidFill>
              </a:rPr>
              <a:t>by David Bourg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Flight Dynamics Models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Calculate </a:t>
            </a:r>
            <a:r>
              <a:rPr lang="en-US" sz="2400" dirty="0" smtClean="0">
                <a:solidFill>
                  <a:prstClr val="white"/>
                </a:solidFill>
              </a:rPr>
              <a:t>external forces and equations of motion</a:t>
            </a:r>
          </a:p>
        </p:txBody>
      </p:sp>
    </p:spTree>
    <p:extLst>
      <p:ext uri="{BB962C8B-B14F-4D97-AF65-F5344CB8AC3E}">
        <p14:creationId xmlns:p14="http://schemas.microsoft.com/office/powerpoint/2010/main" val="20095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</a:t>
            </a:r>
            <a:r>
              <a:rPr lang="en-US" dirty="0" smtClean="0"/>
              <a:t> and </a:t>
            </a:r>
            <a:r>
              <a:rPr lang="en-US" dirty="0" err="1" smtClean="0"/>
              <a:t>ecs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38359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Structure data to optimize cache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Composition over </a:t>
            </a:r>
            <a:r>
              <a:rPr lang="en-US" sz="2400" dirty="0" smtClean="0">
                <a:solidFill>
                  <a:prstClr val="white"/>
                </a:solidFill>
              </a:rPr>
              <a:t>inheritance</a:t>
            </a:r>
            <a:br>
              <a:rPr lang="en-US" sz="2400" dirty="0" smtClean="0">
                <a:solidFill>
                  <a:prstClr val="white"/>
                </a:solidFill>
              </a:rPr>
            </a:b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E: Entity – An identifier, index into dataset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C: Component – State that composes the </a:t>
            </a:r>
            <a:r>
              <a:rPr lang="en-US" sz="2400" dirty="0" smtClean="0">
                <a:solidFill>
                  <a:prstClr val="white"/>
                </a:solidFill>
              </a:rPr>
              <a:t>Entity</a:t>
            </a: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S: System – Methods on operating on </a:t>
            </a:r>
            <a:r>
              <a:rPr lang="en-US" sz="2400" dirty="0" smtClean="0">
                <a:solidFill>
                  <a:prstClr val="white"/>
                </a:solidFill>
              </a:rPr>
              <a:t>state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359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Performance and memory-safety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Crates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Specs Parallel ECS (SPECS)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Device Query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Bincode</a:t>
            </a:r>
            <a:r>
              <a:rPr lang="en-US" sz="2000" dirty="0" smtClean="0">
                <a:solidFill>
                  <a:prstClr val="white"/>
                </a:solidFill>
              </a:rPr>
              <a:t> &amp; </a:t>
            </a:r>
            <a:r>
              <a:rPr lang="en-US" sz="2000" dirty="0" err="1" smtClean="0">
                <a:solidFill>
                  <a:prstClr val="white"/>
                </a:solidFill>
              </a:rPr>
              <a:t>Serde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Coord</a:t>
            </a:r>
            <a:r>
              <a:rPr lang="en-US" sz="2000" dirty="0" smtClean="0">
                <a:solidFill>
                  <a:prstClr val="white"/>
                </a:solidFill>
              </a:rPr>
              <a:t> Transform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Float </a:t>
            </a:r>
            <a:r>
              <a:rPr lang="en-US" sz="2000" dirty="0" err="1" smtClean="0">
                <a:solidFill>
                  <a:prstClr val="white"/>
                </a:solidFill>
              </a:rPr>
              <a:t>Cmp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5037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Organization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66" y="3001740"/>
            <a:ext cx="2016457" cy="23412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9413" y="3001740"/>
            <a:ext cx="7687154" cy="402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cargo.exe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run --example 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bourg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cargo test --test bourg_integration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cargo test --lib vector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cargo 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Flightgear flight simulator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Used as a visualization system</a:t>
            </a: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User Datagram Packet to interface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28445</TotalTime>
  <Words>1136</Words>
  <Application>Microsoft Office PowerPoint</Application>
  <PresentationFormat>Widescreen</PresentationFormat>
  <Paragraphs>260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Trebuchet MS</vt:lpstr>
      <vt:lpstr>Tw Cen MT</vt:lpstr>
      <vt:lpstr>Circuit</vt:lpstr>
      <vt:lpstr>An ECS-BASED FLIGHT DYNAMICS MODEL WRITTEN IN RUST</vt:lpstr>
      <vt:lpstr>Overview</vt:lpstr>
      <vt:lpstr>Motivation</vt:lpstr>
      <vt:lpstr>BACKGROUND</vt:lpstr>
      <vt:lpstr>PHYSICS OF FLIGHT MODELING</vt:lpstr>
      <vt:lpstr>Dod and ecs</vt:lpstr>
      <vt:lpstr>Rust</vt:lpstr>
      <vt:lpstr>Rust</vt:lpstr>
      <vt:lpstr>Flightgear flight simulator</vt:lpstr>
      <vt:lpstr>Flightgear flight simulator</vt:lpstr>
      <vt:lpstr>build</vt:lpstr>
      <vt:lpstr>build</vt:lpstr>
      <vt:lpstr>Build</vt:lpstr>
      <vt:lpstr>Build</vt:lpstr>
      <vt:lpstr>build</vt:lpstr>
      <vt:lpstr>build</vt:lpstr>
      <vt:lpstr>Experimental design</vt:lpstr>
      <vt:lpstr>Experimental design</vt:lpstr>
      <vt:lpstr>Experiment Results</vt:lpstr>
      <vt:lpstr>Impact</vt:lpstr>
      <vt:lpstr>Future Work</vt:lpstr>
      <vt:lpstr>Questions?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Vagedes</dc:creator>
  <cp:lastModifiedBy>pc</cp:lastModifiedBy>
  <cp:revision>279</cp:revision>
  <dcterms:created xsi:type="dcterms:W3CDTF">2019-07-18T16:23:16Z</dcterms:created>
  <dcterms:modified xsi:type="dcterms:W3CDTF">2021-02-09T16:35:39Z</dcterms:modified>
</cp:coreProperties>
</file>