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 id="2147483832" r:id="rId2"/>
    <p:sldMasterId id="2147483844" r:id="rId3"/>
  </p:sldMasterIdLst>
  <p:notesMasterIdLst>
    <p:notesMasterId r:id="rId42"/>
  </p:notesMasterIdLst>
  <p:handoutMasterIdLst>
    <p:handoutMasterId r:id="rId43"/>
  </p:handoutMasterIdLst>
  <p:sldIdLst>
    <p:sldId id="347" r:id="rId4"/>
    <p:sldId id="412" r:id="rId5"/>
    <p:sldId id="398" r:id="rId6"/>
    <p:sldId id="413" r:id="rId7"/>
    <p:sldId id="399" r:id="rId8"/>
    <p:sldId id="400" r:id="rId9"/>
    <p:sldId id="411" r:id="rId10"/>
    <p:sldId id="432" r:id="rId11"/>
    <p:sldId id="438" r:id="rId12"/>
    <p:sldId id="414" r:id="rId13"/>
    <p:sldId id="434" r:id="rId14"/>
    <p:sldId id="417" r:id="rId15"/>
    <p:sldId id="418" r:id="rId16"/>
    <p:sldId id="416" r:id="rId17"/>
    <p:sldId id="421" r:id="rId18"/>
    <p:sldId id="422" r:id="rId19"/>
    <p:sldId id="423" r:id="rId20"/>
    <p:sldId id="424" r:id="rId21"/>
    <p:sldId id="425" r:id="rId22"/>
    <p:sldId id="426" r:id="rId23"/>
    <p:sldId id="427" r:id="rId24"/>
    <p:sldId id="428" r:id="rId25"/>
    <p:sldId id="429" r:id="rId26"/>
    <p:sldId id="430" r:id="rId27"/>
    <p:sldId id="431" r:id="rId28"/>
    <p:sldId id="415" r:id="rId29"/>
    <p:sldId id="410" r:id="rId30"/>
    <p:sldId id="401" r:id="rId31"/>
    <p:sldId id="402" r:id="rId32"/>
    <p:sldId id="403" r:id="rId33"/>
    <p:sldId id="404" r:id="rId34"/>
    <p:sldId id="405" r:id="rId35"/>
    <p:sldId id="406" r:id="rId36"/>
    <p:sldId id="409" r:id="rId37"/>
    <p:sldId id="408" r:id="rId38"/>
    <p:sldId id="395" r:id="rId39"/>
    <p:sldId id="393" r:id="rId40"/>
    <p:sldId id="42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1" autoAdjust="0"/>
    <p:restoredTop sz="99494" autoAdjust="0"/>
  </p:normalViewPr>
  <p:slideViewPr>
    <p:cSldViewPr>
      <p:cViewPr varScale="1">
        <p:scale>
          <a:sx n="109" d="100"/>
          <a:sy n="109" d="100"/>
        </p:scale>
        <p:origin x="222" y="108"/>
      </p:cViewPr>
      <p:guideLst>
        <p:guide orient="horz" pos="576"/>
        <p:guide pos="2880"/>
      </p:guideLst>
    </p:cSldViewPr>
  </p:slideViewPr>
  <p:notesTextViewPr>
    <p:cViewPr>
      <p:scale>
        <a:sx n="100" d="100"/>
        <a:sy n="100" d="100"/>
      </p:scale>
      <p:origin x="0" y="0"/>
    </p:cViewPr>
  </p:notesTextViewPr>
  <p:notesViewPr>
    <p:cSldViewPr showGuides="1">
      <p:cViewPr varScale="1">
        <p:scale>
          <a:sx n="81" d="100"/>
          <a:sy n="81" d="100"/>
        </p:scale>
        <p:origin x="-229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B2FCEE-F6CE-4B8D-9B1B-4676A6BB0AFB}" type="datetimeFigureOut">
              <a:rPr lang="en-US" smtClean="0"/>
              <a:pPr/>
              <a:t>3/3/2020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997D2-2B4B-4713-992E-D7988F69891F}" type="slidenum">
              <a:rPr lang="en-US" smtClean="0"/>
              <a:pPr/>
              <a:t>‹#›</a:t>
            </a:fld>
            <a:endParaRPr lang="en-US"/>
          </a:p>
        </p:txBody>
      </p:sp>
    </p:spTree>
    <p:extLst>
      <p:ext uri="{BB962C8B-B14F-4D97-AF65-F5344CB8AC3E}">
        <p14:creationId xmlns:p14="http://schemas.microsoft.com/office/powerpoint/2010/main" val="332446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64091-E49F-4F14-951E-D59F416DB54B}" type="datetimeFigureOut">
              <a:rPr lang="en-US" smtClean="0"/>
              <a:pPr/>
              <a:t>3/3/2020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ABD3E-1973-4866-BE6E-8C27E14F8C12}" type="slidenum">
              <a:rPr lang="en-US" smtClean="0"/>
              <a:pPr/>
              <a:t>‹#›</a:t>
            </a:fld>
            <a:endParaRPr lang="en-US" dirty="0"/>
          </a:p>
        </p:txBody>
      </p:sp>
    </p:spTree>
    <p:extLst>
      <p:ext uri="{BB962C8B-B14F-4D97-AF65-F5344CB8AC3E}">
        <p14:creationId xmlns:p14="http://schemas.microsoft.com/office/powerpoint/2010/main" val="22915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B3348A-3056-4E99-AD9F-55A62BE8D3C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621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BF19B70-BE17-476D-B70C-7F10183A6E56}" type="slidenum">
              <a:rPr lang="en-US"/>
              <a:pPr/>
              <a:t>‹#›</a:t>
            </a:fld>
            <a:endParaRPr lang="en-US"/>
          </a:p>
        </p:txBody>
      </p:sp>
    </p:spTree>
    <p:extLst>
      <p:ext uri="{BB962C8B-B14F-4D97-AF65-F5344CB8AC3E}">
        <p14:creationId xmlns:p14="http://schemas.microsoft.com/office/powerpoint/2010/main" val="391875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DCEAED-5177-46CA-B6B9-E85DF7DC9BDD}" type="slidenum">
              <a:rPr lang="en-US"/>
              <a:pPr/>
              <a:t>‹#›</a:t>
            </a:fld>
            <a:endParaRPr lang="en-US"/>
          </a:p>
        </p:txBody>
      </p:sp>
    </p:spTree>
    <p:extLst>
      <p:ext uri="{BB962C8B-B14F-4D97-AF65-F5344CB8AC3E}">
        <p14:creationId xmlns:p14="http://schemas.microsoft.com/office/powerpoint/2010/main" val="4008831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84FF23F-1662-4810-AEF7-7D28C3F007FE}" type="slidenum">
              <a:rPr lang="en-US"/>
              <a:pPr/>
              <a:t>‹#›</a:t>
            </a:fld>
            <a:endParaRPr lang="en-US"/>
          </a:p>
        </p:txBody>
      </p:sp>
    </p:spTree>
    <p:extLst>
      <p:ext uri="{BB962C8B-B14F-4D97-AF65-F5344CB8AC3E}">
        <p14:creationId xmlns:p14="http://schemas.microsoft.com/office/powerpoint/2010/main" val="749530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A732D5-71BA-4D29-AB6C-B3FC933B1F36}" type="slidenum">
              <a:rPr lang="en-US"/>
              <a:pPr/>
              <a:t>‹#›</a:t>
            </a:fld>
            <a:endParaRPr lang="en-US"/>
          </a:p>
        </p:txBody>
      </p:sp>
    </p:spTree>
    <p:extLst>
      <p:ext uri="{BB962C8B-B14F-4D97-AF65-F5344CB8AC3E}">
        <p14:creationId xmlns:p14="http://schemas.microsoft.com/office/powerpoint/2010/main" val="371584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F0AD7A-123E-4A87-AEFA-5E5292145D00}" type="slidenum">
              <a:rPr lang="en-US"/>
              <a:pPr/>
              <a:t>‹#›</a:t>
            </a:fld>
            <a:endParaRPr lang="en-US"/>
          </a:p>
        </p:txBody>
      </p:sp>
    </p:spTree>
    <p:extLst>
      <p:ext uri="{BB962C8B-B14F-4D97-AF65-F5344CB8AC3E}">
        <p14:creationId xmlns:p14="http://schemas.microsoft.com/office/powerpoint/2010/main" val="1842130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6123437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848600" cy="762000"/>
          </a:xfrm>
          <a:prstGeom prst="rect">
            <a:avLst/>
          </a:prstGeom>
        </p:spPr>
        <p:txBody>
          <a:bodyPr/>
          <a:lstStyle>
            <a:lvl1pPr>
              <a:defRPr sz="4200" b="1">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3" descr="chrmblue_std small"/>
          <p:cNvPicPr>
            <a:picLocks noChangeAspect="1" noChangeArrowheads="1"/>
          </p:cNvPicPr>
          <p:nvPr userDrawn="1"/>
        </p:nvPicPr>
        <p:blipFill>
          <a:blip r:embed="rId2" cstate="print"/>
          <a:srcRect/>
          <a:stretch>
            <a:fillRect/>
          </a:stretch>
        </p:blipFill>
        <p:spPr bwMode="auto">
          <a:xfrm>
            <a:off x="304800" y="152401"/>
            <a:ext cx="815163" cy="762000"/>
          </a:xfrm>
          <a:prstGeom prst="rect">
            <a:avLst/>
          </a:prstGeom>
          <a:noFill/>
          <a:ln w="9525">
            <a:noFill/>
            <a:miter lim="800000"/>
            <a:headEnd/>
            <a:tailEnd/>
          </a:ln>
        </p:spPr>
      </p:pic>
      <p:sp>
        <p:nvSpPr>
          <p:cNvPr id="8" name="Rectangle 9"/>
          <p:cNvSpPr>
            <a:spLocks noChangeArrowheads="1"/>
          </p:cNvSpPr>
          <p:nvPr userDrawn="1"/>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a:defRPr/>
            </a:pPr>
            <a:endParaRPr lang="en-US" dirty="0"/>
          </a:p>
        </p:txBody>
      </p:sp>
      <p:sp>
        <p:nvSpPr>
          <p:cNvPr id="12" name="TextBox 11"/>
          <p:cNvSpPr txBox="1"/>
          <p:nvPr userDrawn="1"/>
        </p:nvSpPr>
        <p:spPr>
          <a:xfrm>
            <a:off x="7848600" y="6324600"/>
            <a:ext cx="914400" cy="338554"/>
          </a:xfrm>
          <a:prstGeom prst="rect">
            <a:avLst/>
          </a:prstGeom>
          <a:noFill/>
        </p:spPr>
        <p:txBody>
          <a:bodyPr wrap="square" rtlCol="0">
            <a:spAutoFit/>
          </a:bodyPr>
          <a:lstStyle/>
          <a:p>
            <a:pPr algn="r"/>
            <a:fld id="{941633ED-35B7-4A6A-847F-576322AB8A36}" type="slidenum">
              <a:rPr lang="en-US" sz="1600" smtClean="0"/>
              <a:pPr algn="r"/>
              <a:t>‹#›</a:t>
            </a:fld>
            <a:endParaRPr lang="en-US" dirty="0"/>
          </a:p>
        </p:txBody>
      </p:sp>
    </p:spTree>
    <p:extLst>
      <p:ext uri="{BB962C8B-B14F-4D97-AF65-F5344CB8AC3E}">
        <p14:creationId xmlns:p14="http://schemas.microsoft.com/office/powerpoint/2010/main" val="33521189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9"/>
          <p:cNvSpPr>
            <a:spLocks noChangeArrowheads="1"/>
          </p:cNvSpPr>
          <p:nvPr userDrawn="1"/>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a:defRPr/>
            </a:pPr>
            <a:endParaRPr lang="en-US" dirty="0"/>
          </a:p>
        </p:txBody>
      </p:sp>
      <p:sp>
        <p:nvSpPr>
          <p:cNvPr id="12" name="TextBox 11"/>
          <p:cNvSpPr txBox="1"/>
          <p:nvPr userDrawn="1"/>
        </p:nvSpPr>
        <p:spPr>
          <a:xfrm>
            <a:off x="7848600" y="6324600"/>
            <a:ext cx="914400" cy="338554"/>
          </a:xfrm>
          <a:prstGeom prst="rect">
            <a:avLst/>
          </a:prstGeom>
          <a:noFill/>
        </p:spPr>
        <p:txBody>
          <a:bodyPr wrap="square" rtlCol="0">
            <a:spAutoFit/>
          </a:bodyPr>
          <a:lstStyle/>
          <a:p>
            <a:pPr algn="r"/>
            <a:fld id="{941633ED-35B7-4A6A-847F-576322AB8A36}" type="slidenum">
              <a:rPr lang="en-US" sz="1600" smtClean="0"/>
              <a:pPr algn="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r>
              <a:rPr lang="en-US"/>
              <a:t>CSCE 593</a:t>
            </a:r>
          </a:p>
        </p:txBody>
      </p:sp>
      <p:sp>
        <p:nvSpPr>
          <p:cNvPr id="6" name="Footer Placeholder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r>
              <a:rPr lang="en-US"/>
              <a:t>Introduction to Software Engineering</a:t>
            </a:r>
          </a:p>
        </p:txBody>
      </p:sp>
      <p:sp>
        <p:nvSpPr>
          <p:cNvPr id="7" name="Slide Number Placeholder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39A8F4A3-36A5-4157-BB00-7A6E2ED69A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D4F80B8-F88F-4977-9B1B-277066E8A878}" type="slidenum">
              <a:rPr lang="en-US"/>
              <a:pPr/>
              <a:t>‹#›</a:t>
            </a:fld>
            <a:endParaRPr lang="en-US"/>
          </a:p>
        </p:txBody>
      </p:sp>
    </p:spTree>
    <p:extLst>
      <p:ext uri="{BB962C8B-B14F-4D97-AF65-F5344CB8AC3E}">
        <p14:creationId xmlns:p14="http://schemas.microsoft.com/office/powerpoint/2010/main" val="347350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760D6D4-0BDA-43B9-B677-AC3BB087B66B}" type="slidenum">
              <a:rPr lang="en-US"/>
              <a:pPr/>
              <a:t>‹#›</a:t>
            </a:fld>
            <a:endParaRPr lang="en-US"/>
          </a:p>
        </p:txBody>
      </p:sp>
    </p:spTree>
    <p:extLst>
      <p:ext uri="{BB962C8B-B14F-4D97-AF65-F5344CB8AC3E}">
        <p14:creationId xmlns:p14="http://schemas.microsoft.com/office/powerpoint/2010/main" val="316638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325063-AFCB-48F0-AECF-529DD46D4A11}" type="slidenum">
              <a:rPr lang="en-US"/>
              <a:pPr/>
              <a:t>‹#›</a:t>
            </a:fld>
            <a:endParaRPr lang="en-US"/>
          </a:p>
        </p:txBody>
      </p:sp>
    </p:spTree>
    <p:extLst>
      <p:ext uri="{BB962C8B-B14F-4D97-AF65-F5344CB8AC3E}">
        <p14:creationId xmlns:p14="http://schemas.microsoft.com/office/powerpoint/2010/main" val="408285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F34F2A-4476-49CA-BFCE-6AF434F47128}" type="slidenum">
              <a:rPr lang="en-US"/>
              <a:pPr/>
              <a:t>‹#›</a:t>
            </a:fld>
            <a:endParaRPr lang="en-US"/>
          </a:p>
        </p:txBody>
      </p:sp>
    </p:spTree>
    <p:extLst>
      <p:ext uri="{BB962C8B-B14F-4D97-AF65-F5344CB8AC3E}">
        <p14:creationId xmlns:p14="http://schemas.microsoft.com/office/powerpoint/2010/main" val="30559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662C872-9C84-497E-AD00-C1CC0B4BFD32}" type="slidenum">
              <a:rPr lang="en-US"/>
              <a:pPr/>
              <a:t>‹#›</a:t>
            </a:fld>
            <a:endParaRPr lang="en-US"/>
          </a:p>
        </p:txBody>
      </p:sp>
    </p:spTree>
    <p:extLst>
      <p:ext uri="{BB962C8B-B14F-4D97-AF65-F5344CB8AC3E}">
        <p14:creationId xmlns:p14="http://schemas.microsoft.com/office/powerpoint/2010/main" val="119336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4D56A37-859F-4E52-BDB2-59BAC98AD92F}" type="slidenum">
              <a:rPr lang="en-US"/>
              <a:pPr/>
              <a:t>‹#›</a:t>
            </a:fld>
            <a:endParaRPr lang="en-US"/>
          </a:p>
        </p:txBody>
      </p:sp>
    </p:spTree>
    <p:extLst>
      <p:ext uri="{BB962C8B-B14F-4D97-AF65-F5344CB8AC3E}">
        <p14:creationId xmlns:p14="http://schemas.microsoft.com/office/powerpoint/2010/main" val="447076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76200"/>
            <a:ext cx="72390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954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mn-lt"/>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fld id="{602EDFC4-B632-467E-80E9-AFD78E61042B}" type="slidenum">
              <a:rPr lang="en-US"/>
              <a:pPr/>
              <a:t>‹#›</a:t>
            </a:fld>
            <a:endParaRPr lang="en-US"/>
          </a:p>
        </p:txBody>
      </p:sp>
      <p:sp>
        <p:nvSpPr>
          <p:cNvPr id="1031" name="Rectangle 7"/>
          <p:cNvSpPr>
            <a:spLocks noChangeArrowheads="1"/>
          </p:cNvSpPr>
          <p:nvPr userDrawn="1"/>
        </p:nvSpPr>
        <p:spPr bwMode="auto">
          <a:xfrm flipV="1">
            <a:off x="0" y="990600"/>
            <a:ext cx="9144000" cy="50800"/>
          </a:xfrm>
          <a:prstGeom prst="rect">
            <a:avLst/>
          </a:prstGeom>
          <a:gradFill rotWithShape="0">
            <a:gsLst>
              <a:gs pos="0">
                <a:srgbClr val="000099"/>
              </a:gs>
              <a:gs pos="50000">
                <a:schemeClr val="accent2"/>
              </a:gs>
              <a:gs pos="100000">
                <a:srgbClr val="000099"/>
              </a:gs>
            </a:gsLst>
            <a:lin ang="18900000" scaled="1"/>
          </a:grad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50553067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ctr" rtl="0" fontAlgn="base">
        <a:spcBef>
          <a:spcPct val="0"/>
        </a:spcBef>
        <a:spcAft>
          <a:spcPct val="0"/>
        </a:spcAft>
        <a:defRPr sz="3600" b="1">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defRPr>
      </a:lvl2pPr>
      <a:lvl3pPr algn="ctr" rtl="0" fontAlgn="base">
        <a:spcBef>
          <a:spcPct val="0"/>
        </a:spcBef>
        <a:spcAft>
          <a:spcPct val="0"/>
        </a:spcAft>
        <a:defRPr sz="3600" b="1">
          <a:solidFill>
            <a:schemeClr val="tx2"/>
          </a:solidFill>
          <a:latin typeface="Arial" charset="0"/>
        </a:defRPr>
      </a:lvl3pPr>
      <a:lvl4pPr algn="ctr" rtl="0" fontAlgn="base">
        <a:spcBef>
          <a:spcPct val="0"/>
        </a:spcBef>
        <a:spcAft>
          <a:spcPct val="0"/>
        </a:spcAft>
        <a:defRPr sz="3600" b="1">
          <a:solidFill>
            <a:schemeClr val="tx2"/>
          </a:solidFill>
          <a:latin typeface="Arial" charset="0"/>
        </a:defRPr>
      </a:lvl4pPr>
      <a:lvl5pPr algn="ctr" rtl="0" fontAlgn="base">
        <a:spcBef>
          <a:spcPct val="0"/>
        </a:spcBef>
        <a:spcAft>
          <a:spcPct val="0"/>
        </a:spcAft>
        <a:defRPr sz="3600" b="1">
          <a:solidFill>
            <a:schemeClr val="tx2"/>
          </a:solidFill>
          <a:latin typeface="Arial" charset="0"/>
        </a:defRPr>
      </a:lvl5pPr>
      <a:lvl6pPr marL="457200" algn="ctr" rtl="0" fontAlgn="base">
        <a:spcBef>
          <a:spcPct val="0"/>
        </a:spcBef>
        <a:spcAft>
          <a:spcPct val="0"/>
        </a:spcAft>
        <a:defRPr sz="3600" b="1">
          <a:solidFill>
            <a:schemeClr val="tx2"/>
          </a:solidFill>
          <a:latin typeface="Arial" charset="0"/>
        </a:defRPr>
      </a:lvl6pPr>
      <a:lvl7pPr marL="914400" algn="ctr" rtl="0" fontAlgn="base">
        <a:spcBef>
          <a:spcPct val="0"/>
        </a:spcBef>
        <a:spcAft>
          <a:spcPct val="0"/>
        </a:spcAft>
        <a:defRPr sz="3600" b="1">
          <a:solidFill>
            <a:schemeClr val="tx2"/>
          </a:solidFill>
          <a:latin typeface="Arial" charset="0"/>
        </a:defRPr>
      </a:lvl7pPr>
      <a:lvl8pPr marL="1371600" algn="ctr" rtl="0" fontAlgn="base">
        <a:spcBef>
          <a:spcPct val="0"/>
        </a:spcBef>
        <a:spcAft>
          <a:spcPct val="0"/>
        </a:spcAft>
        <a:defRPr sz="3600" b="1">
          <a:solidFill>
            <a:schemeClr val="tx2"/>
          </a:solidFill>
          <a:latin typeface="Arial" charset="0"/>
        </a:defRPr>
      </a:lvl8pPr>
      <a:lvl9pPr marL="1828800" algn="ctr"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585307"/>
      </p:ext>
    </p:extLst>
  </p:cSld>
  <p:clrMap bg1="lt1" tx1="dk1" bg2="lt2" tx2="dk2" accent1="accent1" accent2="accent2" accent3="accent3" accent4="accent4" accent5="accent5" accent6="accent6" hlink="hlink" folHlink="folHlink"/>
  <p:sldLayoutIdLst>
    <p:sldLayoutId id="2147483845" r:id="rId1"/>
    <p:sldLayoutId id="2147483846"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t-machine.org/index.php/2007/09/03/entity-systems-are-the-future-of-mmog-development-part-1/" TargetMode="External"/><Relationship Id="rId7" Type="http://schemas.openxmlformats.org/officeDocument/2006/relationships/hyperlink" Target="http://cppedinburgh.uk/slides/201611-qt3d-ecs.pdf" TargetMode="External"/><Relationship Id="rId2" Type="http://schemas.openxmlformats.org/officeDocument/2006/relationships/hyperlink" Target="https://www.gamedevs.org/uploads/data-driven-game-object-system.pdf" TargetMode="External"/><Relationship Id="rId1" Type="http://schemas.openxmlformats.org/officeDocument/2006/relationships/slideLayout" Target="../slideLayouts/slideLayout2.xml"/><Relationship Id="rId6" Type="http://schemas.openxmlformats.org/officeDocument/2006/relationships/hyperlink" Target="https://www.richardlord.net/ash/" TargetMode="External"/><Relationship Id="rId5" Type="http://schemas.openxmlformats.org/officeDocument/2006/relationships/hyperlink" Target="http://cowboyprogramming.com/2007/01/05/evolve-your-heirachy/" TargetMode="External"/><Relationship Id="rId4" Type="http://schemas.openxmlformats.org/officeDocument/2006/relationships/hyperlink" Target="https://www.gamedev.net/articles/programming/general-and-gameplay-programming/the-entity-component-system-c-game-design-pattern-part-1-r4803/"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
          <p:cNvSpPr txBox="1">
            <a:spLocks noChangeArrowheads="1"/>
          </p:cNvSpPr>
          <p:nvPr/>
        </p:nvSpPr>
        <p:spPr bwMode="auto">
          <a:xfrm>
            <a:off x="0" y="304800"/>
            <a:ext cx="9144000" cy="839945"/>
          </a:xfrm>
          <a:prstGeom prst="rect">
            <a:avLst/>
          </a:prstGeom>
          <a:noFill/>
          <a:ln w="9525">
            <a:noFill/>
            <a:miter lim="800000"/>
            <a:headEnd/>
            <a:tailEnd/>
          </a:ln>
          <a:effectLst/>
        </p:spPr>
        <p:txBody>
          <a:bodyPr wrap="square" lIns="100303" tIns="50151" rIns="100303" bIns="50151">
            <a:spAutoFit/>
          </a:bodyPr>
          <a:lstStyle/>
          <a:p>
            <a:pPr algn="ctr" defTabSz="1003300">
              <a:defRPr/>
            </a:pPr>
            <a:r>
              <a:rPr lang="en-US" sz="4800" b="1" dirty="0">
                <a:solidFill>
                  <a:srgbClr val="000066"/>
                </a:solidFill>
                <a:effectLst>
                  <a:outerShdw blurRad="38100" dist="38100" dir="2700000" algn="tl">
                    <a:srgbClr val="C0C0C0"/>
                  </a:outerShdw>
                </a:effectLst>
              </a:rPr>
              <a:t>Air Force Institute of Technology</a:t>
            </a:r>
            <a:endParaRPr lang="en-US" sz="4800" b="1" dirty="0">
              <a:effectLst>
                <a:outerShdw blurRad="38100" dist="38100" dir="2700000" algn="tl">
                  <a:srgbClr val="C0C0C0"/>
                </a:outerShdw>
              </a:effectLst>
            </a:endParaRPr>
          </a:p>
        </p:txBody>
      </p:sp>
      <p:sp>
        <p:nvSpPr>
          <p:cNvPr id="2" name="Title 1"/>
          <p:cNvSpPr>
            <a:spLocks noGrp="1"/>
          </p:cNvSpPr>
          <p:nvPr>
            <p:ph type="ctrTitle"/>
          </p:nvPr>
        </p:nvSpPr>
        <p:spPr>
          <a:xfrm>
            <a:off x="0" y="1600200"/>
            <a:ext cx="9144000" cy="1752600"/>
          </a:xfrm>
        </p:spPr>
        <p:txBody>
          <a:bodyPr>
            <a:noAutofit/>
          </a:bodyPr>
          <a:lstStyle/>
          <a:p>
            <a:r>
              <a:rPr lang="en-US" sz="3200" b="1" dirty="0" smtClean="0">
                <a:effectLst>
                  <a:outerShdw blurRad="38100" dist="38100" dir="2700000" algn="tl">
                    <a:srgbClr val="000000">
                      <a:alpha val="43137"/>
                    </a:srgbClr>
                  </a:outerShdw>
                </a:effectLst>
              </a:rPr>
              <a:t>CSCE 693 – Software Evolution</a:t>
            </a:r>
            <a:br>
              <a:rPr lang="en-US" sz="32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Game Patterns</a:t>
            </a:r>
            <a:endParaRPr lang="en-US" sz="2800" dirty="0"/>
          </a:p>
        </p:txBody>
      </p:sp>
      <p:pic>
        <p:nvPicPr>
          <p:cNvPr id="7" name="Picture 28" descr="AFITCampus"/>
          <p:cNvPicPr>
            <a:picLocks noChangeAspect="1" noChangeArrowheads="1"/>
          </p:cNvPicPr>
          <p:nvPr/>
        </p:nvPicPr>
        <p:blipFill>
          <a:blip r:embed="rId2" cstate="print"/>
          <a:srcRect/>
          <a:stretch>
            <a:fillRect/>
          </a:stretch>
        </p:blipFill>
        <p:spPr bwMode="auto">
          <a:xfrm>
            <a:off x="0" y="5105400"/>
            <a:ext cx="9144000" cy="1752600"/>
          </a:xfrm>
          <a:prstGeom prst="rect">
            <a:avLst/>
          </a:prstGeom>
          <a:noFill/>
          <a:ln w="9525">
            <a:noFill/>
            <a:miter lim="800000"/>
            <a:headEnd/>
            <a:tailEnd/>
          </a:ln>
        </p:spPr>
      </p:pic>
      <p:sp>
        <p:nvSpPr>
          <p:cNvPr id="9" name="Title 1"/>
          <p:cNvSpPr txBox="1">
            <a:spLocks/>
          </p:cNvSpPr>
          <p:nvPr/>
        </p:nvSpPr>
        <p:spPr>
          <a:xfrm>
            <a:off x="20171" y="3733800"/>
            <a:ext cx="9144000" cy="1219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Douglas D.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Hodson</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PhD</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latin typeface="+mj-lt"/>
                <a:ea typeface="+mj-ea"/>
                <a:cs typeface="+mj-cs"/>
              </a:rPr>
              <a:t>Bldg 640, Room 311C</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255-3636 x4719</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0" name="Straight Connector 9"/>
          <p:cNvCxnSpPr/>
          <p:nvPr/>
        </p:nvCxnSpPr>
        <p:spPr>
          <a:xfrm>
            <a:off x="0" y="1295400"/>
            <a:ext cx="91440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2746375"/>
          </a:xfrm>
        </p:spPr>
        <p:txBody>
          <a:bodyPr/>
          <a:lstStyle/>
          <a:p>
            <a:r>
              <a:rPr lang="en-US" sz="4000" b="1" dirty="0" smtClean="0"/>
              <a:t>Blended Design</a:t>
            </a:r>
            <a:br>
              <a:rPr lang="en-US" sz="4000" b="1" dirty="0" smtClean="0"/>
            </a:br>
            <a:r>
              <a:rPr lang="en-US" sz="2800" b="1" dirty="0" smtClean="0"/>
              <a:t>(The Entity is Defined by it’s Type, while Certain  Behaviors/Aspects are Defined by Components)</a:t>
            </a:r>
            <a:endParaRPr lang="en-US" sz="2000" b="1" dirty="0"/>
          </a:p>
        </p:txBody>
      </p:sp>
    </p:spTree>
    <p:extLst>
      <p:ext uri="{BB962C8B-B14F-4D97-AF65-F5344CB8AC3E}">
        <p14:creationId xmlns:p14="http://schemas.microsoft.com/office/powerpoint/2010/main" val="3838243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MIXR</a:t>
            </a:r>
            <a:endParaRPr lang="en-US" dirty="0"/>
          </a:p>
        </p:txBody>
      </p:sp>
      <p:pic>
        <p:nvPicPr>
          <p:cNvPr id="4" name="Picture 3"/>
          <p:cNvPicPr>
            <a:picLocks noChangeAspect="1"/>
          </p:cNvPicPr>
          <p:nvPr/>
        </p:nvPicPr>
        <p:blipFill>
          <a:blip r:embed="rId2"/>
          <a:stretch>
            <a:fillRect/>
          </a:stretch>
        </p:blipFill>
        <p:spPr>
          <a:xfrm>
            <a:off x="676156" y="1371600"/>
            <a:ext cx="7867887" cy="4953000"/>
          </a:xfrm>
          <a:prstGeom prst="rect">
            <a:avLst/>
          </a:prstGeom>
        </p:spPr>
      </p:pic>
    </p:spTree>
    <p:extLst>
      <p:ext uri="{BB962C8B-B14F-4D97-AF65-F5344CB8AC3E}">
        <p14:creationId xmlns:p14="http://schemas.microsoft.com/office/powerpoint/2010/main" val="1696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me\Google Drive\r-drive-repository\eaagles\simaf-products\gfx\raa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2761" y="3799835"/>
            <a:ext cx="3521594" cy="2209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MIXR</a:t>
            </a:r>
            <a:endParaRPr lang="en-US" dirty="0"/>
          </a:p>
        </p:txBody>
      </p:sp>
      <p:pic>
        <p:nvPicPr>
          <p:cNvPr id="4" name="Picture 4" descr="IMG_00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086" y="1502182"/>
            <a:ext cx="2489744" cy="210959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5" descr="cockpit_1280x10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8443" y="3887249"/>
            <a:ext cx="2490387" cy="199188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3" descr="C:\Users\me\Google Drive\r-drive-repository\eaagles\simaf-products\gfx\RAAS\GUI\blueForceController-small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1130" y="1455833"/>
            <a:ext cx="3523225" cy="22022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mq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331" y="1620102"/>
            <a:ext cx="2448970" cy="1814052"/>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pic>
      <p:pic>
        <p:nvPicPr>
          <p:cNvPr id="11" name="Picture 10" descr="IMG_0081"/>
          <p:cNvPicPr>
            <a:picLocks noGrp="1" noChangeAspect="1" noChangeArrowheads="1"/>
          </p:cNvPicPr>
          <p:nvPr/>
        </p:nvPicPr>
        <p:blipFill>
          <a:blip r:embed="rId7" cstate="print"/>
          <a:srcRect/>
          <a:stretch>
            <a:fillRect/>
          </a:stretch>
        </p:blipFill>
        <p:spPr bwMode="auto">
          <a:xfrm>
            <a:off x="155829" y="3833831"/>
            <a:ext cx="2405973" cy="1804480"/>
          </a:xfrm>
          <a:prstGeom prst="rect">
            <a:avLst/>
          </a:prstGeom>
          <a:noFill/>
          <a:ln w="25400">
            <a:solidFill>
              <a:srgbClr val="000000"/>
            </a:solidFill>
            <a:miter lim="800000"/>
            <a:headEnd/>
            <a:tailEnd/>
          </a:ln>
        </p:spPr>
      </p:pic>
      <p:pic>
        <p:nvPicPr>
          <p:cNvPr id="3" name="Picture 2"/>
          <p:cNvPicPr>
            <a:picLocks noChangeAspect="1"/>
          </p:cNvPicPr>
          <p:nvPr/>
        </p:nvPicPr>
        <p:blipFill>
          <a:blip r:embed="rId8"/>
          <a:stretch>
            <a:fillRect/>
          </a:stretch>
        </p:blipFill>
        <p:spPr>
          <a:xfrm>
            <a:off x="6429245" y="307499"/>
            <a:ext cx="2500190" cy="517280"/>
          </a:xfrm>
          <a:prstGeom prst="rect">
            <a:avLst/>
          </a:prstGeom>
        </p:spPr>
      </p:pic>
      <p:sp>
        <p:nvSpPr>
          <p:cNvPr id="9" name="TextBox 8"/>
          <p:cNvSpPr txBox="1"/>
          <p:nvPr/>
        </p:nvSpPr>
        <p:spPr>
          <a:xfrm>
            <a:off x="-4012" y="6224646"/>
            <a:ext cx="914801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Calibri"/>
                <a:ea typeface="+mn-ea"/>
                <a:cs typeface="+mn-cs"/>
              </a:rPr>
              <a:t>Mixed Reality Environments / Virtual / Serious Gaming!</a:t>
            </a: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6112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10540" y="2057400"/>
            <a:ext cx="4882784" cy="456057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3600" dirty="0" smtClean="0"/>
              <a:t>Simulation / Framework Relationship</a:t>
            </a:r>
            <a:endParaRPr lang="en-US" sz="3600" dirty="0"/>
          </a:p>
        </p:txBody>
      </p:sp>
      <p:sp>
        <p:nvSpPr>
          <p:cNvPr id="14" name="TextBox 13"/>
          <p:cNvSpPr txBox="1"/>
          <p:nvPr/>
        </p:nvSpPr>
        <p:spPr>
          <a:xfrm>
            <a:off x="6126332" y="5726626"/>
            <a:ext cx="2529444"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External Packages to Support Graphics &amp; Interoperability</a:t>
            </a:r>
            <a:endParaRPr kumimoji="0" lang="en-U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7" name="Right Brace 16"/>
          <p:cNvSpPr/>
          <p:nvPr/>
        </p:nvSpPr>
        <p:spPr bwMode="auto">
          <a:xfrm>
            <a:off x="5614950" y="2583180"/>
            <a:ext cx="351510" cy="3072495"/>
          </a:xfrm>
          <a:prstGeom prst="rightBrace">
            <a:avLst>
              <a:gd name="adj1" fmla="val 75000"/>
              <a:gd name="adj2" fmla="val 50000"/>
            </a:avLst>
          </a:prstGeom>
          <a:noFill/>
          <a:ln w="22225"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prstClr val="black"/>
              </a:solidFill>
              <a:effectLst/>
              <a:uLnTx/>
              <a:uFillTx/>
              <a:latin typeface="Times New Roman" charset="0"/>
              <a:ea typeface="+mn-ea"/>
              <a:cs typeface="+mn-cs"/>
            </a:endParaRPr>
          </a:p>
        </p:txBody>
      </p:sp>
      <p:sp>
        <p:nvSpPr>
          <p:cNvPr id="18" name="TextBox 17"/>
          <p:cNvSpPr txBox="1"/>
          <p:nvPr/>
        </p:nvSpPr>
        <p:spPr>
          <a:xfrm>
            <a:off x="6097285" y="2941566"/>
            <a:ext cx="2635437"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smtClean="0">
                <a:ln>
                  <a:noFill/>
                </a:ln>
                <a:solidFill>
                  <a:prstClr val="black"/>
                </a:solidFill>
                <a:effectLst/>
                <a:uLnTx/>
                <a:uFillTx/>
                <a:latin typeface="Arial" pitchFamily="34" charset="0"/>
                <a:ea typeface="+mn-ea"/>
                <a:cs typeface="Arial" pitchFamily="34" charset="0"/>
              </a:rPr>
              <a:t>Framework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Defines Simulation Architecture, PVI Graphics and Instruments Library, Input Language and Abstract Modeling Environments for RF, IR, </a:t>
            </a:r>
            <a:r>
              <a:rPr kumimoji="0" lang="en-US" sz="16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datalinks</a:t>
            </a:r>
            <a:r>
              <a:rPr kumimoji="0" lang="en-US" sz="16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GPS, </a:t>
            </a:r>
            <a:r>
              <a:rPr kumimoji="0" lang="en-US" sz="16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Satcom</a:t>
            </a:r>
            <a:r>
              <a:rPr kumimoji="0" lang="en-US" sz="16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Weapons, etc</a:t>
            </a:r>
            <a:endParaRPr kumimoji="0" lang="en-U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pic>
        <p:nvPicPr>
          <p:cNvPr id="11" name="Picture 10" descr="IMG_0081"/>
          <p:cNvPicPr>
            <a:picLocks noGrp="1" noChangeAspect="1" noChangeArrowheads="1"/>
          </p:cNvPicPr>
          <p:nvPr/>
        </p:nvPicPr>
        <p:blipFill>
          <a:blip r:embed="rId4" cstate="print"/>
          <a:srcRect/>
          <a:stretch>
            <a:fillRect/>
          </a:stretch>
        </p:blipFill>
        <p:spPr bwMode="auto">
          <a:xfrm>
            <a:off x="515982" y="1201782"/>
            <a:ext cx="1277984" cy="958488"/>
          </a:xfrm>
          <a:prstGeom prst="rect">
            <a:avLst/>
          </a:prstGeom>
          <a:noFill/>
          <a:ln w="25400">
            <a:solidFill>
              <a:srgbClr val="000000"/>
            </a:solidFill>
            <a:miter lim="800000"/>
            <a:headEnd/>
            <a:tailEnd/>
          </a:ln>
        </p:spPr>
      </p:pic>
      <p:pic>
        <p:nvPicPr>
          <p:cNvPr id="13" name="Picture 12" descr="gcpr"/>
          <p:cNvPicPr>
            <a:picLocks noChangeAspect="1" noChangeArrowheads="1"/>
          </p:cNvPicPr>
          <p:nvPr/>
        </p:nvPicPr>
        <p:blipFill>
          <a:blip r:embed="rId5" cstate="print"/>
          <a:srcRect/>
          <a:stretch>
            <a:fillRect/>
          </a:stretch>
        </p:blipFill>
        <p:spPr bwMode="auto">
          <a:xfrm>
            <a:off x="2146843" y="1201238"/>
            <a:ext cx="1475907" cy="981892"/>
          </a:xfrm>
          <a:prstGeom prst="rect">
            <a:avLst/>
          </a:prstGeom>
          <a:noFill/>
          <a:ln w="9525">
            <a:noFill/>
            <a:miter lim="800000"/>
            <a:headEnd/>
            <a:tailEnd/>
          </a:ln>
        </p:spPr>
      </p:pic>
      <p:pic>
        <p:nvPicPr>
          <p:cNvPr id="15" name="Picture 14" descr="mq9r"/>
          <p:cNvPicPr>
            <a:picLocks noChangeAspect="1" noChangeArrowheads="1"/>
          </p:cNvPicPr>
          <p:nvPr/>
        </p:nvPicPr>
        <p:blipFill>
          <a:blip r:embed="rId6" cstate="print"/>
          <a:srcRect/>
          <a:stretch>
            <a:fillRect/>
          </a:stretch>
        </p:blipFill>
        <p:spPr bwMode="auto">
          <a:xfrm>
            <a:off x="3960403" y="1213757"/>
            <a:ext cx="1377407" cy="918271"/>
          </a:xfrm>
          <a:prstGeom prst="rect">
            <a:avLst/>
          </a:prstGeom>
          <a:noFill/>
          <a:ln w="9525">
            <a:noFill/>
            <a:miter lim="800000"/>
            <a:headEnd/>
            <a:tailEnd/>
          </a:ln>
        </p:spPr>
      </p:pic>
      <p:sp>
        <p:nvSpPr>
          <p:cNvPr id="16" name="Right Brace 15"/>
          <p:cNvSpPr/>
          <p:nvPr/>
        </p:nvSpPr>
        <p:spPr bwMode="auto">
          <a:xfrm>
            <a:off x="5626925" y="1166901"/>
            <a:ext cx="316676" cy="1153390"/>
          </a:xfrm>
          <a:prstGeom prst="rightBrace">
            <a:avLst>
              <a:gd name="adj1" fmla="val 75000"/>
              <a:gd name="adj2" fmla="val 50000"/>
            </a:avLst>
          </a:prstGeom>
          <a:noFill/>
          <a:ln w="22225"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prstClr val="black"/>
              </a:solidFill>
              <a:effectLst/>
              <a:uLnTx/>
              <a:uFillTx/>
              <a:latin typeface="Times New Roman" charset="0"/>
              <a:ea typeface="+mn-ea"/>
              <a:cs typeface="+mn-cs"/>
            </a:endParaRPr>
          </a:p>
        </p:txBody>
      </p:sp>
      <p:sp>
        <p:nvSpPr>
          <p:cNvPr id="20" name="TextBox 19"/>
          <p:cNvSpPr txBox="1"/>
          <p:nvPr/>
        </p:nvSpPr>
        <p:spPr>
          <a:xfrm>
            <a:off x="6051566" y="1243938"/>
            <a:ext cx="2669524"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smtClean="0">
                <a:ln>
                  <a:noFill/>
                </a:ln>
                <a:solidFill>
                  <a:prstClr val="black"/>
                </a:solidFill>
                <a:effectLst/>
                <a:uLnTx/>
                <a:uFillTx/>
                <a:latin typeface="Arial" pitchFamily="34" charset="0"/>
                <a:ea typeface="+mn-ea"/>
                <a:cs typeface="Arial" pitchFamily="34" charset="0"/>
              </a:rPr>
              <a:t>Products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Simulators &amp; Simulations Based on Framework Structure</a:t>
            </a:r>
            <a:endParaRPr kumimoji="0" lang="en-U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9" name="Right Brace 18"/>
          <p:cNvSpPr/>
          <p:nvPr/>
        </p:nvSpPr>
        <p:spPr bwMode="auto">
          <a:xfrm>
            <a:off x="5600700" y="5772150"/>
            <a:ext cx="354330" cy="834390"/>
          </a:xfrm>
          <a:prstGeom prst="rightBrace">
            <a:avLst>
              <a:gd name="adj1" fmla="val 37003"/>
              <a:gd name="adj2" fmla="val 50000"/>
            </a:avLst>
          </a:prstGeom>
          <a:noFill/>
          <a:ln w="22225"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prstClr val="black"/>
              </a:solidFill>
              <a:effectLst/>
              <a:uLnTx/>
              <a:uFillTx/>
              <a:latin typeface="Times New Roman" charset="0"/>
              <a:ea typeface="+mn-ea"/>
              <a:cs typeface="+mn-cs"/>
            </a:endParaRPr>
          </a:p>
        </p:txBody>
      </p:sp>
    </p:spTree>
    <p:extLst>
      <p:ext uri="{BB962C8B-B14F-4D97-AF65-F5344CB8AC3E}">
        <p14:creationId xmlns:p14="http://schemas.microsoft.com/office/powerpoint/2010/main" val="22308172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0" y="152400"/>
            <a:ext cx="9144000" cy="762000"/>
          </a:xfrm>
        </p:spPr>
        <p:txBody>
          <a:bodyPr/>
          <a:lstStyle/>
          <a:p>
            <a:pPr algn="ctr"/>
            <a:r>
              <a:rPr lang="en-US" sz="4200" dirty="0" smtClean="0">
                <a:effectLst>
                  <a:outerShdw blurRad="38100" dist="38100" dir="2700000" algn="tl">
                    <a:srgbClr val="000000">
                      <a:alpha val="43137"/>
                    </a:srgbClr>
                  </a:outerShdw>
                </a:effectLst>
                <a:latin typeface="Calibri" panose="020F0502020204030204" pitchFamily="34" charset="0"/>
                <a:ea typeface="Cambria" panose="02040503050406030204" pitchFamily="18" charset="0"/>
                <a:cs typeface="Calibri" panose="020F0502020204030204" pitchFamily="34" charset="0"/>
              </a:rPr>
              <a:t>Abbreviated Class </a:t>
            </a:r>
            <a:r>
              <a:rPr lang="en-US" sz="4200" dirty="0">
                <a:effectLst>
                  <a:outerShdw blurRad="38100" dist="38100" dir="2700000" algn="tl">
                    <a:srgbClr val="000000">
                      <a:alpha val="43137"/>
                    </a:srgbClr>
                  </a:outerShdw>
                </a:effectLst>
                <a:latin typeface="Calibri" panose="020F0502020204030204" pitchFamily="34" charset="0"/>
                <a:ea typeface="Cambria" panose="02040503050406030204" pitchFamily="18" charset="0"/>
                <a:cs typeface="Calibri" panose="020F0502020204030204" pitchFamily="34" charset="0"/>
              </a:rPr>
              <a:t>Hierarchy</a:t>
            </a:r>
          </a:p>
        </p:txBody>
      </p:sp>
      <p:sp>
        <p:nvSpPr>
          <p:cNvPr id="193539" name="AutoShape 3"/>
          <p:cNvSpPr>
            <a:spLocks noChangeArrowheads="1"/>
          </p:cNvSpPr>
          <p:nvPr/>
        </p:nvSpPr>
        <p:spPr bwMode="auto">
          <a:xfrm>
            <a:off x="533400" y="1951038"/>
            <a:ext cx="1066800" cy="274637"/>
          </a:xfrm>
          <a:prstGeom prst="roundRect">
            <a:avLst>
              <a:gd name="adj" fmla="val 32500"/>
            </a:avLst>
          </a:prstGeom>
          <a:solidFill>
            <a:srgbClr val="5FFF5F"/>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smtClean="0">
                <a:ln>
                  <a:noFill/>
                </a:ln>
                <a:solidFill>
                  <a:srgbClr val="000000"/>
                </a:solidFill>
                <a:effectLst/>
                <a:uLnTx/>
                <a:uFillTx/>
                <a:latin typeface="Times New Roman" pitchFamily="18" charset="0"/>
                <a:ea typeface="+mn-ea"/>
                <a:cs typeface="+mn-cs"/>
              </a:rPr>
              <a:t>Object</a:t>
            </a:r>
            <a:endPar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40" name="AutoShape 4"/>
          <p:cNvSpPr>
            <a:spLocks noChangeArrowheads="1"/>
          </p:cNvSpPr>
          <p:nvPr/>
        </p:nvSpPr>
        <p:spPr bwMode="auto">
          <a:xfrm>
            <a:off x="4953000" y="3306763"/>
            <a:ext cx="1066800" cy="274637"/>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Weapon</a:t>
            </a:r>
          </a:p>
        </p:txBody>
      </p:sp>
      <p:sp>
        <p:nvSpPr>
          <p:cNvPr id="193541" name="AutoShape 5"/>
          <p:cNvSpPr>
            <a:spLocks noChangeArrowheads="1"/>
          </p:cNvSpPr>
          <p:nvPr/>
        </p:nvSpPr>
        <p:spPr bwMode="auto">
          <a:xfrm>
            <a:off x="6324600" y="3094038"/>
            <a:ext cx="1066800" cy="274637"/>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Missile</a:t>
            </a:r>
          </a:p>
        </p:txBody>
      </p:sp>
      <p:sp>
        <p:nvSpPr>
          <p:cNvPr id="193542" name="AutoShape 6"/>
          <p:cNvSpPr>
            <a:spLocks noChangeArrowheads="1"/>
          </p:cNvSpPr>
          <p:nvPr/>
        </p:nvSpPr>
        <p:spPr bwMode="auto">
          <a:xfrm>
            <a:off x="4953000" y="2590800"/>
            <a:ext cx="1066800" cy="274638"/>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AirVehicle</a:t>
            </a:r>
          </a:p>
        </p:txBody>
      </p:sp>
      <p:sp>
        <p:nvSpPr>
          <p:cNvPr id="193543" name="AutoShape 7"/>
          <p:cNvSpPr>
            <a:spLocks noChangeArrowheads="1"/>
          </p:cNvSpPr>
          <p:nvPr/>
        </p:nvSpPr>
        <p:spPr bwMode="auto">
          <a:xfrm>
            <a:off x="3581400" y="2590800"/>
            <a:ext cx="1066800" cy="274638"/>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Player</a:t>
            </a:r>
          </a:p>
        </p:txBody>
      </p:sp>
      <p:sp>
        <p:nvSpPr>
          <p:cNvPr id="193544" name="AutoShape 8"/>
          <p:cNvSpPr>
            <a:spLocks noChangeArrowheads="1"/>
          </p:cNvSpPr>
          <p:nvPr/>
        </p:nvSpPr>
        <p:spPr bwMode="auto">
          <a:xfrm>
            <a:off x="3581400" y="1951038"/>
            <a:ext cx="1066800" cy="274637"/>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EcmEmission</a:t>
            </a:r>
          </a:p>
        </p:txBody>
      </p:sp>
      <p:sp>
        <p:nvSpPr>
          <p:cNvPr id="193545" name="AutoShape 9"/>
          <p:cNvSpPr>
            <a:spLocks noChangeArrowheads="1"/>
          </p:cNvSpPr>
          <p:nvPr/>
        </p:nvSpPr>
        <p:spPr bwMode="auto">
          <a:xfrm>
            <a:off x="3581400" y="15240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RdrTrack</a:t>
            </a:r>
          </a:p>
        </p:txBody>
      </p:sp>
      <p:sp>
        <p:nvSpPr>
          <p:cNvPr id="193546" name="AutoShape 10"/>
          <p:cNvSpPr>
            <a:spLocks noChangeArrowheads="1"/>
          </p:cNvSpPr>
          <p:nvPr/>
        </p:nvSpPr>
        <p:spPr bwMode="auto">
          <a:xfrm>
            <a:off x="3581400" y="11430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RwrTrack</a:t>
            </a:r>
          </a:p>
        </p:txBody>
      </p:sp>
      <p:sp>
        <p:nvSpPr>
          <p:cNvPr id="193547" name="AutoShape 11"/>
          <p:cNvSpPr>
            <a:spLocks noChangeArrowheads="1"/>
          </p:cNvSpPr>
          <p:nvPr/>
        </p:nvSpPr>
        <p:spPr bwMode="auto">
          <a:xfrm>
            <a:off x="1905000" y="2560638"/>
            <a:ext cx="1066800" cy="274637"/>
          </a:xfrm>
          <a:prstGeom prst="roundRect">
            <a:avLst>
              <a:gd name="adj" fmla="val 32500"/>
            </a:avLst>
          </a:prstGeom>
          <a:solidFill>
            <a:srgbClr val="5FFF5F"/>
          </a:solidFill>
          <a:ln w="9525">
            <a:solidFill>
              <a:schemeClr val="tx1"/>
            </a:solidFill>
            <a:round/>
            <a:headEnd/>
            <a:tailEnd/>
          </a:ln>
          <a:effectLst/>
        </p:spPr>
        <p:txBody>
          <a:bodyPr wrap="none"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smtClean="0">
                <a:ln>
                  <a:noFill/>
                </a:ln>
                <a:solidFill>
                  <a:srgbClr val="000000"/>
                </a:solidFill>
                <a:effectLst/>
                <a:uLnTx/>
                <a:uFillTx/>
                <a:latin typeface="Times New Roman" pitchFamily="18" charset="0"/>
                <a:ea typeface="+mn-ea"/>
                <a:cs typeface="+mn-cs"/>
              </a:rPr>
              <a:t>Component</a:t>
            </a:r>
            <a:endPar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48" name="AutoShape 12"/>
          <p:cNvSpPr>
            <a:spLocks noChangeArrowheads="1"/>
          </p:cNvSpPr>
          <p:nvPr/>
        </p:nvSpPr>
        <p:spPr bwMode="auto">
          <a:xfrm>
            <a:off x="1905000" y="1951038"/>
            <a:ext cx="1066800" cy="274637"/>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Emission</a:t>
            </a:r>
          </a:p>
        </p:txBody>
      </p:sp>
      <p:sp>
        <p:nvSpPr>
          <p:cNvPr id="193549" name="AutoShape 13"/>
          <p:cNvSpPr>
            <a:spLocks noChangeArrowheads="1"/>
          </p:cNvSpPr>
          <p:nvPr/>
        </p:nvSpPr>
        <p:spPr bwMode="auto">
          <a:xfrm>
            <a:off x="1905000" y="1341438"/>
            <a:ext cx="1066800" cy="274637"/>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Track</a:t>
            </a:r>
          </a:p>
        </p:txBody>
      </p:sp>
      <p:sp>
        <p:nvSpPr>
          <p:cNvPr id="193550" name="AutoShape 14"/>
          <p:cNvSpPr>
            <a:spLocks noChangeArrowheads="1"/>
          </p:cNvSpPr>
          <p:nvPr/>
        </p:nvSpPr>
        <p:spPr bwMode="auto">
          <a:xfrm>
            <a:off x="4953000" y="47244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a:t>
            </a:r>
          </a:p>
        </p:txBody>
      </p:sp>
      <p:sp>
        <p:nvSpPr>
          <p:cNvPr id="193551" name="AutoShape 15"/>
          <p:cNvSpPr>
            <a:spLocks noChangeArrowheads="1"/>
          </p:cNvSpPr>
          <p:nvPr/>
        </p:nvSpPr>
        <p:spPr bwMode="auto">
          <a:xfrm>
            <a:off x="4953000" y="42672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Sensor</a:t>
            </a:r>
          </a:p>
        </p:txBody>
      </p:sp>
      <p:sp>
        <p:nvSpPr>
          <p:cNvPr id="193552" name="AutoShape 16"/>
          <p:cNvSpPr>
            <a:spLocks noChangeArrowheads="1"/>
          </p:cNvSpPr>
          <p:nvPr/>
        </p:nvSpPr>
        <p:spPr bwMode="auto">
          <a:xfrm>
            <a:off x="6324600" y="42672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Radar</a:t>
            </a:r>
          </a:p>
        </p:txBody>
      </p:sp>
      <p:sp>
        <p:nvSpPr>
          <p:cNvPr id="193553" name="AutoShape 17"/>
          <p:cNvSpPr>
            <a:spLocks noChangeArrowheads="1"/>
          </p:cNvSpPr>
          <p:nvPr/>
        </p:nvSpPr>
        <p:spPr bwMode="auto">
          <a:xfrm>
            <a:off x="6324600" y="47244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RWR</a:t>
            </a:r>
          </a:p>
        </p:txBody>
      </p:sp>
      <p:sp>
        <p:nvSpPr>
          <p:cNvPr id="193554" name="AutoShape 18"/>
          <p:cNvSpPr>
            <a:spLocks noChangeArrowheads="1"/>
          </p:cNvSpPr>
          <p:nvPr/>
        </p:nvSpPr>
        <p:spPr bwMode="auto">
          <a:xfrm>
            <a:off x="6324600" y="51816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Jammer</a:t>
            </a:r>
          </a:p>
        </p:txBody>
      </p:sp>
      <p:sp>
        <p:nvSpPr>
          <p:cNvPr id="193555" name="AutoShape 19"/>
          <p:cNvSpPr>
            <a:spLocks noChangeArrowheads="1"/>
          </p:cNvSpPr>
          <p:nvPr/>
        </p:nvSpPr>
        <p:spPr bwMode="auto">
          <a:xfrm>
            <a:off x="6324600" y="5592763"/>
            <a:ext cx="1066800" cy="274637"/>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a:t>
            </a:r>
          </a:p>
        </p:txBody>
      </p:sp>
      <p:sp>
        <p:nvSpPr>
          <p:cNvPr id="193556" name="AutoShape 20"/>
          <p:cNvSpPr>
            <a:spLocks noChangeArrowheads="1"/>
          </p:cNvSpPr>
          <p:nvPr/>
        </p:nvSpPr>
        <p:spPr bwMode="auto">
          <a:xfrm>
            <a:off x="7696200" y="3124200"/>
            <a:ext cx="1066800" cy="274638"/>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RacMissile</a:t>
            </a:r>
          </a:p>
        </p:txBody>
      </p:sp>
      <p:sp>
        <p:nvSpPr>
          <p:cNvPr id="193557" name="Line 21"/>
          <p:cNvSpPr>
            <a:spLocks noChangeShapeType="1"/>
          </p:cNvSpPr>
          <p:nvPr/>
        </p:nvSpPr>
        <p:spPr bwMode="auto">
          <a:xfrm>
            <a:off x="3276600" y="1295400"/>
            <a:ext cx="0" cy="38100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58" name="Line 22"/>
          <p:cNvSpPr>
            <a:spLocks noChangeShapeType="1"/>
          </p:cNvSpPr>
          <p:nvPr/>
        </p:nvSpPr>
        <p:spPr bwMode="auto">
          <a:xfrm>
            <a:off x="3276600" y="12954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59" name="Line 23"/>
          <p:cNvSpPr>
            <a:spLocks noChangeShapeType="1"/>
          </p:cNvSpPr>
          <p:nvPr/>
        </p:nvSpPr>
        <p:spPr bwMode="auto">
          <a:xfrm>
            <a:off x="3276600" y="16764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0" name="Freeform 24"/>
          <p:cNvSpPr>
            <a:spLocks/>
          </p:cNvSpPr>
          <p:nvPr/>
        </p:nvSpPr>
        <p:spPr bwMode="auto">
          <a:xfrm>
            <a:off x="2971800" y="1493838"/>
            <a:ext cx="304800" cy="1587"/>
          </a:xfrm>
          <a:custGeom>
            <a:avLst/>
            <a:gdLst/>
            <a:ahLst/>
            <a:cxnLst>
              <a:cxn ang="0">
                <a:pos x="0" y="0"/>
              </a:cxn>
              <a:cxn ang="0">
                <a:pos x="87" y="0"/>
              </a:cxn>
              <a:cxn ang="0">
                <a:pos x="192" y="1"/>
              </a:cxn>
            </a:cxnLst>
            <a:rect l="0" t="0" r="r" b="b"/>
            <a:pathLst>
              <a:path w="192" h="1">
                <a:moveTo>
                  <a:pt x="0" y="0"/>
                </a:moveTo>
                <a:lnTo>
                  <a:pt x="87" y="0"/>
                </a:lnTo>
                <a:lnTo>
                  <a:pt x="192" y="1"/>
                </a:lnTo>
              </a:path>
            </a:pathLst>
          </a:custGeom>
          <a:noFill/>
          <a:ln w="9525" cap="flat" cmpd="sng">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1" name="Line 25"/>
          <p:cNvSpPr>
            <a:spLocks noChangeShapeType="1"/>
          </p:cNvSpPr>
          <p:nvPr/>
        </p:nvSpPr>
        <p:spPr bwMode="auto">
          <a:xfrm>
            <a:off x="2971800" y="2103438"/>
            <a:ext cx="6096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2" name="Line 26"/>
          <p:cNvSpPr>
            <a:spLocks noChangeShapeType="1"/>
          </p:cNvSpPr>
          <p:nvPr/>
        </p:nvSpPr>
        <p:spPr bwMode="auto">
          <a:xfrm>
            <a:off x="2971800" y="2713038"/>
            <a:ext cx="6096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3" name="Line 27"/>
          <p:cNvSpPr>
            <a:spLocks noChangeShapeType="1"/>
          </p:cNvSpPr>
          <p:nvPr/>
        </p:nvSpPr>
        <p:spPr bwMode="auto">
          <a:xfrm>
            <a:off x="1752600" y="1493838"/>
            <a:ext cx="0" cy="121920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4" name="Line 28"/>
          <p:cNvSpPr>
            <a:spLocks noChangeShapeType="1"/>
          </p:cNvSpPr>
          <p:nvPr/>
        </p:nvSpPr>
        <p:spPr bwMode="auto">
          <a:xfrm flipH="1">
            <a:off x="1752600" y="1493838"/>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5" name="Line 29"/>
          <p:cNvSpPr>
            <a:spLocks noChangeShapeType="1"/>
          </p:cNvSpPr>
          <p:nvPr/>
        </p:nvSpPr>
        <p:spPr bwMode="auto">
          <a:xfrm flipH="1">
            <a:off x="1752600" y="2103438"/>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6" name="Line 30"/>
          <p:cNvSpPr>
            <a:spLocks noChangeShapeType="1"/>
          </p:cNvSpPr>
          <p:nvPr/>
        </p:nvSpPr>
        <p:spPr bwMode="auto">
          <a:xfrm flipH="1">
            <a:off x="1752600" y="2713038"/>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7" name="Line 31"/>
          <p:cNvSpPr>
            <a:spLocks noChangeShapeType="1"/>
          </p:cNvSpPr>
          <p:nvPr/>
        </p:nvSpPr>
        <p:spPr bwMode="auto">
          <a:xfrm flipH="1">
            <a:off x="1600200" y="2103438"/>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8" name="Line 32"/>
          <p:cNvSpPr>
            <a:spLocks noChangeShapeType="1"/>
          </p:cNvSpPr>
          <p:nvPr/>
        </p:nvSpPr>
        <p:spPr bwMode="auto">
          <a:xfrm>
            <a:off x="3276600" y="2713038"/>
            <a:ext cx="0" cy="3687762"/>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69" name="Line 33"/>
          <p:cNvSpPr>
            <a:spLocks noChangeShapeType="1"/>
          </p:cNvSpPr>
          <p:nvPr/>
        </p:nvSpPr>
        <p:spPr bwMode="auto">
          <a:xfrm>
            <a:off x="4648200" y="44196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70" name="Line 34"/>
          <p:cNvSpPr>
            <a:spLocks noChangeShapeType="1"/>
          </p:cNvSpPr>
          <p:nvPr/>
        </p:nvSpPr>
        <p:spPr bwMode="auto">
          <a:xfrm>
            <a:off x="4648200" y="2713038"/>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71" name="Line 35"/>
          <p:cNvSpPr>
            <a:spLocks noChangeShapeType="1"/>
          </p:cNvSpPr>
          <p:nvPr/>
        </p:nvSpPr>
        <p:spPr bwMode="auto">
          <a:xfrm>
            <a:off x="7391400" y="3246438"/>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72" name="Line 36"/>
          <p:cNvSpPr>
            <a:spLocks noChangeShapeType="1"/>
          </p:cNvSpPr>
          <p:nvPr/>
        </p:nvSpPr>
        <p:spPr bwMode="auto">
          <a:xfrm>
            <a:off x="6019800" y="44196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73" name="Line 37"/>
          <p:cNvSpPr>
            <a:spLocks noChangeShapeType="1"/>
          </p:cNvSpPr>
          <p:nvPr/>
        </p:nvSpPr>
        <p:spPr bwMode="auto">
          <a:xfrm>
            <a:off x="4800600" y="2209800"/>
            <a:ext cx="0" cy="182880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74" name="Line 38"/>
          <p:cNvSpPr>
            <a:spLocks noChangeShapeType="1"/>
          </p:cNvSpPr>
          <p:nvPr/>
        </p:nvSpPr>
        <p:spPr bwMode="auto">
          <a:xfrm>
            <a:off x="4800600" y="3459163"/>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76" name="Line 40"/>
          <p:cNvSpPr>
            <a:spLocks noChangeShapeType="1"/>
          </p:cNvSpPr>
          <p:nvPr/>
        </p:nvSpPr>
        <p:spPr bwMode="auto">
          <a:xfrm>
            <a:off x="6172200" y="48768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77" name="Line 41"/>
          <p:cNvSpPr>
            <a:spLocks noChangeShapeType="1"/>
          </p:cNvSpPr>
          <p:nvPr/>
        </p:nvSpPr>
        <p:spPr bwMode="auto">
          <a:xfrm>
            <a:off x="6172200" y="53340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78" name="Line 42"/>
          <p:cNvSpPr>
            <a:spLocks noChangeShapeType="1"/>
          </p:cNvSpPr>
          <p:nvPr/>
        </p:nvSpPr>
        <p:spPr bwMode="auto">
          <a:xfrm>
            <a:off x="6172200" y="57150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79" name="Line 43"/>
          <p:cNvSpPr>
            <a:spLocks noChangeShapeType="1"/>
          </p:cNvSpPr>
          <p:nvPr/>
        </p:nvSpPr>
        <p:spPr bwMode="auto">
          <a:xfrm>
            <a:off x="6172200" y="4419600"/>
            <a:ext cx="0" cy="129540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80" name="AutoShape 44"/>
          <p:cNvSpPr>
            <a:spLocks noChangeArrowheads="1"/>
          </p:cNvSpPr>
          <p:nvPr/>
        </p:nvSpPr>
        <p:spPr bwMode="auto">
          <a:xfrm>
            <a:off x="6324600" y="1951038"/>
            <a:ext cx="1066800" cy="274637"/>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BlueMaxPlayer</a:t>
            </a:r>
          </a:p>
        </p:txBody>
      </p:sp>
      <p:sp>
        <p:nvSpPr>
          <p:cNvPr id="193581" name="AutoShape 45"/>
          <p:cNvSpPr>
            <a:spLocks noChangeArrowheads="1"/>
          </p:cNvSpPr>
          <p:nvPr/>
        </p:nvSpPr>
        <p:spPr bwMode="auto">
          <a:xfrm>
            <a:off x="6324600" y="2332038"/>
            <a:ext cx="1066800" cy="274637"/>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RacPlayer</a:t>
            </a:r>
          </a:p>
        </p:txBody>
      </p:sp>
      <p:sp>
        <p:nvSpPr>
          <p:cNvPr id="193582" name="AutoShape 46"/>
          <p:cNvSpPr>
            <a:spLocks noChangeArrowheads="1"/>
          </p:cNvSpPr>
          <p:nvPr/>
        </p:nvSpPr>
        <p:spPr bwMode="auto">
          <a:xfrm>
            <a:off x="6324600" y="1570038"/>
            <a:ext cx="1066800" cy="274637"/>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DigiPlayer</a:t>
            </a:r>
          </a:p>
        </p:txBody>
      </p:sp>
      <p:sp>
        <p:nvSpPr>
          <p:cNvPr id="193583" name="AutoShape 47"/>
          <p:cNvSpPr>
            <a:spLocks noChangeArrowheads="1"/>
          </p:cNvSpPr>
          <p:nvPr/>
        </p:nvSpPr>
        <p:spPr bwMode="auto">
          <a:xfrm>
            <a:off x="6324600" y="2743200"/>
            <a:ext cx="1066800" cy="274638"/>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FI6APlayer</a:t>
            </a:r>
          </a:p>
        </p:txBody>
      </p:sp>
      <p:sp>
        <p:nvSpPr>
          <p:cNvPr id="193584" name="Line 48"/>
          <p:cNvSpPr>
            <a:spLocks noChangeShapeType="1"/>
          </p:cNvSpPr>
          <p:nvPr/>
        </p:nvSpPr>
        <p:spPr bwMode="auto">
          <a:xfrm>
            <a:off x="6172200" y="1722438"/>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85" name="Line 49"/>
          <p:cNvSpPr>
            <a:spLocks noChangeShapeType="1"/>
          </p:cNvSpPr>
          <p:nvPr/>
        </p:nvSpPr>
        <p:spPr bwMode="auto">
          <a:xfrm>
            <a:off x="6172200" y="2103438"/>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86" name="Line 50"/>
          <p:cNvSpPr>
            <a:spLocks noChangeShapeType="1"/>
          </p:cNvSpPr>
          <p:nvPr/>
        </p:nvSpPr>
        <p:spPr bwMode="auto">
          <a:xfrm>
            <a:off x="6172200" y="28956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87" name="Line 51"/>
          <p:cNvSpPr>
            <a:spLocks noChangeShapeType="1"/>
          </p:cNvSpPr>
          <p:nvPr/>
        </p:nvSpPr>
        <p:spPr bwMode="auto">
          <a:xfrm>
            <a:off x="6172200" y="1722438"/>
            <a:ext cx="0" cy="1173162"/>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88" name="Line 52"/>
          <p:cNvSpPr>
            <a:spLocks noChangeShapeType="1"/>
          </p:cNvSpPr>
          <p:nvPr/>
        </p:nvSpPr>
        <p:spPr bwMode="auto">
          <a:xfrm>
            <a:off x="6172200" y="2484438"/>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89" name="Line 53"/>
          <p:cNvSpPr>
            <a:spLocks noChangeShapeType="1"/>
          </p:cNvSpPr>
          <p:nvPr/>
        </p:nvSpPr>
        <p:spPr bwMode="auto">
          <a:xfrm>
            <a:off x="6019800" y="2713038"/>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90" name="AutoShape 54"/>
          <p:cNvSpPr>
            <a:spLocks noChangeArrowheads="1"/>
          </p:cNvSpPr>
          <p:nvPr/>
        </p:nvSpPr>
        <p:spPr bwMode="auto">
          <a:xfrm>
            <a:off x="3581400" y="42672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Mode</a:t>
            </a:r>
          </a:p>
        </p:txBody>
      </p:sp>
      <p:sp>
        <p:nvSpPr>
          <p:cNvPr id="193591" name="AutoShape 55"/>
          <p:cNvSpPr>
            <a:spLocks noChangeArrowheads="1"/>
          </p:cNvSpPr>
          <p:nvPr/>
        </p:nvSpPr>
        <p:spPr bwMode="auto">
          <a:xfrm>
            <a:off x="3581400" y="47244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Antenna</a:t>
            </a:r>
          </a:p>
        </p:txBody>
      </p:sp>
      <p:sp>
        <p:nvSpPr>
          <p:cNvPr id="193592" name="AutoShape 56"/>
          <p:cNvSpPr>
            <a:spLocks noChangeArrowheads="1"/>
          </p:cNvSpPr>
          <p:nvPr/>
        </p:nvSpPr>
        <p:spPr bwMode="auto">
          <a:xfrm>
            <a:off x="3581400" y="51054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Simulation</a:t>
            </a:r>
          </a:p>
        </p:txBody>
      </p:sp>
      <p:sp>
        <p:nvSpPr>
          <p:cNvPr id="193595" name="Line 59"/>
          <p:cNvSpPr>
            <a:spLocks noChangeShapeType="1"/>
          </p:cNvSpPr>
          <p:nvPr/>
        </p:nvSpPr>
        <p:spPr bwMode="auto">
          <a:xfrm flipH="1">
            <a:off x="3276600" y="51816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96" name="Line 60"/>
          <p:cNvSpPr>
            <a:spLocks noChangeShapeType="1"/>
          </p:cNvSpPr>
          <p:nvPr/>
        </p:nvSpPr>
        <p:spPr bwMode="auto">
          <a:xfrm flipH="1">
            <a:off x="3276600" y="48768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97" name="Line 61"/>
          <p:cNvSpPr>
            <a:spLocks noChangeShapeType="1"/>
          </p:cNvSpPr>
          <p:nvPr/>
        </p:nvSpPr>
        <p:spPr bwMode="auto">
          <a:xfrm flipH="1">
            <a:off x="3276600" y="44196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98" name="Line 62"/>
          <p:cNvSpPr>
            <a:spLocks noChangeShapeType="1"/>
          </p:cNvSpPr>
          <p:nvPr/>
        </p:nvSpPr>
        <p:spPr bwMode="auto">
          <a:xfrm>
            <a:off x="4800600" y="4419600"/>
            <a:ext cx="0" cy="45720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599" name="Line 63"/>
          <p:cNvSpPr>
            <a:spLocks noChangeShapeType="1"/>
          </p:cNvSpPr>
          <p:nvPr/>
        </p:nvSpPr>
        <p:spPr bwMode="auto">
          <a:xfrm>
            <a:off x="4800600" y="48768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00" name="AutoShape 64"/>
          <p:cNvSpPr>
            <a:spLocks noChangeArrowheads="1"/>
          </p:cNvSpPr>
          <p:nvPr/>
        </p:nvSpPr>
        <p:spPr bwMode="auto">
          <a:xfrm>
            <a:off x="4953000" y="3886200"/>
            <a:ext cx="1066800" cy="274638"/>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Decoy</a:t>
            </a:r>
          </a:p>
        </p:txBody>
      </p:sp>
      <p:sp>
        <p:nvSpPr>
          <p:cNvPr id="193601" name="Line 65"/>
          <p:cNvSpPr>
            <a:spLocks noChangeShapeType="1"/>
          </p:cNvSpPr>
          <p:nvPr/>
        </p:nvSpPr>
        <p:spPr bwMode="auto">
          <a:xfrm>
            <a:off x="4800600" y="40386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02" name="AutoShape 66"/>
          <p:cNvSpPr>
            <a:spLocks noChangeArrowheads="1"/>
          </p:cNvSpPr>
          <p:nvPr/>
        </p:nvSpPr>
        <p:spPr bwMode="auto">
          <a:xfrm>
            <a:off x="3581400" y="5516563"/>
            <a:ext cx="1066800" cy="274637"/>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NetworkIO</a:t>
            </a:r>
          </a:p>
        </p:txBody>
      </p:sp>
      <p:sp>
        <p:nvSpPr>
          <p:cNvPr id="193603" name="Line 67"/>
          <p:cNvSpPr>
            <a:spLocks noChangeShapeType="1"/>
          </p:cNvSpPr>
          <p:nvPr/>
        </p:nvSpPr>
        <p:spPr bwMode="auto">
          <a:xfrm flipH="1">
            <a:off x="3276600" y="56388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04" name="AutoShape 68"/>
          <p:cNvSpPr>
            <a:spLocks noChangeArrowheads="1"/>
          </p:cNvSpPr>
          <p:nvPr/>
        </p:nvSpPr>
        <p:spPr bwMode="auto">
          <a:xfrm>
            <a:off x="3581400" y="5897563"/>
            <a:ext cx="1066800" cy="274637"/>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Station</a:t>
            </a:r>
          </a:p>
        </p:txBody>
      </p:sp>
      <p:sp>
        <p:nvSpPr>
          <p:cNvPr id="193605" name="Line 69"/>
          <p:cNvSpPr>
            <a:spLocks noChangeShapeType="1"/>
          </p:cNvSpPr>
          <p:nvPr/>
        </p:nvSpPr>
        <p:spPr bwMode="auto">
          <a:xfrm flipH="1">
            <a:off x="3276600" y="60198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08" name="Line 72"/>
          <p:cNvSpPr>
            <a:spLocks noChangeShapeType="1"/>
          </p:cNvSpPr>
          <p:nvPr/>
        </p:nvSpPr>
        <p:spPr bwMode="auto">
          <a:xfrm>
            <a:off x="6172200" y="3246438"/>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09" name="Line 73"/>
          <p:cNvSpPr>
            <a:spLocks noChangeShapeType="1"/>
          </p:cNvSpPr>
          <p:nvPr/>
        </p:nvSpPr>
        <p:spPr bwMode="auto">
          <a:xfrm>
            <a:off x="6172200" y="36576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10" name="Line 74"/>
          <p:cNvSpPr>
            <a:spLocks noChangeShapeType="1"/>
          </p:cNvSpPr>
          <p:nvPr/>
        </p:nvSpPr>
        <p:spPr bwMode="auto">
          <a:xfrm>
            <a:off x="6172200" y="3246438"/>
            <a:ext cx="0" cy="411162"/>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11" name="Line 75"/>
          <p:cNvSpPr>
            <a:spLocks noChangeShapeType="1"/>
          </p:cNvSpPr>
          <p:nvPr/>
        </p:nvSpPr>
        <p:spPr bwMode="auto">
          <a:xfrm>
            <a:off x="6019800" y="3459163"/>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12" name="AutoShape 76"/>
          <p:cNvSpPr>
            <a:spLocks noChangeArrowheads="1"/>
          </p:cNvSpPr>
          <p:nvPr/>
        </p:nvSpPr>
        <p:spPr bwMode="auto">
          <a:xfrm>
            <a:off x="6324600" y="3535363"/>
            <a:ext cx="1066800" cy="274637"/>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Bomb</a:t>
            </a:r>
          </a:p>
        </p:txBody>
      </p:sp>
      <p:sp>
        <p:nvSpPr>
          <p:cNvPr id="193614" name="AutoShape 78"/>
          <p:cNvSpPr>
            <a:spLocks noChangeArrowheads="1"/>
          </p:cNvSpPr>
          <p:nvPr/>
        </p:nvSpPr>
        <p:spPr bwMode="auto">
          <a:xfrm>
            <a:off x="4953000" y="2057400"/>
            <a:ext cx="1066800" cy="274638"/>
          </a:xfrm>
          <a:prstGeom prst="roundRect">
            <a:avLst>
              <a:gd name="adj" fmla="val 32500"/>
            </a:avLst>
          </a:prstGeom>
          <a:solidFill>
            <a:schemeClr val="accent1"/>
          </a:solid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SAM</a:t>
            </a:r>
          </a:p>
        </p:txBody>
      </p:sp>
      <p:sp>
        <p:nvSpPr>
          <p:cNvPr id="193615" name="Line 79"/>
          <p:cNvSpPr>
            <a:spLocks noChangeShapeType="1"/>
          </p:cNvSpPr>
          <p:nvPr/>
        </p:nvSpPr>
        <p:spPr bwMode="auto">
          <a:xfrm>
            <a:off x="4800600" y="22098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16" name="AutoShape 80"/>
          <p:cNvSpPr>
            <a:spLocks noChangeArrowheads="1"/>
          </p:cNvSpPr>
          <p:nvPr/>
        </p:nvSpPr>
        <p:spPr bwMode="auto">
          <a:xfrm>
            <a:off x="3581400" y="6278563"/>
            <a:ext cx="1066800" cy="274637"/>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Otw</a:t>
            </a:r>
          </a:p>
        </p:txBody>
      </p:sp>
      <p:sp>
        <p:nvSpPr>
          <p:cNvPr id="193617" name="Line 81"/>
          <p:cNvSpPr>
            <a:spLocks noChangeShapeType="1"/>
          </p:cNvSpPr>
          <p:nvPr/>
        </p:nvSpPr>
        <p:spPr bwMode="auto">
          <a:xfrm flipH="1">
            <a:off x="3276600" y="6400800"/>
            <a:ext cx="3048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18" name="AutoShape 82"/>
          <p:cNvSpPr>
            <a:spLocks noChangeArrowheads="1"/>
          </p:cNvSpPr>
          <p:nvPr/>
        </p:nvSpPr>
        <p:spPr bwMode="auto">
          <a:xfrm>
            <a:off x="4953000" y="5973763"/>
            <a:ext cx="1066800" cy="274637"/>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OtwHUD</a:t>
            </a:r>
          </a:p>
        </p:txBody>
      </p:sp>
      <p:sp>
        <p:nvSpPr>
          <p:cNvPr id="193619" name="Line 83"/>
          <p:cNvSpPr>
            <a:spLocks noChangeShapeType="1"/>
          </p:cNvSpPr>
          <p:nvPr/>
        </p:nvSpPr>
        <p:spPr bwMode="auto">
          <a:xfrm flipH="1">
            <a:off x="4648200" y="64008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20" name="AutoShape 84"/>
          <p:cNvSpPr>
            <a:spLocks noChangeArrowheads="1"/>
          </p:cNvSpPr>
          <p:nvPr/>
        </p:nvSpPr>
        <p:spPr bwMode="auto">
          <a:xfrm>
            <a:off x="4953000" y="5562600"/>
            <a:ext cx="1066800" cy="274638"/>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OtwCIGI</a:t>
            </a:r>
          </a:p>
        </p:txBody>
      </p:sp>
      <p:sp>
        <p:nvSpPr>
          <p:cNvPr id="193621" name="AutoShape 85"/>
          <p:cNvSpPr>
            <a:spLocks noChangeArrowheads="1"/>
          </p:cNvSpPr>
          <p:nvPr/>
        </p:nvSpPr>
        <p:spPr bwMode="auto">
          <a:xfrm>
            <a:off x="4953000" y="6430963"/>
            <a:ext cx="1066800" cy="274637"/>
          </a:xfrm>
          <a:prstGeom prst="roundRect">
            <a:avLst>
              <a:gd name="adj" fmla="val 32500"/>
            </a:avLst>
          </a:prstGeom>
          <a:noFill/>
          <a:ln w="9525">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mn-cs"/>
              </a:rPr>
              <a:t>….</a:t>
            </a:r>
          </a:p>
        </p:txBody>
      </p:sp>
      <p:sp>
        <p:nvSpPr>
          <p:cNvPr id="193622" name="Line 86"/>
          <p:cNvSpPr>
            <a:spLocks noChangeShapeType="1"/>
          </p:cNvSpPr>
          <p:nvPr/>
        </p:nvSpPr>
        <p:spPr bwMode="auto">
          <a:xfrm flipH="1">
            <a:off x="4799013" y="5715000"/>
            <a:ext cx="1587" cy="866775"/>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23" name="Line 87"/>
          <p:cNvSpPr>
            <a:spLocks noChangeShapeType="1"/>
          </p:cNvSpPr>
          <p:nvPr/>
        </p:nvSpPr>
        <p:spPr bwMode="auto">
          <a:xfrm>
            <a:off x="4800600" y="6583363"/>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24" name="Line 88"/>
          <p:cNvSpPr>
            <a:spLocks noChangeShapeType="1"/>
          </p:cNvSpPr>
          <p:nvPr/>
        </p:nvSpPr>
        <p:spPr bwMode="auto">
          <a:xfrm>
            <a:off x="4800600" y="57150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93625" name="Line 89"/>
          <p:cNvSpPr>
            <a:spLocks noChangeShapeType="1"/>
          </p:cNvSpPr>
          <p:nvPr/>
        </p:nvSpPr>
        <p:spPr bwMode="auto">
          <a:xfrm>
            <a:off x="4800600" y="6096000"/>
            <a:ext cx="152400" cy="0"/>
          </a:xfrm>
          <a:prstGeom prst="line">
            <a:avLst/>
          </a:prstGeom>
          <a:no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 name="Rounded Rectangle 1"/>
          <p:cNvSpPr/>
          <p:nvPr/>
        </p:nvSpPr>
        <p:spPr bwMode="auto">
          <a:xfrm>
            <a:off x="3429000" y="4160838"/>
            <a:ext cx="4114800" cy="2620962"/>
          </a:xfrm>
          <a:prstGeom prst="roundRect">
            <a:avLst/>
          </a:prstGeom>
          <a:solidFill>
            <a:srgbClr val="FFFF00">
              <a:alpha val="25000"/>
            </a:srgbClr>
          </a:solidFill>
          <a:ln w="19050" cap="flat" cmpd="sng" algn="ctr">
            <a:solidFill>
              <a:srgbClr val="FF0000"/>
            </a:solidFill>
            <a:prstDash val="dash"/>
            <a:round/>
            <a:headEnd type="none" w="med" len="med"/>
            <a:tailEnd type="arrow"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5" name="Rounded Rectangle 84"/>
          <p:cNvSpPr/>
          <p:nvPr/>
        </p:nvSpPr>
        <p:spPr bwMode="auto">
          <a:xfrm>
            <a:off x="4570342" y="1477962"/>
            <a:ext cx="4345057" cy="2759075"/>
          </a:xfrm>
          <a:prstGeom prst="roundRect">
            <a:avLst/>
          </a:prstGeom>
          <a:solidFill>
            <a:srgbClr val="00B050">
              <a:alpha val="25000"/>
            </a:srgbClr>
          </a:solidFill>
          <a:ln w="19050" cap="flat" cmpd="sng" algn="ctr">
            <a:solidFill>
              <a:srgbClr val="FF0000"/>
            </a:solidFill>
            <a:prstDash val="dash"/>
            <a:round/>
            <a:headEnd type="none" w="med" len="med"/>
            <a:tailEnd type="arrow"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7764115" y="3722377"/>
            <a:ext cx="921026" cy="338554"/>
          </a:xfrm>
          <a:prstGeom prst="rect">
            <a:avLst/>
          </a:prstGeom>
          <a:noFill/>
        </p:spPr>
        <p:txBody>
          <a:bodyPr wrap="square" rtlCol="0">
            <a:spAutoFit/>
          </a:bodyPr>
          <a:lstStyle/>
          <a:p>
            <a:pPr algn="ctr"/>
            <a:r>
              <a:rPr lang="en-US" sz="1600" b="1" i="1" dirty="0" smtClean="0">
                <a:solidFill>
                  <a:srgbClr val="FF0000"/>
                </a:solidFill>
              </a:rPr>
              <a:t>“Type”</a:t>
            </a:r>
            <a:endParaRPr lang="en-US" sz="1600" b="1" i="1" dirty="0">
              <a:solidFill>
                <a:srgbClr val="FF0000"/>
              </a:solidFill>
            </a:endParaRPr>
          </a:p>
        </p:txBody>
      </p:sp>
      <p:sp>
        <p:nvSpPr>
          <p:cNvPr id="87" name="TextBox 86"/>
          <p:cNvSpPr txBox="1"/>
          <p:nvPr/>
        </p:nvSpPr>
        <p:spPr>
          <a:xfrm>
            <a:off x="5968448" y="6171198"/>
            <a:ext cx="1626704" cy="338554"/>
          </a:xfrm>
          <a:prstGeom prst="rect">
            <a:avLst/>
          </a:prstGeom>
          <a:noFill/>
        </p:spPr>
        <p:txBody>
          <a:bodyPr wrap="square" rtlCol="0">
            <a:spAutoFit/>
          </a:bodyPr>
          <a:lstStyle/>
          <a:p>
            <a:pPr algn="ctr"/>
            <a:r>
              <a:rPr lang="en-US" sz="1600" b="1" i="1" dirty="0" smtClean="0">
                <a:solidFill>
                  <a:srgbClr val="FF0000"/>
                </a:solidFill>
              </a:rPr>
              <a:t>“Component”</a:t>
            </a:r>
            <a:endParaRPr lang="en-US" sz="1600" b="1" i="1" dirty="0">
              <a:solidFill>
                <a:srgbClr val="FF0000"/>
              </a:solidFill>
            </a:endParaRPr>
          </a:p>
        </p:txBody>
      </p:sp>
    </p:spTree>
    <p:extLst>
      <p:ext uri="{BB962C8B-B14F-4D97-AF65-F5344CB8AC3E}">
        <p14:creationId xmlns:p14="http://schemas.microsoft.com/office/powerpoint/2010/main" val="3824032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defRPr/>
            </a:pPr>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Model-View-Controller Pattern</a:t>
            </a:r>
          </a:p>
        </p:txBody>
      </p:sp>
      <p:sp>
        <p:nvSpPr>
          <p:cNvPr id="24579" name="Rectangle 3"/>
          <p:cNvSpPr>
            <a:spLocks noGrp="1" noChangeArrowheads="1"/>
          </p:cNvSpPr>
          <p:nvPr>
            <p:ph idx="1"/>
          </p:nvPr>
        </p:nvSpPr>
        <p:spPr>
          <a:xfrm>
            <a:off x="457200" y="4495800"/>
            <a:ext cx="8229600" cy="1752600"/>
          </a:xfrm>
        </p:spPr>
        <p:txBody>
          <a:bodyPr>
            <a:normAutofit/>
          </a:bodyPr>
          <a:lstStyle/>
          <a:p>
            <a:pPr eaLnBrk="1" hangingPunct="1">
              <a:defRPr/>
            </a:pPr>
            <a:r>
              <a:rPr lang="en-US" sz="2400" dirty="0" smtClean="0"/>
              <a:t>Model is the application’s domain logic</a:t>
            </a:r>
          </a:p>
          <a:p>
            <a:pPr lvl="1">
              <a:defRPr/>
            </a:pPr>
            <a:r>
              <a:rPr lang="en-US" sz="2000" dirty="0" smtClean="0"/>
              <a:t>It’s </a:t>
            </a:r>
            <a:r>
              <a:rPr lang="en-US" sz="2000" smtClean="0"/>
              <a:t>the simulation</a:t>
            </a:r>
            <a:r>
              <a:rPr lang="en-US" sz="2000" dirty="0" smtClean="0"/>
              <a:t>!</a:t>
            </a:r>
          </a:p>
          <a:p>
            <a:pPr eaLnBrk="1" hangingPunct="1">
              <a:defRPr/>
            </a:pPr>
            <a:r>
              <a:rPr lang="en-US" sz="2400" dirty="0" smtClean="0"/>
              <a:t>View is the application’s graphical displays</a:t>
            </a:r>
          </a:p>
          <a:p>
            <a:pPr eaLnBrk="1" hangingPunct="1">
              <a:defRPr/>
            </a:pPr>
            <a:r>
              <a:rPr lang="en-US" sz="2400" dirty="0" smtClean="0"/>
              <a:t>Controller associates model to view(s)</a:t>
            </a:r>
          </a:p>
        </p:txBody>
      </p:sp>
      <p:pic>
        <p:nvPicPr>
          <p:cNvPr id="5" name="Picture 5"/>
          <p:cNvPicPr>
            <a:picLocks noChangeAspect="1" noChangeArrowheads="1"/>
          </p:cNvPicPr>
          <p:nvPr/>
        </p:nvPicPr>
        <p:blipFill>
          <a:blip r:embed="rId2" cstate="print"/>
          <a:srcRect t="1513"/>
          <a:stretch>
            <a:fillRect/>
          </a:stretch>
        </p:blipFill>
        <p:spPr bwMode="auto">
          <a:xfrm>
            <a:off x="2514600" y="1752600"/>
            <a:ext cx="4332379" cy="2472446"/>
          </a:xfrm>
          <a:prstGeom prst="rect">
            <a:avLst/>
          </a:prstGeom>
          <a:noFill/>
          <a:ln w="25400">
            <a:noFill/>
            <a:miter lim="800000"/>
            <a:headEnd/>
            <a:tailEnd/>
          </a:ln>
        </p:spPr>
      </p:pic>
    </p:spTree>
    <p:extLst>
      <p:ext uri="{BB962C8B-B14F-4D97-AF65-F5344CB8AC3E}">
        <p14:creationId xmlns:p14="http://schemas.microsoft.com/office/powerpoint/2010/main" val="17112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defRPr/>
            </a:pPr>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Simulation Design Pattern</a:t>
            </a:r>
          </a:p>
        </p:txBody>
      </p:sp>
      <p:pic>
        <p:nvPicPr>
          <p:cNvPr id="43011" name="Picture 6"/>
          <p:cNvPicPr>
            <a:picLocks noChangeAspect="1" noChangeArrowheads="1"/>
          </p:cNvPicPr>
          <p:nvPr/>
        </p:nvPicPr>
        <p:blipFill>
          <a:blip r:embed="rId2" cstate="print"/>
          <a:srcRect/>
          <a:stretch>
            <a:fillRect/>
          </a:stretch>
        </p:blipFill>
        <p:spPr bwMode="auto">
          <a:xfrm>
            <a:off x="2577841" y="2057400"/>
            <a:ext cx="3988317" cy="3870087"/>
          </a:xfrm>
          <a:prstGeom prst="rect">
            <a:avLst/>
          </a:prstGeom>
          <a:noFill/>
          <a:ln w="25400">
            <a:noFill/>
            <a:miter lim="800000"/>
            <a:headEnd/>
            <a:tailEnd/>
          </a:ln>
        </p:spPr>
      </p:pic>
      <p:sp>
        <p:nvSpPr>
          <p:cNvPr id="7" name="TextBox 6"/>
          <p:cNvSpPr txBox="1"/>
          <p:nvPr/>
        </p:nvSpPr>
        <p:spPr>
          <a:xfrm>
            <a:off x="6858000" y="3276600"/>
            <a:ext cx="1447800" cy="461665"/>
          </a:xfrm>
          <a:prstGeom prst="rect">
            <a:avLst/>
          </a:prstGeom>
          <a:noFill/>
        </p:spPr>
        <p:txBody>
          <a:bodyPr wrap="square" rtlCol="0">
            <a:spAutoFit/>
          </a:bodyPr>
          <a:lstStyle/>
          <a:p>
            <a:pPr algn="ctr"/>
            <a:r>
              <a:rPr lang="en-US" sz="2400" b="1" dirty="0" smtClean="0"/>
              <a:t>Model</a:t>
            </a:r>
            <a:endParaRPr lang="en-US" sz="2400" b="1" dirty="0"/>
          </a:p>
        </p:txBody>
      </p:sp>
      <p:cxnSp>
        <p:nvCxnSpPr>
          <p:cNvPr id="8" name="Straight Arrow Connector 7"/>
          <p:cNvCxnSpPr/>
          <p:nvPr/>
        </p:nvCxnSpPr>
        <p:spPr bwMode="auto">
          <a:xfrm rot="10800000" flipV="1">
            <a:off x="6172200" y="3657600"/>
            <a:ext cx="914400" cy="457200"/>
          </a:xfrm>
          <a:prstGeom prst="straightConnector1">
            <a:avLst/>
          </a:prstGeom>
          <a:solidFill>
            <a:schemeClr val="accent1"/>
          </a:solidFill>
          <a:ln w="44450" cap="flat" cmpd="sng" algn="ctr">
            <a:solidFill>
              <a:srgbClr val="FFC000"/>
            </a:solidFill>
            <a:prstDash val="solid"/>
            <a:round/>
            <a:headEnd type="none" w="med" len="med"/>
            <a:tailEnd type="arrow"/>
          </a:ln>
          <a:effectLst/>
        </p:spPr>
      </p:cxnSp>
      <p:cxnSp>
        <p:nvCxnSpPr>
          <p:cNvPr id="12" name="Straight Arrow Connector 11"/>
          <p:cNvCxnSpPr/>
          <p:nvPr/>
        </p:nvCxnSpPr>
        <p:spPr bwMode="auto">
          <a:xfrm>
            <a:off x="1905000" y="3810000"/>
            <a:ext cx="609600" cy="228600"/>
          </a:xfrm>
          <a:prstGeom prst="straightConnector1">
            <a:avLst/>
          </a:prstGeom>
          <a:solidFill>
            <a:schemeClr val="accent1"/>
          </a:solidFill>
          <a:ln w="44450" cap="flat" cmpd="sng" algn="ctr">
            <a:solidFill>
              <a:srgbClr val="FFC000"/>
            </a:solidFill>
            <a:prstDash val="solid"/>
            <a:round/>
            <a:headEnd type="none" w="med" len="med"/>
            <a:tailEnd type="arrow"/>
          </a:ln>
          <a:effectLst/>
        </p:spPr>
      </p:cxnSp>
      <p:sp>
        <p:nvSpPr>
          <p:cNvPr id="14" name="TextBox 13"/>
          <p:cNvSpPr txBox="1"/>
          <p:nvPr/>
        </p:nvSpPr>
        <p:spPr>
          <a:xfrm>
            <a:off x="685800" y="3352800"/>
            <a:ext cx="1447800" cy="461665"/>
          </a:xfrm>
          <a:prstGeom prst="rect">
            <a:avLst/>
          </a:prstGeom>
          <a:noFill/>
        </p:spPr>
        <p:txBody>
          <a:bodyPr wrap="square" rtlCol="0">
            <a:spAutoFit/>
          </a:bodyPr>
          <a:lstStyle/>
          <a:p>
            <a:pPr algn="ctr"/>
            <a:r>
              <a:rPr lang="en-US" sz="2400" b="1" dirty="0" smtClean="0"/>
              <a:t>View(s)</a:t>
            </a:r>
            <a:endParaRPr lang="en-US" sz="2400" b="1" dirty="0"/>
          </a:p>
        </p:txBody>
      </p:sp>
      <p:cxnSp>
        <p:nvCxnSpPr>
          <p:cNvPr id="19" name="Straight Arrow Connector 18"/>
          <p:cNvCxnSpPr/>
          <p:nvPr/>
        </p:nvCxnSpPr>
        <p:spPr bwMode="auto">
          <a:xfrm rot="5400000">
            <a:off x="5029200" y="1828800"/>
            <a:ext cx="533400" cy="533400"/>
          </a:xfrm>
          <a:prstGeom prst="straightConnector1">
            <a:avLst/>
          </a:prstGeom>
          <a:solidFill>
            <a:schemeClr val="accent1"/>
          </a:solidFill>
          <a:ln w="44450" cap="flat" cmpd="sng" algn="ctr">
            <a:solidFill>
              <a:srgbClr val="FFC000"/>
            </a:solidFill>
            <a:prstDash val="solid"/>
            <a:round/>
            <a:headEnd type="none" w="med" len="med"/>
            <a:tailEnd type="arrow"/>
          </a:ln>
          <a:effectLst/>
        </p:spPr>
      </p:cxnSp>
      <p:sp>
        <p:nvSpPr>
          <p:cNvPr id="20" name="TextBox 19"/>
          <p:cNvSpPr txBox="1"/>
          <p:nvPr/>
        </p:nvSpPr>
        <p:spPr>
          <a:xfrm>
            <a:off x="5334000" y="1371600"/>
            <a:ext cx="1676400" cy="461665"/>
          </a:xfrm>
          <a:prstGeom prst="rect">
            <a:avLst/>
          </a:prstGeom>
          <a:noFill/>
        </p:spPr>
        <p:txBody>
          <a:bodyPr wrap="square" rtlCol="0">
            <a:spAutoFit/>
          </a:bodyPr>
          <a:lstStyle/>
          <a:p>
            <a:pPr algn="ctr"/>
            <a:r>
              <a:rPr lang="en-US" sz="2400" b="1" dirty="0" smtClean="0"/>
              <a:t>Controller</a:t>
            </a:r>
            <a:endParaRPr lang="en-US" sz="2400" b="1" dirty="0"/>
          </a:p>
        </p:txBody>
      </p:sp>
    </p:spTree>
    <p:extLst>
      <p:ext uri="{BB962C8B-B14F-4D97-AF65-F5344CB8AC3E}">
        <p14:creationId xmlns:p14="http://schemas.microsoft.com/office/powerpoint/2010/main" val="3458649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noFill/>
        </p:spPr>
        <p:txBody>
          <a:bodyPr/>
          <a:lstStyle/>
          <a:p>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Player Pattern</a:t>
            </a:r>
          </a:p>
        </p:txBody>
      </p:sp>
      <p:sp>
        <p:nvSpPr>
          <p:cNvPr id="39939" name="AutoShape 6"/>
          <p:cNvSpPr>
            <a:spLocks noChangeArrowheads="1"/>
          </p:cNvSpPr>
          <p:nvPr/>
        </p:nvSpPr>
        <p:spPr bwMode="auto">
          <a:xfrm>
            <a:off x="4191000" y="3276600"/>
            <a:ext cx="762000" cy="381000"/>
          </a:xfrm>
          <a:prstGeom prst="leftRightArrow">
            <a:avLst>
              <a:gd name="adj1" fmla="val 50000"/>
              <a:gd name="adj2" fmla="val 50000"/>
            </a:avLst>
          </a:prstGeom>
          <a:solidFill>
            <a:schemeClr val="tx2">
              <a:lumMod val="60000"/>
              <a:lumOff val="40000"/>
            </a:schemeClr>
          </a:solidFill>
          <a:ln w="19050">
            <a:solidFill>
              <a:schemeClr val="tx1"/>
            </a:solidFill>
            <a:miter lim="800000"/>
            <a:headEnd/>
            <a:tailEnd/>
          </a:ln>
        </p:spPr>
        <p:txBody>
          <a:bodyPr wrap="none" anchor="ctr"/>
          <a:lstStyle/>
          <a:p>
            <a:endParaRPr lang="en-US" dirty="0"/>
          </a:p>
        </p:txBody>
      </p:sp>
      <p:pic>
        <p:nvPicPr>
          <p:cNvPr id="39940" name="Picture 6"/>
          <p:cNvPicPr>
            <a:picLocks noChangeAspect="1" noChangeArrowheads="1"/>
          </p:cNvPicPr>
          <p:nvPr/>
        </p:nvPicPr>
        <p:blipFill>
          <a:blip r:embed="rId2" cstate="print"/>
          <a:srcRect/>
          <a:stretch>
            <a:fillRect/>
          </a:stretch>
        </p:blipFill>
        <p:spPr bwMode="auto">
          <a:xfrm>
            <a:off x="2057400" y="2895600"/>
            <a:ext cx="1885696" cy="1219200"/>
          </a:xfrm>
          <a:prstGeom prst="rect">
            <a:avLst/>
          </a:prstGeom>
          <a:noFill/>
          <a:ln w="25400">
            <a:noFill/>
            <a:miter lim="800000"/>
            <a:headEnd/>
            <a:tailEnd/>
          </a:ln>
        </p:spPr>
      </p:pic>
      <p:pic>
        <p:nvPicPr>
          <p:cNvPr id="39941" name="Picture 8"/>
          <p:cNvPicPr>
            <a:picLocks noChangeAspect="1" noChangeArrowheads="1"/>
          </p:cNvPicPr>
          <p:nvPr/>
        </p:nvPicPr>
        <p:blipFill>
          <a:blip r:embed="rId3" cstate="print"/>
          <a:srcRect/>
          <a:stretch>
            <a:fillRect/>
          </a:stretch>
        </p:blipFill>
        <p:spPr bwMode="auto">
          <a:xfrm>
            <a:off x="5181600" y="1524000"/>
            <a:ext cx="3124200" cy="4107293"/>
          </a:xfrm>
          <a:prstGeom prst="rect">
            <a:avLst/>
          </a:prstGeom>
          <a:noFill/>
          <a:ln w="25400">
            <a:noFill/>
            <a:miter lim="800000"/>
            <a:headEnd/>
            <a:tailEnd/>
          </a:ln>
        </p:spPr>
      </p:pic>
      <p:sp>
        <p:nvSpPr>
          <p:cNvPr id="6" name="TextBox 5"/>
          <p:cNvSpPr txBox="1"/>
          <p:nvPr/>
        </p:nvSpPr>
        <p:spPr>
          <a:xfrm>
            <a:off x="990600" y="4572000"/>
            <a:ext cx="2133600" cy="830997"/>
          </a:xfrm>
          <a:prstGeom prst="rect">
            <a:avLst/>
          </a:prstGeom>
          <a:noFill/>
        </p:spPr>
        <p:txBody>
          <a:bodyPr wrap="square" rtlCol="0">
            <a:spAutoFit/>
          </a:bodyPr>
          <a:lstStyle/>
          <a:p>
            <a:pPr algn="ctr"/>
            <a:r>
              <a:rPr lang="en-US" sz="2400" b="1" dirty="0" smtClean="0"/>
              <a:t>Hierarchical System Model</a:t>
            </a:r>
            <a:endParaRPr lang="en-US" sz="2400" b="1" dirty="0"/>
          </a:p>
        </p:txBody>
      </p:sp>
      <p:cxnSp>
        <p:nvCxnSpPr>
          <p:cNvPr id="7" name="Straight Arrow Connector 6"/>
          <p:cNvCxnSpPr/>
          <p:nvPr/>
        </p:nvCxnSpPr>
        <p:spPr bwMode="auto">
          <a:xfrm rot="5400000" flipH="1" flipV="1">
            <a:off x="2057400" y="3962400"/>
            <a:ext cx="533400" cy="533400"/>
          </a:xfrm>
          <a:prstGeom prst="straightConnector1">
            <a:avLst/>
          </a:prstGeom>
          <a:solidFill>
            <a:schemeClr val="accent1"/>
          </a:solidFill>
          <a:ln w="44450" cap="flat" cmpd="sng" algn="ctr">
            <a:solidFill>
              <a:srgbClr val="FFC000"/>
            </a:solidFill>
            <a:prstDash val="solid"/>
            <a:round/>
            <a:headEnd type="none" w="med" len="med"/>
            <a:tailEnd type="arrow"/>
          </a:ln>
          <a:effectLst/>
        </p:spPr>
      </p:cxnSp>
    </p:spTree>
    <p:extLst>
      <p:ext uri="{BB962C8B-B14F-4D97-AF65-F5344CB8AC3E}">
        <p14:creationId xmlns:p14="http://schemas.microsoft.com/office/powerpoint/2010/main" val="972985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0" y="76200"/>
            <a:ext cx="9144000" cy="914400"/>
          </a:xfrm>
        </p:spPr>
        <p:txBody>
          <a:bodyPr>
            <a:noAutofit/>
          </a:bodyPr>
          <a:lstStyle/>
          <a:p>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Example: Hierarchical System Model</a:t>
            </a:r>
            <a:endPar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6389" name="Picture 5"/>
          <p:cNvPicPr>
            <a:picLocks noChangeAspect="1" noChangeArrowheads="1"/>
          </p:cNvPicPr>
          <p:nvPr/>
        </p:nvPicPr>
        <p:blipFill>
          <a:blip r:embed="rId2" cstate="print"/>
          <a:srcRect/>
          <a:stretch>
            <a:fillRect/>
          </a:stretch>
        </p:blipFill>
        <p:spPr bwMode="auto">
          <a:xfrm>
            <a:off x="1592159" y="2209800"/>
            <a:ext cx="5959682" cy="2470785"/>
          </a:xfrm>
          <a:prstGeom prst="rect">
            <a:avLst/>
          </a:prstGeom>
          <a:noFill/>
          <a:ln w="38100">
            <a:noFill/>
            <a:miter lim="800000"/>
            <a:headEnd/>
            <a:tailEnd/>
          </a:ln>
        </p:spPr>
      </p:pic>
    </p:spTree>
    <p:extLst>
      <p:ext uri="{BB962C8B-B14F-4D97-AF65-F5344CB8AC3E}">
        <p14:creationId xmlns:p14="http://schemas.microsoft.com/office/powerpoint/2010/main" val="612658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smtClean="0">
                <a:effectLst>
                  <a:outerShdw blurRad="38100" dist="38100" dir="2700000" algn="tl">
                    <a:srgbClr val="000000">
                      <a:alpha val="43137"/>
                    </a:srgbClr>
                  </a:outerShdw>
                </a:effectLst>
              </a:rPr>
              <a:t>RF Modeling Pattern</a:t>
            </a: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0246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of Interest</a:t>
            </a:r>
            <a:endParaRPr lang="en-US" dirty="0"/>
          </a:p>
        </p:txBody>
      </p:sp>
      <p:sp>
        <p:nvSpPr>
          <p:cNvPr id="3" name="Content Placeholder 2"/>
          <p:cNvSpPr>
            <a:spLocks noGrp="1"/>
          </p:cNvSpPr>
          <p:nvPr>
            <p:ph idx="1"/>
          </p:nvPr>
        </p:nvSpPr>
        <p:spPr/>
        <p:txBody>
          <a:bodyPr/>
          <a:lstStyle/>
          <a:p>
            <a:r>
              <a:rPr lang="en-US" dirty="0" smtClean="0"/>
              <a:t>Game object-based</a:t>
            </a:r>
          </a:p>
          <a:p>
            <a:r>
              <a:rPr lang="en-US" dirty="0" smtClean="0"/>
              <a:t>Entity-Component-based</a:t>
            </a:r>
          </a:p>
          <a:p>
            <a:r>
              <a:rPr lang="en-US" dirty="0" smtClean="0"/>
              <a:t>Blended (unpure) design</a:t>
            </a:r>
          </a:p>
          <a:p>
            <a:r>
              <a:rPr lang="en-US" dirty="0" smtClean="0"/>
              <a:t>Entity-Component-System</a:t>
            </a:r>
            <a:endParaRPr lang="en-US" dirty="0"/>
          </a:p>
        </p:txBody>
      </p:sp>
    </p:spTree>
    <p:extLst>
      <p:ext uri="{BB962C8B-B14F-4D97-AF65-F5344CB8AC3E}">
        <p14:creationId xmlns:p14="http://schemas.microsoft.com/office/powerpoint/2010/main" val="256911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RF </a:t>
            </a:r>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Modeling</a:t>
            </a:r>
            <a:endPar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6147" name="Picture 3" descr="jetplane"/>
          <p:cNvPicPr>
            <a:picLocks noChangeAspect="1" noChangeArrowheads="1"/>
          </p:cNvPicPr>
          <p:nvPr/>
        </p:nvPicPr>
        <p:blipFill>
          <a:blip r:embed="rId2" cstate="print">
            <a:lum contrast="6000"/>
          </a:blip>
          <a:srcRect/>
          <a:stretch>
            <a:fillRect/>
          </a:stretch>
        </p:blipFill>
        <p:spPr bwMode="auto">
          <a:xfrm>
            <a:off x="7735888" y="5318125"/>
            <a:ext cx="812800" cy="471488"/>
          </a:xfrm>
          <a:prstGeom prst="rect">
            <a:avLst/>
          </a:prstGeom>
          <a:noFill/>
        </p:spPr>
      </p:pic>
      <p:grpSp>
        <p:nvGrpSpPr>
          <p:cNvPr id="2" name="Group 4"/>
          <p:cNvGrpSpPr>
            <a:grpSpLocks/>
          </p:cNvGrpSpPr>
          <p:nvPr/>
        </p:nvGrpSpPr>
        <p:grpSpPr bwMode="auto">
          <a:xfrm rot="1200000">
            <a:off x="285750" y="5114925"/>
            <a:ext cx="1379538" cy="676275"/>
            <a:chOff x="186" y="3184"/>
            <a:chExt cx="1751" cy="854"/>
          </a:xfrm>
        </p:grpSpPr>
        <p:sp>
          <p:nvSpPr>
            <p:cNvPr id="6149" name="Freeform 5"/>
            <p:cNvSpPr>
              <a:spLocks/>
            </p:cNvSpPr>
            <p:nvPr/>
          </p:nvSpPr>
          <p:spPr bwMode="auto">
            <a:xfrm>
              <a:off x="367" y="3683"/>
              <a:ext cx="383" cy="119"/>
            </a:xfrm>
            <a:custGeom>
              <a:avLst/>
              <a:gdLst/>
              <a:ahLst/>
              <a:cxnLst>
                <a:cxn ang="0">
                  <a:pos x="479" y="238"/>
                </a:cxn>
                <a:cxn ang="0">
                  <a:pos x="0" y="213"/>
                </a:cxn>
                <a:cxn ang="0">
                  <a:pos x="180" y="44"/>
                </a:cxn>
                <a:cxn ang="0">
                  <a:pos x="765" y="0"/>
                </a:cxn>
                <a:cxn ang="0">
                  <a:pos x="479" y="238"/>
                </a:cxn>
                <a:cxn ang="0">
                  <a:pos x="479" y="238"/>
                </a:cxn>
              </a:cxnLst>
              <a:rect l="0" t="0" r="r" b="b"/>
              <a:pathLst>
                <a:path w="765" h="238">
                  <a:moveTo>
                    <a:pt x="479" y="238"/>
                  </a:moveTo>
                  <a:lnTo>
                    <a:pt x="0" y="213"/>
                  </a:lnTo>
                  <a:lnTo>
                    <a:pt x="180" y="44"/>
                  </a:lnTo>
                  <a:lnTo>
                    <a:pt x="765" y="0"/>
                  </a:lnTo>
                  <a:lnTo>
                    <a:pt x="479" y="238"/>
                  </a:lnTo>
                  <a:lnTo>
                    <a:pt x="479" y="238"/>
                  </a:lnTo>
                  <a:close/>
                </a:path>
              </a:pathLst>
            </a:custGeom>
            <a:solidFill>
              <a:srgbClr val="4F4200"/>
            </a:solidFill>
            <a:ln w="9525">
              <a:noFill/>
              <a:round/>
              <a:headEnd/>
              <a:tailEnd/>
            </a:ln>
          </p:spPr>
          <p:txBody>
            <a:bodyPr/>
            <a:lstStyle/>
            <a:p>
              <a:endParaRPr lang="en-US" dirty="0"/>
            </a:p>
          </p:txBody>
        </p:sp>
        <p:sp>
          <p:nvSpPr>
            <p:cNvPr id="6150" name="Freeform 6"/>
            <p:cNvSpPr>
              <a:spLocks/>
            </p:cNvSpPr>
            <p:nvPr/>
          </p:nvSpPr>
          <p:spPr bwMode="auto">
            <a:xfrm>
              <a:off x="1271" y="3184"/>
              <a:ext cx="440" cy="159"/>
            </a:xfrm>
            <a:custGeom>
              <a:avLst/>
              <a:gdLst/>
              <a:ahLst/>
              <a:cxnLst>
                <a:cxn ang="0">
                  <a:pos x="0" y="319"/>
                </a:cxn>
                <a:cxn ang="0">
                  <a:pos x="446" y="281"/>
                </a:cxn>
                <a:cxn ang="0">
                  <a:pos x="651" y="213"/>
                </a:cxn>
                <a:cxn ang="0">
                  <a:pos x="879" y="0"/>
                </a:cxn>
                <a:cxn ang="0">
                  <a:pos x="622" y="52"/>
                </a:cxn>
                <a:cxn ang="0">
                  <a:pos x="572" y="91"/>
                </a:cxn>
                <a:cxn ang="0">
                  <a:pos x="507" y="73"/>
                </a:cxn>
                <a:cxn ang="0">
                  <a:pos x="505" y="71"/>
                </a:cxn>
                <a:cxn ang="0">
                  <a:pos x="501" y="70"/>
                </a:cxn>
                <a:cxn ang="0">
                  <a:pos x="494" y="64"/>
                </a:cxn>
                <a:cxn ang="0">
                  <a:pos x="486" y="58"/>
                </a:cxn>
                <a:cxn ang="0">
                  <a:pos x="480" y="54"/>
                </a:cxn>
                <a:cxn ang="0">
                  <a:pos x="474" y="50"/>
                </a:cxn>
                <a:cxn ang="0">
                  <a:pos x="467" y="46"/>
                </a:cxn>
                <a:cxn ang="0">
                  <a:pos x="461" y="45"/>
                </a:cxn>
                <a:cxn ang="0">
                  <a:pos x="453" y="43"/>
                </a:cxn>
                <a:cxn ang="0">
                  <a:pos x="446" y="39"/>
                </a:cxn>
                <a:cxn ang="0">
                  <a:pos x="436" y="35"/>
                </a:cxn>
                <a:cxn ang="0">
                  <a:pos x="428" y="33"/>
                </a:cxn>
                <a:cxn ang="0">
                  <a:pos x="419" y="29"/>
                </a:cxn>
                <a:cxn ang="0">
                  <a:pos x="407" y="25"/>
                </a:cxn>
                <a:cxn ang="0">
                  <a:pos x="396" y="23"/>
                </a:cxn>
                <a:cxn ang="0">
                  <a:pos x="386" y="22"/>
                </a:cxn>
                <a:cxn ang="0">
                  <a:pos x="373" y="20"/>
                </a:cxn>
                <a:cxn ang="0">
                  <a:pos x="359" y="18"/>
                </a:cxn>
                <a:cxn ang="0">
                  <a:pos x="348" y="18"/>
                </a:cxn>
                <a:cxn ang="0">
                  <a:pos x="334" y="20"/>
                </a:cxn>
                <a:cxn ang="0">
                  <a:pos x="328" y="20"/>
                </a:cxn>
                <a:cxn ang="0">
                  <a:pos x="323" y="20"/>
                </a:cxn>
                <a:cxn ang="0">
                  <a:pos x="315" y="20"/>
                </a:cxn>
                <a:cxn ang="0">
                  <a:pos x="307" y="22"/>
                </a:cxn>
                <a:cxn ang="0">
                  <a:pos x="300" y="22"/>
                </a:cxn>
                <a:cxn ang="0">
                  <a:pos x="294" y="22"/>
                </a:cxn>
                <a:cxn ang="0">
                  <a:pos x="286" y="23"/>
                </a:cxn>
                <a:cxn ang="0">
                  <a:pos x="279" y="25"/>
                </a:cxn>
                <a:cxn ang="0">
                  <a:pos x="269" y="27"/>
                </a:cxn>
                <a:cxn ang="0">
                  <a:pos x="263" y="29"/>
                </a:cxn>
                <a:cxn ang="0">
                  <a:pos x="254" y="31"/>
                </a:cxn>
                <a:cxn ang="0">
                  <a:pos x="246" y="35"/>
                </a:cxn>
                <a:cxn ang="0">
                  <a:pos x="238" y="37"/>
                </a:cxn>
                <a:cxn ang="0">
                  <a:pos x="233" y="41"/>
                </a:cxn>
                <a:cxn ang="0">
                  <a:pos x="223" y="43"/>
                </a:cxn>
                <a:cxn ang="0">
                  <a:pos x="215" y="46"/>
                </a:cxn>
                <a:cxn ang="0">
                  <a:pos x="4" y="198"/>
                </a:cxn>
                <a:cxn ang="0">
                  <a:pos x="0" y="319"/>
                </a:cxn>
                <a:cxn ang="0">
                  <a:pos x="0" y="319"/>
                </a:cxn>
              </a:cxnLst>
              <a:rect l="0" t="0" r="r" b="b"/>
              <a:pathLst>
                <a:path w="879" h="319">
                  <a:moveTo>
                    <a:pt x="0" y="319"/>
                  </a:moveTo>
                  <a:lnTo>
                    <a:pt x="446" y="281"/>
                  </a:lnTo>
                  <a:lnTo>
                    <a:pt x="651" y="213"/>
                  </a:lnTo>
                  <a:lnTo>
                    <a:pt x="879" y="0"/>
                  </a:lnTo>
                  <a:lnTo>
                    <a:pt x="622" y="52"/>
                  </a:lnTo>
                  <a:lnTo>
                    <a:pt x="572" y="91"/>
                  </a:lnTo>
                  <a:lnTo>
                    <a:pt x="507" y="73"/>
                  </a:lnTo>
                  <a:lnTo>
                    <a:pt x="505" y="71"/>
                  </a:lnTo>
                  <a:lnTo>
                    <a:pt x="501" y="70"/>
                  </a:lnTo>
                  <a:lnTo>
                    <a:pt x="494" y="64"/>
                  </a:lnTo>
                  <a:lnTo>
                    <a:pt x="486" y="58"/>
                  </a:lnTo>
                  <a:lnTo>
                    <a:pt x="480" y="54"/>
                  </a:lnTo>
                  <a:lnTo>
                    <a:pt x="474" y="50"/>
                  </a:lnTo>
                  <a:lnTo>
                    <a:pt x="467" y="46"/>
                  </a:lnTo>
                  <a:lnTo>
                    <a:pt x="461" y="45"/>
                  </a:lnTo>
                  <a:lnTo>
                    <a:pt x="453" y="43"/>
                  </a:lnTo>
                  <a:lnTo>
                    <a:pt x="446" y="39"/>
                  </a:lnTo>
                  <a:lnTo>
                    <a:pt x="436" y="35"/>
                  </a:lnTo>
                  <a:lnTo>
                    <a:pt x="428" y="33"/>
                  </a:lnTo>
                  <a:lnTo>
                    <a:pt x="419" y="29"/>
                  </a:lnTo>
                  <a:lnTo>
                    <a:pt x="407" y="25"/>
                  </a:lnTo>
                  <a:lnTo>
                    <a:pt x="396" y="23"/>
                  </a:lnTo>
                  <a:lnTo>
                    <a:pt x="386" y="22"/>
                  </a:lnTo>
                  <a:lnTo>
                    <a:pt x="373" y="20"/>
                  </a:lnTo>
                  <a:lnTo>
                    <a:pt x="359" y="18"/>
                  </a:lnTo>
                  <a:lnTo>
                    <a:pt x="348" y="18"/>
                  </a:lnTo>
                  <a:lnTo>
                    <a:pt x="334" y="20"/>
                  </a:lnTo>
                  <a:lnTo>
                    <a:pt x="328" y="20"/>
                  </a:lnTo>
                  <a:lnTo>
                    <a:pt x="323" y="20"/>
                  </a:lnTo>
                  <a:lnTo>
                    <a:pt x="315" y="20"/>
                  </a:lnTo>
                  <a:lnTo>
                    <a:pt x="307" y="22"/>
                  </a:lnTo>
                  <a:lnTo>
                    <a:pt x="300" y="22"/>
                  </a:lnTo>
                  <a:lnTo>
                    <a:pt x="294" y="22"/>
                  </a:lnTo>
                  <a:lnTo>
                    <a:pt x="286" y="23"/>
                  </a:lnTo>
                  <a:lnTo>
                    <a:pt x="279" y="25"/>
                  </a:lnTo>
                  <a:lnTo>
                    <a:pt x="269" y="27"/>
                  </a:lnTo>
                  <a:lnTo>
                    <a:pt x="263" y="29"/>
                  </a:lnTo>
                  <a:lnTo>
                    <a:pt x="254" y="31"/>
                  </a:lnTo>
                  <a:lnTo>
                    <a:pt x="246" y="35"/>
                  </a:lnTo>
                  <a:lnTo>
                    <a:pt x="238" y="37"/>
                  </a:lnTo>
                  <a:lnTo>
                    <a:pt x="233" y="41"/>
                  </a:lnTo>
                  <a:lnTo>
                    <a:pt x="223" y="43"/>
                  </a:lnTo>
                  <a:lnTo>
                    <a:pt x="215" y="46"/>
                  </a:lnTo>
                  <a:lnTo>
                    <a:pt x="4" y="198"/>
                  </a:lnTo>
                  <a:lnTo>
                    <a:pt x="0" y="319"/>
                  </a:lnTo>
                  <a:lnTo>
                    <a:pt x="0" y="319"/>
                  </a:lnTo>
                  <a:close/>
                </a:path>
              </a:pathLst>
            </a:custGeom>
            <a:solidFill>
              <a:srgbClr val="473600"/>
            </a:solidFill>
            <a:ln w="9525">
              <a:noFill/>
              <a:round/>
              <a:headEnd/>
              <a:tailEnd/>
            </a:ln>
          </p:spPr>
          <p:txBody>
            <a:bodyPr/>
            <a:lstStyle/>
            <a:p>
              <a:endParaRPr lang="en-US" dirty="0"/>
            </a:p>
          </p:txBody>
        </p:sp>
        <p:sp>
          <p:nvSpPr>
            <p:cNvPr id="6151" name="Freeform 7"/>
            <p:cNvSpPr>
              <a:spLocks/>
            </p:cNvSpPr>
            <p:nvPr/>
          </p:nvSpPr>
          <p:spPr bwMode="auto">
            <a:xfrm>
              <a:off x="346" y="3385"/>
              <a:ext cx="775" cy="202"/>
            </a:xfrm>
            <a:custGeom>
              <a:avLst/>
              <a:gdLst/>
              <a:ahLst/>
              <a:cxnLst>
                <a:cxn ang="0">
                  <a:pos x="1551" y="0"/>
                </a:cxn>
                <a:cxn ang="0">
                  <a:pos x="306" y="2"/>
                </a:cxn>
                <a:cxn ang="0">
                  <a:pos x="20" y="66"/>
                </a:cxn>
                <a:cxn ang="0">
                  <a:pos x="0" y="204"/>
                </a:cxn>
                <a:cxn ang="0">
                  <a:pos x="931" y="405"/>
                </a:cxn>
                <a:cxn ang="0">
                  <a:pos x="1551" y="0"/>
                </a:cxn>
                <a:cxn ang="0">
                  <a:pos x="1551" y="0"/>
                </a:cxn>
              </a:cxnLst>
              <a:rect l="0" t="0" r="r" b="b"/>
              <a:pathLst>
                <a:path w="1551" h="405">
                  <a:moveTo>
                    <a:pt x="1551" y="0"/>
                  </a:moveTo>
                  <a:lnTo>
                    <a:pt x="306" y="2"/>
                  </a:lnTo>
                  <a:lnTo>
                    <a:pt x="20" y="66"/>
                  </a:lnTo>
                  <a:lnTo>
                    <a:pt x="0" y="204"/>
                  </a:lnTo>
                  <a:lnTo>
                    <a:pt x="931" y="405"/>
                  </a:lnTo>
                  <a:lnTo>
                    <a:pt x="1551" y="0"/>
                  </a:lnTo>
                  <a:lnTo>
                    <a:pt x="1551" y="0"/>
                  </a:lnTo>
                  <a:close/>
                </a:path>
              </a:pathLst>
            </a:custGeom>
            <a:solidFill>
              <a:srgbClr val="757000"/>
            </a:solidFill>
            <a:ln w="9525">
              <a:noFill/>
              <a:round/>
              <a:headEnd/>
              <a:tailEnd/>
            </a:ln>
          </p:spPr>
          <p:txBody>
            <a:bodyPr/>
            <a:lstStyle/>
            <a:p>
              <a:endParaRPr lang="en-US" dirty="0"/>
            </a:p>
          </p:txBody>
        </p:sp>
        <p:sp>
          <p:nvSpPr>
            <p:cNvPr id="6152" name="Freeform 8"/>
            <p:cNvSpPr>
              <a:spLocks/>
            </p:cNvSpPr>
            <p:nvPr/>
          </p:nvSpPr>
          <p:spPr bwMode="auto">
            <a:xfrm>
              <a:off x="653" y="3386"/>
              <a:ext cx="366" cy="218"/>
            </a:xfrm>
            <a:custGeom>
              <a:avLst/>
              <a:gdLst/>
              <a:ahLst/>
              <a:cxnLst>
                <a:cxn ang="0">
                  <a:pos x="715" y="0"/>
                </a:cxn>
                <a:cxn ang="0">
                  <a:pos x="715" y="140"/>
                </a:cxn>
                <a:cxn ang="0">
                  <a:pos x="731" y="438"/>
                </a:cxn>
                <a:cxn ang="0">
                  <a:pos x="729" y="436"/>
                </a:cxn>
                <a:cxn ang="0">
                  <a:pos x="725" y="436"/>
                </a:cxn>
                <a:cxn ang="0">
                  <a:pos x="719" y="436"/>
                </a:cxn>
                <a:cxn ang="0">
                  <a:pos x="713" y="436"/>
                </a:cxn>
                <a:cxn ang="0">
                  <a:pos x="702" y="436"/>
                </a:cxn>
                <a:cxn ang="0">
                  <a:pos x="692" y="436"/>
                </a:cxn>
                <a:cxn ang="0">
                  <a:pos x="685" y="436"/>
                </a:cxn>
                <a:cxn ang="0">
                  <a:pos x="679" y="436"/>
                </a:cxn>
                <a:cxn ang="0">
                  <a:pos x="671" y="436"/>
                </a:cxn>
                <a:cxn ang="0">
                  <a:pos x="665" y="436"/>
                </a:cxn>
                <a:cxn ang="0">
                  <a:pos x="656" y="434"/>
                </a:cxn>
                <a:cxn ang="0">
                  <a:pos x="648" y="432"/>
                </a:cxn>
                <a:cxn ang="0">
                  <a:pos x="640" y="430"/>
                </a:cxn>
                <a:cxn ang="0">
                  <a:pos x="633" y="430"/>
                </a:cxn>
                <a:cxn ang="0">
                  <a:pos x="623" y="430"/>
                </a:cxn>
                <a:cxn ang="0">
                  <a:pos x="616" y="430"/>
                </a:cxn>
                <a:cxn ang="0">
                  <a:pos x="606" y="428"/>
                </a:cxn>
                <a:cxn ang="0">
                  <a:pos x="596" y="428"/>
                </a:cxn>
                <a:cxn ang="0">
                  <a:pos x="589" y="428"/>
                </a:cxn>
                <a:cxn ang="0">
                  <a:pos x="579" y="426"/>
                </a:cxn>
                <a:cxn ang="0">
                  <a:pos x="568" y="426"/>
                </a:cxn>
                <a:cxn ang="0">
                  <a:pos x="558" y="426"/>
                </a:cxn>
                <a:cxn ang="0">
                  <a:pos x="550" y="424"/>
                </a:cxn>
                <a:cxn ang="0">
                  <a:pos x="541" y="424"/>
                </a:cxn>
                <a:cxn ang="0">
                  <a:pos x="529" y="424"/>
                </a:cxn>
                <a:cxn ang="0">
                  <a:pos x="521" y="424"/>
                </a:cxn>
                <a:cxn ang="0">
                  <a:pos x="510" y="422"/>
                </a:cxn>
                <a:cxn ang="0">
                  <a:pos x="500" y="420"/>
                </a:cxn>
                <a:cxn ang="0">
                  <a:pos x="493" y="420"/>
                </a:cxn>
                <a:cxn ang="0">
                  <a:pos x="483" y="420"/>
                </a:cxn>
                <a:cxn ang="0">
                  <a:pos x="472" y="418"/>
                </a:cxn>
                <a:cxn ang="0">
                  <a:pos x="462" y="417"/>
                </a:cxn>
                <a:cxn ang="0">
                  <a:pos x="452" y="417"/>
                </a:cxn>
                <a:cxn ang="0">
                  <a:pos x="445" y="417"/>
                </a:cxn>
                <a:cxn ang="0">
                  <a:pos x="433" y="415"/>
                </a:cxn>
                <a:cxn ang="0">
                  <a:pos x="426" y="413"/>
                </a:cxn>
                <a:cxn ang="0">
                  <a:pos x="416" y="413"/>
                </a:cxn>
                <a:cxn ang="0">
                  <a:pos x="408" y="413"/>
                </a:cxn>
                <a:cxn ang="0">
                  <a:pos x="401" y="411"/>
                </a:cxn>
                <a:cxn ang="0">
                  <a:pos x="393" y="411"/>
                </a:cxn>
                <a:cxn ang="0">
                  <a:pos x="385" y="409"/>
                </a:cxn>
                <a:cxn ang="0">
                  <a:pos x="378" y="409"/>
                </a:cxn>
                <a:cxn ang="0">
                  <a:pos x="368" y="409"/>
                </a:cxn>
                <a:cxn ang="0">
                  <a:pos x="362" y="407"/>
                </a:cxn>
                <a:cxn ang="0">
                  <a:pos x="355" y="405"/>
                </a:cxn>
                <a:cxn ang="0">
                  <a:pos x="351" y="405"/>
                </a:cxn>
                <a:cxn ang="0">
                  <a:pos x="337" y="405"/>
                </a:cxn>
                <a:cxn ang="0">
                  <a:pos x="332" y="405"/>
                </a:cxn>
                <a:cxn ang="0">
                  <a:pos x="322" y="403"/>
                </a:cxn>
                <a:cxn ang="0">
                  <a:pos x="316" y="403"/>
                </a:cxn>
                <a:cxn ang="0">
                  <a:pos x="312" y="403"/>
                </a:cxn>
                <a:cxn ang="0">
                  <a:pos x="0" y="340"/>
                </a:cxn>
                <a:cxn ang="0">
                  <a:pos x="180" y="167"/>
                </a:cxn>
                <a:cxn ang="0">
                  <a:pos x="285" y="163"/>
                </a:cxn>
                <a:cxn ang="0">
                  <a:pos x="445" y="0"/>
                </a:cxn>
                <a:cxn ang="0">
                  <a:pos x="715" y="0"/>
                </a:cxn>
                <a:cxn ang="0">
                  <a:pos x="715" y="0"/>
                </a:cxn>
              </a:cxnLst>
              <a:rect l="0" t="0" r="r" b="b"/>
              <a:pathLst>
                <a:path w="731" h="438">
                  <a:moveTo>
                    <a:pt x="715" y="0"/>
                  </a:moveTo>
                  <a:lnTo>
                    <a:pt x="715" y="140"/>
                  </a:lnTo>
                  <a:lnTo>
                    <a:pt x="731" y="438"/>
                  </a:lnTo>
                  <a:lnTo>
                    <a:pt x="729" y="436"/>
                  </a:lnTo>
                  <a:lnTo>
                    <a:pt x="725" y="436"/>
                  </a:lnTo>
                  <a:lnTo>
                    <a:pt x="719" y="436"/>
                  </a:lnTo>
                  <a:lnTo>
                    <a:pt x="713" y="436"/>
                  </a:lnTo>
                  <a:lnTo>
                    <a:pt x="702" y="436"/>
                  </a:lnTo>
                  <a:lnTo>
                    <a:pt x="692" y="436"/>
                  </a:lnTo>
                  <a:lnTo>
                    <a:pt x="685" y="436"/>
                  </a:lnTo>
                  <a:lnTo>
                    <a:pt x="679" y="436"/>
                  </a:lnTo>
                  <a:lnTo>
                    <a:pt x="671" y="436"/>
                  </a:lnTo>
                  <a:lnTo>
                    <a:pt x="665" y="436"/>
                  </a:lnTo>
                  <a:lnTo>
                    <a:pt x="656" y="434"/>
                  </a:lnTo>
                  <a:lnTo>
                    <a:pt x="648" y="432"/>
                  </a:lnTo>
                  <a:lnTo>
                    <a:pt x="640" y="430"/>
                  </a:lnTo>
                  <a:lnTo>
                    <a:pt x="633" y="430"/>
                  </a:lnTo>
                  <a:lnTo>
                    <a:pt x="623" y="430"/>
                  </a:lnTo>
                  <a:lnTo>
                    <a:pt x="616" y="430"/>
                  </a:lnTo>
                  <a:lnTo>
                    <a:pt x="606" y="428"/>
                  </a:lnTo>
                  <a:lnTo>
                    <a:pt x="596" y="428"/>
                  </a:lnTo>
                  <a:lnTo>
                    <a:pt x="589" y="428"/>
                  </a:lnTo>
                  <a:lnTo>
                    <a:pt x="579" y="426"/>
                  </a:lnTo>
                  <a:lnTo>
                    <a:pt x="568" y="426"/>
                  </a:lnTo>
                  <a:lnTo>
                    <a:pt x="558" y="426"/>
                  </a:lnTo>
                  <a:lnTo>
                    <a:pt x="550" y="424"/>
                  </a:lnTo>
                  <a:lnTo>
                    <a:pt x="541" y="424"/>
                  </a:lnTo>
                  <a:lnTo>
                    <a:pt x="529" y="424"/>
                  </a:lnTo>
                  <a:lnTo>
                    <a:pt x="521" y="424"/>
                  </a:lnTo>
                  <a:lnTo>
                    <a:pt x="510" y="422"/>
                  </a:lnTo>
                  <a:lnTo>
                    <a:pt x="500" y="420"/>
                  </a:lnTo>
                  <a:lnTo>
                    <a:pt x="493" y="420"/>
                  </a:lnTo>
                  <a:lnTo>
                    <a:pt x="483" y="420"/>
                  </a:lnTo>
                  <a:lnTo>
                    <a:pt x="472" y="418"/>
                  </a:lnTo>
                  <a:lnTo>
                    <a:pt x="462" y="417"/>
                  </a:lnTo>
                  <a:lnTo>
                    <a:pt x="452" y="417"/>
                  </a:lnTo>
                  <a:lnTo>
                    <a:pt x="445" y="417"/>
                  </a:lnTo>
                  <a:lnTo>
                    <a:pt x="433" y="415"/>
                  </a:lnTo>
                  <a:lnTo>
                    <a:pt x="426" y="413"/>
                  </a:lnTo>
                  <a:lnTo>
                    <a:pt x="416" y="413"/>
                  </a:lnTo>
                  <a:lnTo>
                    <a:pt x="408" y="413"/>
                  </a:lnTo>
                  <a:lnTo>
                    <a:pt x="401" y="411"/>
                  </a:lnTo>
                  <a:lnTo>
                    <a:pt x="393" y="411"/>
                  </a:lnTo>
                  <a:lnTo>
                    <a:pt x="385" y="409"/>
                  </a:lnTo>
                  <a:lnTo>
                    <a:pt x="378" y="409"/>
                  </a:lnTo>
                  <a:lnTo>
                    <a:pt x="368" y="409"/>
                  </a:lnTo>
                  <a:lnTo>
                    <a:pt x="362" y="407"/>
                  </a:lnTo>
                  <a:lnTo>
                    <a:pt x="355" y="405"/>
                  </a:lnTo>
                  <a:lnTo>
                    <a:pt x="351" y="405"/>
                  </a:lnTo>
                  <a:lnTo>
                    <a:pt x="337" y="405"/>
                  </a:lnTo>
                  <a:lnTo>
                    <a:pt x="332" y="405"/>
                  </a:lnTo>
                  <a:lnTo>
                    <a:pt x="322" y="403"/>
                  </a:lnTo>
                  <a:lnTo>
                    <a:pt x="316" y="403"/>
                  </a:lnTo>
                  <a:lnTo>
                    <a:pt x="312" y="403"/>
                  </a:lnTo>
                  <a:lnTo>
                    <a:pt x="0" y="340"/>
                  </a:lnTo>
                  <a:lnTo>
                    <a:pt x="180" y="167"/>
                  </a:lnTo>
                  <a:lnTo>
                    <a:pt x="285" y="163"/>
                  </a:lnTo>
                  <a:lnTo>
                    <a:pt x="445" y="0"/>
                  </a:lnTo>
                  <a:lnTo>
                    <a:pt x="715" y="0"/>
                  </a:lnTo>
                  <a:lnTo>
                    <a:pt x="715" y="0"/>
                  </a:lnTo>
                  <a:close/>
                </a:path>
              </a:pathLst>
            </a:custGeom>
            <a:solidFill>
              <a:srgbClr val="949114"/>
            </a:solidFill>
            <a:ln w="9525">
              <a:noFill/>
              <a:round/>
              <a:headEnd/>
              <a:tailEnd/>
            </a:ln>
          </p:spPr>
          <p:txBody>
            <a:bodyPr/>
            <a:lstStyle/>
            <a:p>
              <a:endParaRPr lang="en-US" dirty="0"/>
            </a:p>
          </p:txBody>
        </p:sp>
        <p:sp>
          <p:nvSpPr>
            <p:cNvPr id="6153" name="Freeform 9"/>
            <p:cNvSpPr>
              <a:spLocks/>
            </p:cNvSpPr>
            <p:nvPr/>
          </p:nvSpPr>
          <p:spPr bwMode="auto">
            <a:xfrm>
              <a:off x="411" y="3414"/>
              <a:ext cx="599" cy="312"/>
            </a:xfrm>
            <a:custGeom>
              <a:avLst/>
              <a:gdLst/>
              <a:ahLst/>
              <a:cxnLst>
                <a:cxn ang="0">
                  <a:pos x="1149" y="623"/>
                </a:cxn>
                <a:cxn ang="0">
                  <a:pos x="368" y="408"/>
                </a:cxn>
                <a:cxn ang="0">
                  <a:pos x="336" y="470"/>
                </a:cxn>
                <a:cxn ang="0">
                  <a:pos x="248" y="408"/>
                </a:cxn>
                <a:cxn ang="0">
                  <a:pos x="0" y="50"/>
                </a:cxn>
                <a:cxn ang="0">
                  <a:pos x="311" y="0"/>
                </a:cxn>
                <a:cxn ang="0">
                  <a:pos x="447" y="109"/>
                </a:cxn>
                <a:cxn ang="0">
                  <a:pos x="604" y="370"/>
                </a:cxn>
                <a:cxn ang="0">
                  <a:pos x="860" y="307"/>
                </a:cxn>
                <a:cxn ang="0">
                  <a:pos x="1197" y="86"/>
                </a:cxn>
                <a:cxn ang="0">
                  <a:pos x="1149" y="623"/>
                </a:cxn>
                <a:cxn ang="0">
                  <a:pos x="1149" y="623"/>
                </a:cxn>
              </a:cxnLst>
              <a:rect l="0" t="0" r="r" b="b"/>
              <a:pathLst>
                <a:path w="1197" h="623">
                  <a:moveTo>
                    <a:pt x="1149" y="623"/>
                  </a:moveTo>
                  <a:lnTo>
                    <a:pt x="368" y="408"/>
                  </a:lnTo>
                  <a:lnTo>
                    <a:pt x="336" y="470"/>
                  </a:lnTo>
                  <a:lnTo>
                    <a:pt x="248" y="408"/>
                  </a:lnTo>
                  <a:lnTo>
                    <a:pt x="0" y="50"/>
                  </a:lnTo>
                  <a:lnTo>
                    <a:pt x="311" y="0"/>
                  </a:lnTo>
                  <a:lnTo>
                    <a:pt x="447" y="109"/>
                  </a:lnTo>
                  <a:lnTo>
                    <a:pt x="604" y="370"/>
                  </a:lnTo>
                  <a:lnTo>
                    <a:pt x="860" y="307"/>
                  </a:lnTo>
                  <a:lnTo>
                    <a:pt x="1197" y="86"/>
                  </a:lnTo>
                  <a:lnTo>
                    <a:pt x="1149" y="623"/>
                  </a:lnTo>
                  <a:lnTo>
                    <a:pt x="1149" y="623"/>
                  </a:lnTo>
                  <a:close/>
                </a:path>
              </a:pathLst>
            </a:custGeom>
            <a:solidFill>
              <a:srgbClr val="473600"/>
            </a:solidFill>
            <a:ln w="9525">
              <a:noFill/>
              <a:round/>
              <a:headEnd/>
              <a:tailEnd/>
            </a:ln>
          </p:spPr>
          <p:txBody>
            <a:bodyPr/>
            <a:lstStyle/>
            <a:p>
              <a:endParaRPr lang="en-US" dirty="0"/>
            </a:p>
          </p:txBody>
        </p:sp>
        <p:sp>
          <p:nvSpPr>
            <p:cNvPr id="6154" name="Freeform 10"/>
            <p:cNvSpPr>
              <a:spLocks/>
            </p:cNvSpPr>
            <p:nvPr/>
          </p:nvSpPr>
          <p:spPr bwMode="auto">
            <a:xfrm>
              <a:off x="1009" y="3283"/>
              <a:ext cx="427" cy="336"/>
            </a:xfrm>
            <a:custGeom>
              <a:avLst/>
              <a:gdLst/>
              <a:ahLst/>
              <a:cxnLst>
                <a:cxn ang="0">
                  <a:pos x="854" y="295"/>
                </a:cxn>
                <a:cxn ang="0">
                  <a:pos x="0" y="671"/>
                </a:cxn>
                <a:cxn ang="0">
                  <a:pos x="2" y="349"/>
                </a:cxn>
                <a:cxn ang="0">
                  <a:pos x="275" y="259"/>
                </a:cxn>
                <a:cxn ang="0">
                  <a:pos x="357" y="109"/>
                </a:cxn>
                <a:cxn ang="0">
                  <a:pos x="528" y="0"/>
                </a:cxn>
                <a:cxn ang="0">
                  <a:pos x="530" y="0"/>
                </a:cxn>
                <a:cxn ang="0">
                  <a:pos x="536" y="0"/>
                </a:cxn>
                <a:cxn ang="0">
                  <a:pos x="542" y="0"/>
                </a:cxn>
                <a:cxn ang="0">
                  <a:pos x="553" y="0"/>
                </a:cxn>
                <a:cxn ang="0">
                  <a:pos x="561" y="0"/>
                </a:cxn>
                <a:cxn ang="0">
                  <a:pos x="567" y="0"/>
                </a:cxn>
                <a:cxn ang="0">
                  <a:pos x="572" y="2"/>
                </a:cxn>
                <a:cxn ang="0">
                  <a:pos x="582" y="4"/>
                </a:cxn>
                <a:cxn ang="0">
                  <a:pos x="590" y="4"/>
                </a:cxn>
                <a:cxn ang="0">
                  <a:pos x="599" y="4"/>
                </a:cxn>
                <a:cxn ang="0">
                  <a:pos x="607" y="4"/>
                </a:cxn>
                <a:cxn ang="0">
                  <a:pos x="618" y="6"/>
                </a:cxn>
                <a:cxn ang="0">
                  <a:pos x="626" y="6"/>
                </a:cxn>
                <a:cxn ang="0">
                  <a:pos x="634" y="6"/>
                </a:cxn>
                <a:cxn ang="0">
                  <a:pos x="645" y="8"/>
                </a:cxn>
                <a:cxn ang="0">
                  <a:pos x="657" y="10"/>
                </a:cxn>
                <a:cxn ang="0">
                  <a:pos x="666" y="10"/>
                </a:cxn>
                <a:cxn ang="0">
                  <a:pos x="676" y="10"/>
                </a:cxn>
                <a:cxn ang="0">
                  <a:pos x="687" y="12"/>
                </a:cxn>
                <a:cxn ang="0">
                  <a:pos x="697" y="13"/>
                </a:cxn>
                <a:cxn ang="0">
                  <a:pos x="707" y="13"/>
                </a:cxn>
                <a:cxn ang="0">
                  <a:pos x="716" y="17"/>
                </a:cxn>
                <a:cxn ang="0">
                  <a:pos x="726" y="17"/>
                </a:cxn>
                <a:cxn ang="0">
                  <a:pos x="735" y="21"/>
                </a:cxn>
                <a:cxn ang="0">
                  <a:pos x="745" y="21"/>
                </a:cxn>
                <a:cxn ang="0">
                  <a:pos x="755" y="23"/>
                </a:cxn>
                <a:cxn ang="0">
                  <a:pos x="762" y="25"/>
                </a:cxn>
                <a:cxn ang="0">
                  <a:pos x="772" y="27"/>
                </a:cxn>
                <a:cxn ang="0">
                  <a:pos x="854" y="295"/>
                </a:cxn>
                <a:cxn ang="0">
                  <a:pos x="854" y="295"/>
                </a:cxn>
              </a:cxnLst>
              <a:rect l="0" t="0" r="r" b="b"/>
              <a:pathLst>
                <a:path w="854" h="671">
                  <a:moveTo>
                    <a:pt x="854" y="295"/>
                  </a:moveTo>
                  <a:lnTo>
                    <a:pt x="0" y="671"/>
                  </a:lnTo>
                  <a:lnTo>
                    <a:pt x="2" y="349"/>
                  </a:lnTo>
                  <a:lnTo>
                    <a:pt x="275" y="259"/>
                  </a:lnTo>
                  <a:lnTo>
                    <a:pt x="357" y="109"/>
                  </a:lnTo>
                  <a:lnTo>
                    <a:pt x="528" y="0"/>
                  </a:lnTo>
                  <a:lnTo>
                    <a:pt x="530" y="0"/>
                  </a:lnTo>
                  <a:lnTo>
                    <a:pt x="536" y="0"/>
                  </a:lnTo>
                  <a:lnTo>
                    <a:pt x="542" y="0"/>
                  </a:lnTo>
                  <a:lnTo>
                    <a:pt x="553" y="0"/>
                  </a:lnTo>
                  <a:lnTo>
                    <a:pt x="561" y="0"/>
                  </a:lnTo>
                  <a:lnTo>
                    <a:pt x="567" y="0"/>
                  </a:lnTo>
                  <a:lnTo>
                    <a:pt x="572" y="2"/>
                  </a:lnTo>
                  <a:lnTo>
                    <a:pt x="582" y="4"/>
                  </a:lnTo>
                  <a:lnTo>
                    <a:pt x="590" y="4"/>
                  </a:lnTo>
                  <a:lnTo>
                    <a:pt x="599" y="4"/>
                  </a:lnTo>
                  <a:lnTo>
                    <a:pt x="607" y="4"/>
                  </a:lnTo>
                  <a:lnTo>
                    <a:pt x="618" y="6"/>
                  </a:lnTo>
                  <a:lnTo>
                    <a:pt x="626" y="6"/>
                  </a:lnTo>
                  <a:lnTo>
                    <a:pt x="634" y="6"/>
                  </a:lnTo>
                  <a:lnTo>
                    <a:pt x="645" y="8"/>
                  </a:lnTo>
                  <a:lnTo>
                    <a:pt x="657" y="10"/>
                  </a:lnTo>
                  <a:lnTo>
                    <a:pt x="666" y="10"/>
                  </a:lnTo>
                  <a:lnTo>
                    <a:pt x="676" y="10"/>
                  </a:lnTo>
                  <a:lnTo>
                    <a:pt x="687" y="12"/>
                  </a:lnTo>
                  <a:lnTo>
                    <a:pt x="697" y="13"/>
                  </a:lnTo>
                  <a:lnTo>
                    <a:pt x="707" y="13"/>
                  </a:lnTo>
                  <a:lnTo>
                    <a:pt x="716" y="17"/>
                  </a:lnTo>
                  <a:lnTo>
                    <a:pt x="726" y="17"/>
                  </a:lnTo>
                  <a:lnTo>
                    <a:pt x="735" y="21"/>
                  </a:lnTo>
                  <a:lnTo>
                    <a:pt x="745" y="21"/>
                  </a:lnTo>
                  <a:lnTo>
                    <a:pt x="755" y="23"/>
                  </a:lnTo>
                  <a:lnTo>
                    <a:pt x="762" y="25"/>
                  </a:lnTo>
                  <a:lnTo>
                    <a:pt x="772" y="27"/>
                  </a:lnTo>
                  <a:lnTo>
                    <a:pt x="854" y="295"/>
                  </a:lnTo>
                  <a:lnTo>
                    <a:pt x="854" y="295"/>
                  </a:lnTo>
                  <a:close/>
                </a:path>
              </a:pathLst>
            </a:custGeom>
            <a:solidFill>
              <a:srgbClr val="4F4200"/>
            </a:solidFill>
            <a:ln w="9525">
              <a:noFill/>
              <a:round/>
              <a:headEnd/>
              <a:tailEnd/>
            </a:ln>
          </p:spPr>
          <p:txBody>
            <a:bodyPr/>
            <a:lstStyle/>
            <a:p>
              <a:endParaRPr lang="en-US" dirty="0"/>
            </a:p>
          </p:txBody>
        </p:sp>
        <p:sp>
          <p:nvSpPr>
            <p:cNvPr id="6155" name="Freeform 11"/>
            <p:cNvSpPr>
              <a:spLocks/>
            </p:cNvSpPr>
            <p:nvPr/>
          </p:nvSpPr>
          <p:spPr bwMode="auto">
            <a:xfrm>
              <a:off x="991" y="3452"/>
              <a:ext cx="444" cy="328"/>
            </a:xfrm>
            <a:custGeom>
              <a:avLst/>
              <a:gdLst/>
              <a:ahLst/>
              <a:cxnLst>
                <a:cxn ang="0">
                  <a:pos x="0" y="481"/>
                </a:cxn>
                <a:cxn ang="0">
                  <a:pos x="38" y="656"/>
                </a:cxn>
                <a:cxn ang="0">
                  <a:pos x="225" y="617"/>
                </a:cxn>
                <a:cxn ang="0">
                  <a:pos x="528" y="477"/>
                </a:cxn>
                <a:cxn ang="0">
                  <a:pos x="572" y="500"/>
                </a:cxn>
                <a:cxn ang="0">
                  <a:pos x="731" y="495"/>
                </a:cxn>
                <a:cxn ang="0">
                  <a:pos x="829" y="631"/>
                </a:cxn>
                <a:cxn ang="0">
                  <a:pos x="888" y="0"/>
                </a:cxn>
                <a:cxn ang="0">
                  <a:pos x="36" y="333"/>
                </a:cxn>
                <a:cxn ang="0">
                  <a:pos x="0" y="481"/>
                </a:cxn>
                <a:cxn ang="0">
                  <a:pos x="0" y="481"/>
                </a:cxn>
              </a:cxnLst>
              <a:rect l="0" t="0" r="r" b="b"/>
              <a:pathLst>
                <a:path w="888" h="656">
                  <a:moveTo>
                    <a:pt x="0" y="481"/>
                  </a:moveTo>
                  <a:lnTo>
                    <a:pt x="38" y="656"/>
                  </a:lnTo>
                  <a:lnTo>
                    <a:pt x="225" y="617"/>
                  </a:lnTo>
                  <a:lnTo>
                    <a:pt x="528" y="477"/>
                  </a:lnTo>
                  <a:lnTo>
                    <a:pt x="572" y="500"/>
                  </a:lnTo>
                  <a:lnTo>
                    <a:pt x="731" y="495"/>
                  </a:lnTo>
                  <a:lnTo>
                    <a:pt x="829" y="631"/>
                  </a:lnTo>
                  <a:lnTo>
                    <a:pt x="888" y="0"/>
                  </a:lnTo>
                  <a:lnTo>
                    <a:pt x="36" y="333"/>
                  </a:lnTo>
                  <a:lnTo>
                    <a:pt x="0" y="481"/>
                  </a:lnTo>
                  <a:lnTo>
                    <a:pt x="0" y="481"/>
                  </a:lnTo>
                  <a:close/>
                </a:path>
              </a:pathLst>
            </a:custGeom>
            <a:solidFill>
              <a:srgbClr val="4F4200"/>
            </a:solidFill>
            <a:ln w="9525">
              <a:noFill/>
              <a:round/>
              <a:headEnd/>
              <a:tailEnd/>
            </a:ln>
          </p:spPr>
          <p:txBody>
            <a:bodyPr/>
            <a:lstStyle/>
            <a:p>
              <a:endParaRPr lang="en-US" dirty="0"/>
            </a:p>
          </p:txBody>
        </p:sp>
        <p:sp>
          <p:nvSpPr>
            <p:cNvPr id="6156" name="Freeform 12"/>
            <p:cNvSpPr>
              <a:spLocks/>
            </p:cNvSpPr>
            <p:nvPr/>
          </p:nvSpPr>
          <p:spPr bwMode="auto">
            <a:xfrm>
              <a:off x="1403" y="3588"/>
              <a:ext cx="534" cy="450"/>
            </a:xfrm>
            <a:custGeom>
              <a:avLst/>
              <a:gdLst/>
              <a:ahLst/>
              <a:cxnLst>
                <a:cxn ang="0">
                  <a:pos x="0" y="63"/>
                </a:cxn>
                <a:cxn ang="0">
                  <a:pos x="273" y="0"/>
                </a:cxn>
                <a:cxn ang="0">
                  <a:pos x="447" y="65"/>
                </a:cxn>
                <a:cxn ang="0">
                  <a:pos x="582" y="171"/>
                </a:cxn>
                <a:cxn ang="0">
                  <a:pos x="624" y="336"/>
                </a:cxn>
                <a:cxn ang="0">
                  <a:pos x="914" y="422"/>
                </a:cxn>
                <a:cxn ang="0">
                  <a:pos x="1058" y="537"/>
                </a:cxn>
                <a:cxn ang="0">
                  <a:pos x="1069" y="900"/>
                </a:cxn>
                <a:cxn ang="0">
                  <a:pos x="536" y="635"/>
                </a:cxn>
                <a:cxn ang="0">
                  <a:pos x="451" y="457"/>
                </a:cxn>
                <a:cxn ang="0">
                  <a:pos x="282" y="499"/>
                </a:cxn>
                <a:cxn ang="0">
                  <a:pos x="171" y="441"/>
                </a:cxn>
                <a:cxn ang="0">
                  <a:pos x="148" y="282"/>
                </a:cxn>
                <a:cxn ang="0">
                  <a:pos x="4" y="357"/>
                </a:cxn>
                <a:cxn ang="0">
                  <a:pos x="0" y="63"/>
                </a:cxn>
                <a:cxn ang="0">
                  <a:pos x="0" y="63"/>
                </a:cxn>
              </a:cxnLst>
              <a:rect l="0" t="0" r="r" b="b"/>
              <a:pathLst>
                <a:path w="1069" h="900">
                  <a:moveTo>
                    <a:pt x="0" y="63"/>
                  </a:moveTo>
                  <a:lnTo>
                    <a:pt x="273" y="0"/>
                  </a:lnTo>
                  <a:lnTo>
                    <a:pt x="447" y="65"/>
                  </a:lnTo>
                  <a:lnTo>
                    <a:pt x="582" y="171"/>
                  </a:lnTo>
                  <a:lnTo>
                    <a:pt x="624" y="336"/>
                  </a:lnTo>
                  <a:lnTo>
                    <a:pt x="914" y="422"/>
                  </a:lnTo>
                  <a:lnTo>
                    <a:pt x="1058" y="537"/>
                  </a:lnTo>
                  <a:lnTo>
                    <a:pt x="1069" y="900"/>
                  </a:lnTo>
                  <a:lnTo>
                    <a:pt x="536" y="635"/>
                  </a:lnTo>
                  <a:lnTo>
                    <a:pt x="451" y="457"/>
                  </a:lnTo>
                  <a:lnTo>
                    <a:pt x="282" y="499"/>
                  </a:lnTo>
                  <a:lnTo>
                    <a:pt x="171" y="441"/>
                  </a:lnTo>
                  <a:lnTo>
                    <a:pt x="148" y="282"/>
                  </a:lnTo>
                  <a:lnTo>
                    <a:pt x="4" y="357"/>
                  </a:lnTo>
                  <a:lnTo>
                    <a:pt x="0" y="63"/>
                  </a:lnTo>
                  <a:lnTo>
                    <a:pt x="0" y="63"/>
                  </a:lnTo>
                  <a:close/>
                </a:path>
              </a:pathLst>
            </a:custGeom>
            <a:solidFill>
              <a:srgbClr val="635E1A"/>
            </a:solidFill>
            <a:ln w="9525">
              <a:noFill/>
              <a:round/>
              <a:headEnd/>
              <a:tailEnd/>
            </a:ln>
          </p:spPr>
          <p:txBody>
            <a:bodyPr/>
            <a:lstStyle/>
            <a:p>
              <a:endParaRPr lang="en-US" dirty="0"/>
            </a:p>
          </p:txBody>
        </p:sp>
        <p:sp>
          <p:nvSpPr>
            <p:cNvPr id="6157" name="Freeform 13"/>
            <p:cNvSpPr>
              <a:spLocks/>
            </p:cNvSpPr>
            <p:nvPr/>
          </p:nvSpPr>
          <p:spPr bwMode="auto">
            <a:xfrm>
              <a:off x="501" y="3619"/>
              <a:ext cx="509" cy="325"/>
            </a:xfrm>
            <a:custGeom>
              <a:avLst/>
              <a:gdLst/>
              <a:ahLst/>
              <a:cxnLst>
                <a:cxn ang="0">
                  <a:pos x="1017" y="0"/>
                </a:cxn>
                <a:cxn ang="0">
                  <a:pos x="1019" y="273"/>
                </a:cxn>
                <a:cxn ang="0">
                  <a:pos x="946" y="315"/>
                </a:cxn>
                <a:cxn ang="0">
                  <a:pos x="768" y="424"/>
                </a:cxn>
                <a:cxn ang="0">
                  <a:pos x="330" y="651"/>
                </a:cxn>
                <a:cxn ang="0">
                  <a:pos x="114" y="641"/>
                </a:cxn>
                <a:cxn ang="0">
                  <a:pos x="0" y="539"/>
                </a:cxn>
                <a:cxn ang="0">
                  <a:pos x="271" y="311"/>
                </a:cxn>
                <a:cxn ang="0">
                  <a:pos x="70" y="0"/>
                </a:cxn>
                <a:cxn ang="0">
                  <a:pos x="1017" y="0"/>
                </a:cxn>
                <a:cxn ang="0">
                  <a:pos x="1017" y="0"/>
                </a:cxn>
              </a:cxnLst>
              <a:rect l="0" t="0" r="r" b="b"/>
              <a:pathLst>
                <a:path w="1019" h="651">
                  <a:moveTo>
                    <a:pt x="1017" y="0"/>
                  </a:moveTo>
                  <a:lnTo>
                    <a:pt x="1019" y="273"/>
                  </a:lnTo>
                  <a:lnTo>
                    <a:pt x="946" y="315"/>
                  </a:lnTo>
                  <a:lnTo>
                    <a:pt x="768" y="424"/>
                  </a:lnTo>
                  <a:lnTo>
                    <a:pt x="330" y="651"/>
                  </a:lnTo>
                  <a:lnTo>
                    <a:pt x="114" y="641"/>
                  </a:lnTo>
                  <a:lnTo>
                    <a:pt x="0" y="539"/>
                  </a:lnTo>
                  <a:lnTo>
                    <a:pt x="271" y="311"/>
                  </a:lnTo>
                  <a:lnTo>
                    <a:pt x="70" y="0"/>
                  </a:lnTo>
                  <a:lnTo>
                    <a:pt x="1017" y="0"/>
                  </a:lnTo>
                  <a:lnTo>
                    <a:pt x="1017" y="0"/>
                  </a:lnTo>
                  <a:close/>
                </a:path>
              </a:pathLst>
            </a:custGeom>
            <a:solidFill>
              <a:srgbClr val="4F4200"/>
            </a:solidFill>
            <a:ln w="9525">
              <a:noFill/>
              <a:round/>
              <a:headEnd/>
              <a:tailEnd/>
            </a:ln>
          </p:spPr>
          <p:txBody>
            <a:bodyPr/>
            <a:lstStyle/>
            <a:p>
              <a:endParaRPr lang="en-US" dirty="0"/>
            </a:p>
          </p:txBody>
        </p:sp>
        <p:sp>
          <p:nvSpPr>
            <p:cNvPr id="6158" name="Freeform 14"/>
            <p:cNvSpPr>
              <a:spLocks/>
            </p:cNvSpPr>
            <p:nvPr/>
          </p:nvSpPr>
          <p:spPr bwMode="auto">
            <a:xfrm>
              <a:off x="1482" y="3210"/>
              <a:ext cx="120" cy="139"/>
            </a:xfrm>
            <a:custGeom>
              <a:avLst/>
              <a:gdLst/>
              <a:ahLst/>
              <a:cxnLst>
                <a:cxn ang="0">
                  <a:pos x="26" y="278"/>
                </a:cxn>
                <a:cxn ang="0">
                  <a:pos x="0" y="140"/>
                </a:cxn>
                <a:cxn ang="0">
                  <a:pos x="28" y="71"/>
                </a:cxn>
                <a:cxn ang="0">
                  <a:pos x="0" y="10"/>
                </a:cxn>
                <a:cxn ang="0">
                  <a:pos x="84" y="21"/>
                </a:cxn>
                <a:cxn ang="0">
                  <a:pos x="199" y="0"/>
                </a:cxn>
                <a:cxn ang="0">
                  <a:pos x="239" y="62"/>
                </a:cxn>
                <a:cxn ang="0">
                  <a:pos x="205" y="104"/>
                </a:cxn>
                <a:cxn ang="0">
                  <a:pos x="228" y="161"/>
                </a:cxn>
                <a:cxn ang="0">
                  <a:pos x="147" y="238"/>
                </a:cxn>
                <a:cxn ang="0">
                  <a:pos x="26" y="278"/>
                </a:cxn>
                <a:cxn ang="0">
                  <a:pos x="26" y="278"/>
                </a:cxn>
              </a:cxnLst>
              <a:rect l="0" t="0" r="r" b="b"/>
              <a:pathLst>
                <a:path w="239" h="278">
                  <a:moveTo>
                    <a:pt x="26" y="278"/>
                  </a:moveTo>
                  <a:lnTo>
                    <a:pt x="0" y="140"/>
                  </a:lnTo>
                  <a:lnTo>
                    <a:pt x="28" y="71"/>
                  </a:lnTo>
                  <a:lnTo>
                    <a:pt x="0" y="10"/>
                  </a:lnTo>
                  <a:lnTo>
                    <a:pt x="84" y="21"/>
                  </a:lnTo>
                  <a:lnTo>
                    <a:pt x="199" y="0"/>
                  </a:lnTo>
                  <a:lnTo>
                    <a:pt x="239" y="62"/>
                  </a:lnTo>
                  <a:lnTo>
                    <a:pt x="205" y="104"/>
                  </a:lnTo>
                  <a:lnTo>
                    <a:pt x="228" y="161"/>
                  </a:lnTo>
                  <a:lnTo>
                    <a:pt x="147" y="238"/>
                  </a:lnTo>
                  <a:lnTo>
                    <a:pt x="26" y="278"/>
                  </a:lnTo>
                  <a:lnTo>
                    <a:pt x="26" y="278"/>
                  </a:lnTo>
                  <a:close/>
                </a:path>
              </a:pathLst>
            </a:custGeom>
            <a:solidFill>
              <a:srgbClr val="757833"/>
            </a:solidFill>
            <a:ln w="9525">
              <a:noFill/>
              <a:round/>
              <a:headEnd/>
              <a:tailEnd/>
            </a:ln>
          </p:spPr>
          <p:txBody>
            <a:bodyPr/>
            <a:lstStyle/>
            <a:p>
              <a:endParaRPr lang="en-US" dirty="0"/>
            </a:p>
          </p:txBody>
        </p:sp>
        <p:sp>
          <p:nvSpPr>
            <p:cNvPr id="6159" name="Freeform 15"/>
            <p:cNvSpPr>
              <a:spLocks/>
            </p:cNvSpPr>
            <p:nvPr/>
          </p:nvSpPr>
          <p:spPr bwMode="auto">
            <a:xfrm>
              <a:off x="1544" y="3673"/>
              <a:ext cx="315" cy="232"/>
            </a:xfrm>
            <a:custGeom>
              <a:avLst/>
              <a:gdLst/>
              <a:ahLst/>
              <a:cxnLst>
                <a:cxn ang="0">
                  <a:pos x="300" y="0"/>
                </a:cxn>
                <a:cxn ang="0">
                  <a:pos x="263" y="117"/>
                </a:cxn>
                <a:cxn ang="0">
                  <a:pos x="133" y="147"/>
                </a:cxn>
                <a:cxn ang="0">
                  <a:pos x="0" y="328"/>
                </a:cxn>
                <a:cxn ang="0">
                  <a:pos x="254" y="464"/>
                </a:cxn>
                <a:cxn ang="0">
                  <a:pos x="334" y="357"/>
                </a:cxn>
                <a:cxn ang="0">
                  <a:pos x="442" y="345"/>
                </a:cxn>
                <a:cxn ang="0">
                  <a:pos x="513" y="286"/>
                </a:cxn>
                <a:cxn ang="0">
                  <a:pos x="584" y="280"/>
                </a:cxn>
                <a:cxn ang="0">
                  <a:pos x="632" y="251"/>
                </a:cxn>
                <a:cxn ang="0">
                  <a:pos x="300" y="0"/>
                </a:cxn>
                <a:cxn ang="0">
                  <a:pos x="300" y="0"/>
                </a:cxn>
              </a:cxnLst>
              <a:rect l="0" t="0" r="r" b="b"/>
              <a:pathLst>
                <a:path w="632" h="464">
                  <a:moveTo>
                    <a:pt x="300" y="0"/>
                  </a:moveTo>
                  <a:lnTo>
                    <a:pt x="263" y="117"/>
                  </a:lnTo>
                  <a:lnTo>
                    <a:pt x="133" y="147"/>
                  </a:lnTo>
                  <a:lnTo>
                    <a:pt x="0" y="328"/>
                  </a:lnTo>
                  <a:lnTo>
                    <a:pt x="254" y="464"/>
                  </a:lnTo>
                  <a:lnTo>
                    <a:pt x="334" y="357"/>
                  </a:lnTo>
                  <a:lnTo>
                    <a:pt x="442" y="345"/>
                  </a:lnTo>
                  <a:lnTo>
                    <a:pt x="513" y="286"/>
                  </a:lnTo>
                  <a:lnTo>
                    <a:pt x="584" y="280"/>
                  </a:lnTo>
                  <a:lnTo>
                    <a:pt x="632" y="251"/>
                  </a:lnTo>
                  <a:lnTo>
                    <a:pt x="300" y="0"/>
                  </a:lnTo>
                  <a:lnTo>
                    <a:pt x="300" y="0"/>
                  </a:lnTo>
                  <a:close/>
                </a:path>
              </a:pathLst>
            </a:custGeom>
            <a:solidFill>
              <a:srgbClr val="757000"/>
            </a:solidFill>
            <a:ln w="9525">
              <a:noFill/>
              <a:round/>
              <a:headEnd/>
              <a:tailEnd/>
            </a:ln>
          </p:spPr>
          <p:txBody>
            <a:bodyPr/>
            <a:lstStyle/>
            <a:p>
              <a:endParaRPr lang="en-US" dirty="0"/>
            </a:p>
          </p:txBody>
        </p:sp>
        <p:sp>
          <p:nvSpPr>
            <p:cNvPr id="6160" name="Freeform 16"/>
            <p:cNvSpPr>
              <a:spLocks/>
            </p:cNvSpPr>
            <p:nvPr/>
          </p:nvSpPr>
          <p:spPr bwMode="auto">
            <a:xfrm>
              <a:off x="1355" y="3559"/>
              <a:ext cx="181" cy="250"/>
            </a:xfrm>
            <a:custGeom>
              <a:avLst/>
              <a:gdLst/>
              <a:ahLst/>
              <a:cxnLst>
                <a:cxn ang="0">
                  <a:pos x="0" y="263"/>
                </a:cxn>
                <a:cxn ang="0">
                  <a:pos x="96" y="121"/>
                </a:cxn>
                <a:cxn ang="0">
                  <a:pos x="202" y="0"/>
                </a:cxn>
                <a:cxn ang="0">
                  <a:pos x="342" y="123"/>
                </a:cxn>
                <a:cxn ang="0">
                  <a:pos x="363" y="181"/>
                </a:cxn>
                <a:cxn ang="0">
                  <a:pos x="279" y="275"/>
                </a:cxn>
                <a:cxn ang="0">
                  <a:pos x="313" y="371"/>
                </a:cxn>
                <a:cxn ang="0">
                  <a:pos x="267" y="499"/>
                </a:cxn>
                <a:cxn ang="0">
                  <a:pos x="100" y="415"/>
                </a:cxn>
                <a:cxn ang="0">
                  <a:pos x="0" y="263"/>
                </a:cxn>
                <a:cxn ang="0">
                  <a:pos x="0" y="263"/>
                </a:cxn>
              </a:cxnLst>
              <a:rect l="0" t="0" r="r" b="b"/>
              <a:pathLst>
                <a:path w="363" h="499">
                  <a:moveTo>
                    <a:pt x="0" y="263"/>
                  </a:moveTo>
                  <a:lnTo>
                    <a:pt x="96" y="121"/>
                  </a:lnTo>
                  <a:lnTo>
                    <a:pt x="202" y="0"/>
                  </a:lnTo>
                  <a:lnTo>
                    <a:pt x="342" y="123"/>
                  </a:lnTo>
                  <a:lnTo>
                    <a:pt x="363" y="181"/>
                  </a:lnTo>
                  <a:lnTo>
                    <a:pt x="279" y="275"/>
                  </a:lnTo>
                  <a:lnTo>
                    <a:pt x="313" y="371"/>
                  </a:lnTo>
                  <a:lnTo>
                    <a:pt x="267" y="499"/>
                  </a:lnTo>
                  <a:lnTo>
                    <a:pt x="100" y="415"/>
                  </a:lnTo>
                  <a:lnTo>
                    <a:pt x="0" y="263"/>
                  </a:lnTo>
                  <a:lnTo>
                    <a:pt x="0" y="263"/>
                  </a:lnTo>
                  <a:close/>
                </a:path>
              </a:pathLst>
            </a:custGeom>
            <a:solidFill>
              <a:srgbClr val="757000"/>
            </a:solidFill>
            <a:ln w="9525">
              <a:noFill/>
              <a:round/>
              <a:headEnd/>
              <a:tailEnd/>
            </a:ln>
          </p:spPr>
          <p:txBody>
            <a:bodyPr/>
            <a:lstStyle/>
            <a:p>
              <a:endParaRPr lang="en-US" dirty="0"/>
            </a:p>
          </p:txBody>
        </p:sp>
        <p:sp>
          <p:nvSpPr>
            <p:cNvPr id="6161" name="Freeform 17"/>
            <p:cNvSpPr>
              <a:spLocks/>
            </p:cNvSpPr>
            <p:nvPr/>
          </p:nvSpPr>
          <p:spPr bwMode="auto">
            <a:xfrm>
              <a:off x="1400" y="3458"/>
              <a:ext cx="142" cy="163"/>
            </a:xfrm>
            <a:custGeom>
              <a:avLst/>
              <a:gdLst/>
              <a:ahLst/>
              <a:cxnLst>
                <a:cxn ang="0">
                  <a:pos x="6" y="324"/>
                </a:cxn>
                <a:cxn ang="0">
                  <a:pos x="0" y="119"/>
                </a:cxn>
                <a:cxn ang="0">
                  <a:pos x="43" y="0"/>
                </a:cxn>
                <a:cxn ang="0">
                  <a:pos x="89" y="40"/>
                </a:cxn>
                <a:cxn ang="0">
                  <a:pos x="284" y="200"/>
                </a:cxn>
                <a:cxn ang="0">
                  <a:pos x="254" y="326"/>
                </a:cxn>
                <a:cxn ang="0">
                  <a:pos x="6" y="324"/>
                </a:cxn>
                <a:cxn ang="0">
                  <a:pos x="6" y="324"/>
                </a:cxn>
              </a:cxnLst>
              <a:rect l="0" t="0" r="r" b="b"/>
              <a:pathLst>
                <a:path w="284" h="326">
                  <a:moveTo>
                    <a:pt x="6" y="324"/>
                  </a:moveTo>
                  <a:lnTo>
                    <a:pt x="0" y="119"/>
                  </a:lnTo>
                  <a:lnTo>
                    <a:pt x="43" y="0"/>
                  </a:lnTo>
                  <a:lnTo>
                    <a:pt x="89" y="40"/>
                  </a:lnTo>
                  <a:lnTo>
                    <a:pt x="284" y="200"/>
                  </a:lnTo>
                  <a:lnTo>
                    <a:pt x="254" y="326"/>
                  </a:lnTo>
                  <a:lnTo>
                    <a:pt x="6" y="324"/>
                  </a:lnTo>
                  <a:lnTo>
                    <a:pt x="6" y="324"/>
                  </a:lnTo>
                  <a:close/>
                </a:path>
              </a:pathLst>
            </a:custGeom>
            <a:solidFill>
              <a:srgbClr val="949114"/>
            </a:solidFill>
            <a:ln w="9525">
              <a:noFill/>
              <a:round/>
              <a:headEnd/>
              <a:tailEnd/>
            </a:ln>
          </p:spPr>
          <p:txBody>
            <a:bodyPr/>
            <a:lstStyle/>
            <a:p>
              <a:endParaRPr lang="en-US" dirty="0"/>
            </a:p>
          </p:txBody>
        </p:sp>
        <p:sp>
          <p:nvSpPr>
            <p:cNvPr id="6162" name="Freeform 18"/>
            <p:cNvSpPr>
              <a:spLocks/>
            </p:cNvSpPr>
            <p:nvPr/>
          </p:nvSpPr>
          <p:spPr bwMode="auto">
            <a:xfrm>
              <a:off x="1517" y="3557"/>
              <a:ext cx="109" cy="64"/>
            </a:xfrm>
            <a:custGeom>
              <a:avLst/>
              <a:gdLst/>
              <a:ahLst/>
              <a:cxnLst>
                <a:cxn ang="0">
                  <a:pos x="49" y="0"/>
                </a:cxn>
                <a:cxn ang="0">
                  <a:pos x="218" y="126"/>
                </a:cxn>
                <a:cxn ang="0">
                  <a:pos x="17" y="126"/>
                </a:cxn>
                <a:cxn ang="0">
                  <a:pos x="0" y="55"/>
                </a:cxn>
                <a:cxn ang="0">
                  <a:pos x="49" y="0"/>
                </a:cxn>
                <a:cxn ang="0">
                  <a:pos x="49" y="0"/>
                </a:cxn>
              </a:cxnLst>
              <a:rect l="0" t="0" r="r" b="b"/>
              <a:pathLst>
                <a:path w="218" h="126">
                  <a:moveTo>
                    <a:pt x="49" y="0"/>
                  </a:moveTo>
                  <a:lnTo>
                    <a:pt x="218" y="126"/>
                  </a:lnTo>
                  <a:lnTo>
                    <a:pt x="17" y="126"/>
                  </a:lnTo>
                  <a:lnTo>
                    <a:pt x="0" y="55"/>
                  </a:lnTo>
                  <a:lnTo>
                    <a:pt x="49" y="0"/>
                  </a:lnTo>
                  <a:lnTo>
                    <a:pt x="49" y="0"/>
                  </a:lnTo>
                  <a:close/>
                </a:path>
              </a:pathLst>
            </a:custGeom>
            <a:solidFill>
              <a:srgbClr val="757000"/>
            </a:solidFill>
            <a:ln w="9525">
              <a:noFill/>
              <a:round/>
              <a:headEnd/>
              <a:tailEnd/>
            </a:ln>
          </p:spPr>
          <p:txBody>
            <a:bodyPr/>
            <a:lstStyle/>
            <a:p>
              <a:endParaRPr lang="en-US" dirty="0"/>
            </a:p>
          </p:txBody>
        </p:sp>
        <p:sp>
          <p:nvSpPr>
            <p:cNvPr id="6163" name="Freeform 19"/>
            <p:cNvSpPr>
              <a:spLocks/>
            </p:cNvSpPr>
            <p:nvPr/>
          </p:nvSpPr>
          <p:spPr bwMode="auto">
            <a:xfrm>
              <a:off x="1277" y="3620"/>
              <a:ext cx="128" cy="146"/>
            </a:xfrm>
            <a:custGeom>
              <a:avLst/>
              <a:gdLst/>
              <a:ahLst/>
              <a:cxnLst>
                <a:cxn ang="0">
                  <a:pos x="205" y="0"/>
                </a:cxn>
                <a:cxn ang="0">
                  <a:pos x="148" y="90"/>
                </a:cxn>
                <a:cxn ang="0">
                  <a:pos x="0" y="165"/>
                </a:cxn>
                <a:cxn ang="0">
                  <a:pos x="255" y="294"/>
                </a:cxn>
                <a:cxn ang="0">
                  <a:pos x="251" y="0"/>
                </a:cxn>
                <a:cxn ang="0">
                  <a:pos x="205" y="0"/>
                </a:cxn>
                <a:cxn ang="0">
                  <a:pos x="205" y="0"/>
                </a:cxn>
              </a:cxnLst>
              <a:rect l="0" t="0" r="r" b="b"/>
              <a:pathLst>
                <a:path w="255" h="294">
                  <a:moveTo>
                    <a:pt x="205" y="0"/>
                  </a:moveTo>
                  <a:lnTo>
                    <a:pt x="148" y="90"/>
                  </a:lnTo>
                  <a:lnTo>
                    <a:pt x="0" y="165"/>
                  </a:lnTo>
                  <a:lnTo>
                    <a:pt x="255" y="294"/>
                  </a:lnTo>
                  <a:lnTo>
                    <a:pt x="251" y="0"/>
                  </a:lnTo>
                  <a:lnTo>
                    <a:pt x="205" y="0"/>
                  </a:lnTo>
                  <a:lnTo>
                    <a:pt x="205" y="0"/>
                  </a:lnTo>
                  <a:close/>
                </a:path>
              </a:pathLst>
            </a:custGeom>
            <a:solidFill>
              <a:srgbClr val="473600"/>
            </a:solidFill>
            <a:ln w="9525">
              <a:noFill/>
              <a:round/>
              <a:headEnd/>
              <a:tailEnd/>
            </a:ln>
          </p:spPr>
          <p:txBody>
            <a:bodyPr/>
            <a:lstStyle/>
            <a:p>
              <a:endParaRPr lang="en-US" dirty="0"/>
            </a:p>
          </p:txBody>
        </p:sp>
        <p:sp>
          <p:nvSpPr>
            <p:cNvPr id="6164" name="Freeform 20"/>
            <p:cNvSpPr>
              <a:spLocks/>
            </p:cNvSpPr>
            <p:nvPr/>
          </p:nvSpPr>
          <p:spPr bwMode="auto">
            <a:xfrm>
              <a:off x="1009" y="3338"/>
              <a:ext cx="179" cy="281"/>
            </a:xfrm>
            <a:custGeom>
              <a:avLst/>
              <a:gdLst/>
              <a:ahLst/>
              <a:cxnLst>
                <a:cxn ang="0">
                  <a:pos x="2" y="240"/>
                </a:cxn>
                <a:cxn ang="0">
                  <a:pos x="357" y="0"/>
                </a:cxn>
                <a:cxn ang="0">
                  <a:pos x="332" y="213"/>
                </a:cxn>
                <a:cxn ang="0">
                  <a:pos x="227" y="296"/>
                </a:cxn>
                <a:cxn ang="0">
                  <a:pos x="223" y="443"/>
                </a:cxn>
                <a:cxn ang="0">
                  <a:pos x="173" y="562"/>
                </a:cxn>
                <a:cxn ang="0">
                  <a:pos x="0" y="562"/>
                </a:cxn>
                <a:cxn ang="0">
                  <a:pos x="2" y="240"/>
                </a:cxn>
                <a:cxn ang="0">
                  <a:pos x="2" y="240"/>
                </a:cxn>
              </a:cxnLst>
              <a:rect l="0" t="0" r="r" b="b"/>
              <a:pathLst>
                <a:path w="357" h="562">
                  <a:moveTo>
                    <a:pt x="2" y="240"/>
                  </a:moveTo>
                  <a:lnTo>
                    <a:pt x="357" y="0"/>
                  </a:lnTo>
                  <a:lnTo>
                    <a:pt x="332" y="213"/>
                  </a:lnTo>
                  <a:lnTo>
                    <a:pt x="227" y="296"/>
                  </a:lnTo>
                  <a:lnTo>
                    <a:pt x="223" y="443"/>
                  </a:lnTo>
                  <a:lnTo>
                    <a:pt x="173" y="562"/>
                  </a:lnTo>
                  <a:lnTo>
                    <a:pt x="0" y="562"/>
                  </a:lnTo>
                  <a:lnTo>
                    <a:pt x="2" y="240"/>
                  </a:lnTo>
                  <a:lnTo>
                    <a:pt x="2" y="240"/>
                  </a:lnTo>
                  <a:close/>
                </a:path>
              </a:pathLst>
            </a:custGeom>
            <a:solidFill>
              <a:srgbClr val="635E1A"/>
            </a:solidFill>
            <a:ln w="9525">
              <a:noFill/>
              <a:round/>
              <a:headEnd/>
              <a:tailEnd/>
            </a:ln>
          </p:spPr>
          <p:txBody>
            <a:bodyPr/>
            <a:lstStyle/>
            <a:p>
              <a:endParaRPr lang="en-US" dirty="0"/>
            </a:p>
          </p:txBody>
        </p:sp>
        <p:sp>
          <p:nvSpPr>
            <p:cNvPr id="6165" name="Freeform 21"/>
            <p:cNvSpPr>
              <a:spLocks/>
            </p:cNvSpPr>
            <p:nvPr/>
          </p:nvSpPr>
          <p:spPr bwMode="auto">
            <a:xfrm>
              <a:off x="586" y="3469"/>
              <a:ext cx="257" cy="229"/>
            </a:xfrm>
            <a:custGeom>
              <a:avLst/>
              <a:gdLst/>
              <a:ahLst/>
              <a:cxnLst>
                <a:cxn ang="0">
                  <a:pos x="246" y="459"/>
                </a:cxn>
                <a:cxn ang="0">
                  <a:pos x="19" y="299"/>
                </a:cxn>
                <a:cxn ang="0">
                  <a:pos x="0" y="242"/>
                </a:cxn>
                <a:cxn ang="0">
                  <a:pos x="98" y="0"/>
                </a:cxn>
                <a:cxn ang="0">
                  <a:pos x="353" y="200"/>
                </a:cxn>
                <a:cxn ang="0">
                  <a:pos x="514" y="200"/>
                </a:cxn>
                <a:cxn ang="0">
                  <a:pos x="465" y="299"/>
                </a:cxn>
                <a:cxn ang="0">
                  <a:pos x="246" y="459"/>
                </a:cxn>
                <a:cxn ang="0">
                  <a:pos x="246" y="459"/>
                </a:cxn>
              </a:cxnLst>
              <a:rect l="0" t="0" r="r" b="b"/>
              <a:pathLst>
                <a:path w="514" h="459">
                  <a:moveTo>
                    <a:pt x="246" y="459"/>
                  </a:moveTo>
                  <a:lnTo>
                    <a:pt x="19" y="299"/>
                  </a:lnTo>
                  <a:lnTo>
                    <a:pt x="0" y="242"/>
                  </a:lnTo>
                  <a:lnTo>
                    <a:pt x="98" y="0"/>
                  </a:lnTo>
                  <a:lnTo>
                    <a:pt x="353" y="200"/>
                  </a:lnTo>
                  <a:lnTo>
                    <a:pt x="514" y="200"/>
                  </a:lnTo>
                  <a:lnTo>
                    <a:pt x="465" y="299"/>
                  </a:lnTo>
                  <a:lnTo>
                    <a:pt x="246" y="459"/>
                  </a:lnTo>
                  <a:lnTo>
                    <a:pt x="246" y="459"/>
                  </a:lnTo>
                  <a:close/>
                </a:path>
              </a:pathLst>
            </a:custGeom>
            <a:solidFill>
              <a:srgbClr val="4F4200"/>
            </a:solidFill>
            <a:ln w="9525">
              <a:noFill/>
              <a:round/>
              <a:headEnd/>
              <a:tailEnd/>
            </a:ln>
          </p:spPr>
          <p:txBody>
            <a:bodyPr/>
            <a:lstStyle/>
            <a:p>
              <a:endParaRPr lang="en-US" dirty="0"/>
            </a:p>
          </p:txBody>
        </p:sp>
        <p:sp>
          <p:nvSpPr>
            <p:cNvPr id="6166" name="Freeform 22"/>
            <p:cNvSpPr>
              <a:spLocks/>
            </p:cNvSpPr>
            <p:nvPr/>
          </p:nvSpPr>
          <p:spPr bwMode="auto">
            <a:xfrm>
              <a:off x="937" y="3458"/>
              <a:ext cx="73" cy="161"/>
            </a:xfrm>
            <a:custGeom>
              <a:avLst/>
              <a:gdLst/>
              <a:ahLst/>
              <a:cxnLst>
                <a:cxn ang="0">
                  <a:pos x="44" y="322"/>
                </a:cxn>
                <a:cxn ang="0">
                  <a:pos x="143" y="320"/>
                </a:cxn>
                <a:cxn ang="0">
                  <a:pos x="145" y="0"/>
                </a:cxn>
                <a:cxn ang="0">
                  <a:pos x="69" y="56"/>
                </a:cxn>
                <a:cxn ang="0">
                  <a:pos x="76" y="129"/>
                </a:cxn>
                <a:cxn ang="0">
                  <a:pos x="0" y="211"/>
                </a:cxn>
                <a:cxn ang="0">
                  <a:pos x="44" y="322"/>
                </a:cxn>
                <a:cxn ang="0">
                  <a:pos x="44" y="322"/>
                </a:cxn>
              </a:cxnLst>
              <a:rect l="0" t="0" r="r" b="b"/>
              <a:pathLst>
                <a:path w="145" h="322">
                  <a:moveTo>
                    <a:pt x="44" y="322"/>
                  </a:moveTo>
                  <a:lnTo>
                    <a:pt x="143" y="320"/>
                  </a:lnTo>
                  <a:lnTo>
                    <a:pt x="145" y="0"/>
                  </a:lnTo>
                  <a:lnTo>
                    <a:pt x="69" y="56"/>
                  </a:lnTo>
                  <a:lnTo>
                    <a:pt x="76" y="129"/>
                  </a:lnTo>
                  <a:lnTo>
                    <a:pt x="0" y="211"/>
                  </a:lnTo>
                  <a:lnTo>
                    <a:pt x="44" y="322"/>
                  </a:lnTo>
                  <a:lnTo>
                    <a:pt x="44" y="322"/>
                  </a:lnTo>
                  <a:close/>
                </a:path>
              </a:pathLst>
            </a:custGeom>
            <a:solidFill>
              <a:srgbClr val="4F4200"/>
            </a:solidFill>
            <a:ln w="9525">
              <a:noFill/>
              <a:round/>
              <a:headEnd/>
              <a:tailEnd/>
            </a:ln>
          </p:spPr>
          <p:txBody>
            <a:bodyPr/>
            <a:lstStyle/>
            <a:p>
              <a:endParaRPr lang="en-US" dirty="0"/>
            </a:p>
          </p:txBody>
        </p:sp>
        <p:sp>
          <p:nvSpPr>
            <p:cNvPr id="6167" name="Freeform 23"/>
            <p:cNvSpPr>
              <a:spLocks/>
            </p:cNvSpPr>
            <p:nvPr/>
          </p:nvSpPr>
          <p:spPr bwMode="auto">
            <a:xfrm>
              <a:off x="908" y="3619"/>
              <a:ext cx="102" cy="161"/>
            </a:xfrm>
            <a:custGeom>
              <a:avLst/>
              <a:gdLst/>
              <a:ahLst/>
              <a:cxnLst>
                <a:cxn ang="0">
                  <a:pos x="201" y="0"/>
                </a:cxn>
                <a:cxn ang="0">
                  <a:pos x="203" y="323"/>
                </a:cxn>
                <a:cxn ang="0">
                  <a:pos x="127" y="311"/>
                </a:cxn>
                <a:cxn ang="0">
                  <a:pos x="0" y="186"/>
                </a:cxn>
                <a:cxn ang="0">
                  <a:pos x="129" y="64"/>
                </a:cxn>
                <a:cxn ang="0">
                  <a:pos x="102" y="0"/>
                </a:cxn>
                <a:cxn ang="0">
                  <a:pos x="201" y="0"/>
                </a:cxn>
                <a:cxn ang="0">
                  <a:pos x="201" y="0"/>
                </a:cxn>
              </a:cxnLst>
              <a:rect l="0" t="0" r="r" b="b"/>
              <a:pathLst>
                <a:path w="203" h="323">
                  <a:moveTo>
                    <a:pt x="201" y="0"/>
                  </a:moveTo>
                  <a:lnTo>
                    <a:pt x="203" y="323"/>
                  </a:lnTo>
                  <a:lnTo>
                    <a:pt x="127" y="311"/>
                  </a:lnTo>
                  <a:lnTo>
                    <a:pt x="0" y="186"/>
                  </a:lnTo>
                  <a:lnTo>
                    <a:pt x="129" y="64"/>
                  </a:lnTo>
                  <a:lnTo>
                    <a:pt x="102" y="0"/>
                  </a:lnTo>
                  <a:lnTo>
                    <a:pt x="201" y="0"/>
                  </a:lnTo>
                  <a:lnTo>
                    <a:pt x="201" y="0"/>
                  </a:lnTo>
                  <a:close/>
                </a:path>
              </a:pathLst>
            </a:custGeom>
            <a:solidFill>
              <a:srgbClr val="635E1A"/>
            </a:solidFill>
            <a:ln w="9525">
              <a:noFill/>
              <a:round/>
              <a:headEnd/>
              <a:tailEnd/>
            </a:ln>
          </p:spPr>
          <p:txBody>
            <a:bodyPr/>
            <a:lstStyle/>
            <a:p>
              <a:endParaRPr lang="en-US" dirty="0"/>
            </a:p>
          </p:txBody>
        </p:sp>
        <p:sp>
          <p:nvSpPr>
            <p:cNvPr id="6168" name="Freeform 24"/>
            <p:cNvSpPr>
              <a:spLocks/>
            </p:cNvSpPr>
            <p:nvPr/>
          </p:nvSpPr>
          <p:spPr bwMode="auto">
            <a:xfrm>
              <a:off x="596" y="3618"/>
              <a:ext cx="223" cy="230"/>
            </a:xfrm>
            <a:custGeom>
              <a:avLst/>
              <a:gdLst/>
              <a:ahLst/>
              <a:cxnLst>
                <a:cxn ang="0">
                  <a:pos x="0" y="2"/>
                </a:cxn>
                <a:cxn ang="0">
                  <a:pos x="108" y="129"/>
                </a:cxn>
                <a:cxn ang="0">
                  <a:pos x="16" y="219"/>
                </a:cxn>
                <a:cxn ang="0">
                  <a:pos x="188" y="461"/>
                </a:cxn>
                <a:cxn ang="0">
                  <a:pos x="357" y="363"/>
                </a:cxn>
                <a:cxn ang="0">
                  <a:pos x="352" y="177"/>
                </a:cxn>
                <a:cxn ang="0">
                  <a:pos x="417" y="104"/>
                </a:cxn>
                <a:cxn ang="0">
                  <a:pos x="448" y="0"/>
                </a:cxn>
                <a:cxn ang="0">
                  <a:pos x="0" y="2"/>
                </a:cxn>
                <a:cxn ang="0">
                  <a:pos x="0" y="2"/>
                </a:cxn>
              </a:cxnLst>
              <a:rect l="0" t="0" r="r" b="b"/>
              <a:pathLst>
                <a:path w="448" h="461">
                  <a:moveTo>
                    <a:pt x="0" y="2"/>
                  </a:moveTo>
                  <a:lnTo>
                    <a:pt x="108" y="129"/>
                  </a:lnTo>
                  <a:lnTo>
                    <a:pt x="16" y="219"/>
                  </a:lnTo>
                  <a:lnTo>
                    <a:pt x="188" y="461"/>
                  </a:lnTo>
                  <a:lnTo>
                    <a:pt x="357" y="363"/>
                  </a:lnTo>
                  <a:lnTo>
                    <a:pt x="352" y="177"/>
                  </a:lnTo>
                  <a:lnTo>
                    <a:pt x="417" y="104"/>
                  </a:lnTo>
                  <a:lnTo>
                    <a:pt x="448" y="0"/>
                  </a:lnTo>
                  <a:lnTo>
                    <a:pt x="0" y="2"/>
                  </a:lnTo>
                  <a:lnTo>
                    <a:pt x="0" y="2"/>
                  </a:lnTo>
                  <a:close/>
                </a:path>
              </a:pathLst>
            </a:custGeom>
            <a:solidFill>
              <a:srgbClr val="635E1A"/>
            </a:solidFill>
            <a:ln w="9525">
              <a:noFill/>
              <a:round/>
              <a:headEnd/>
              <a:tailEnd/>
            </a:ln>
          </p:spPr>
          <p:txBody>
            <a:bodyPr/>
            <a:lstStyle/>
            <a:p>
              <a:endParaRPr lang="en-US" dirty="0"/>
            </a:p>
          </p:txBody>
        </p:sp>
        <p:sp>
          <p:nvSpPr>
            <p:cNvPr id="6169" name="Freeform 25"/>
            <p:cNvSpPr>
              <a:spLocks/>
            </p:cNvSpPr>
            <p:nvPr/>
          </p:nvSpPr>
          <p:spPr bwMode="auto">
            <a:xfrm>
              <a:off x="1091" y="3363"/>
              <a:ext cx="310" cy="256"/>
            </a:xfrm>
            <a:custGeom>
              <a:avLst/>
              <a:gdLst/>
              <a:ahLst/>
              <a:cxnLst>
                <a:cxn ang="0">
                  <a:pos x="9" y="512"/>
                </a:cxn>
                <a:cxn ang="0">
                  <a:pos x="366" y="512"/>
                </a:cxn>
                <a:cxn ang="0">
                  <a:pos x="619" y="307"/>
                </a:cxn>
                <a:cxn ang="0">
                  <a:pos x="614" y="0"/>
                </a:cxn>
                <a:cxn ang="0">
                  <a:pos x="61" y="376"/>
                </a:cxn>
                <a:cxn ang="0">
                  <a:pos x="0" y="397"/>
                </a:cxn>
                <a:cxn ang="0">
                  <a:pos x="9" y="512"/>
                </a:cxn>
                <a:cxn ang="0">
                  <a:pos x="9" y="512"/>
                </a:cxn>
              </a:cxnLst>
              <a:rect l="0" t="0" r="r" b="b"/>
              <a:pathLst>
                <a:path w="619" h="512">
                  <a:moveTo>
                    <a:pt x="9" y="512"/>
                  </a:moveTo>
                  <a:lnTo>
                    <a:pt x="366" y="512"/>
                  </a:lnTo>
                  <a:lnTo>
                    <a:pt x="619" y="307"/>
                  </a:lnTo>
                  <a:lnTo>
                    <a:pt x="614" y="0"/>
                  </a:lnTo>
                  <a:lnTo>
                    <a:pt x="61" y="376"/>
                  </a:lnTo>
                  <a:lnTo>
                    <a:pt x="0" y="397"/>
                  </a:lnTo>
                  <a:lnTo>
                    <a:pt x="9" y="512"/>
                  </a:lnTo>
                  <a:lnTo>
                    <a:pt x="9" y="512"/>
                  </a:lnTo>
                  <a:close/>
                </a:path>
              </a:pathLst>
            </a:custGeom>
            <a:solidFill>
              <a:srgbClr val="635E1A"/>
            </a:solidFill>
            <a:ln w="9525">
              <a:noFill/>
              <a:round/>
              <a:headEnd/>
              <a:tailEnd/>
            </a:ln>
          </p:spPr>
          <p:txBody>
            <a:bodyPr/>
            <a:lstStyle/>
            <a:p>
              <a:endParaRPr lang="en-US" dirty="0"/>
            </a:p>
          </p:txBody>
        </p:sp>
        <p:sp>
          <p:nvSpPr>
            <p:cNvPr id="6170" name="Freeform 26"/>
            <p:cNvSpPr>
              <a:spLocks/>
            </p:cNvSpPr>
            <p:nvPr/>
          </p:nvSpPr>
          <p:spPr bwMode="auto">
            <a:xfrm>
              <a:off x="1089" y="3619"/>
              <a:ext cx="185" cy="89"/>
            </a:xfrm>
            <a:custGeom>
              <a:avLst/>
              <a:gdLst/>
              <a:ahLst/>
              <a:cxnLst>
                <a:cxn ang="0">
                  <a:pos x="11" y="0"/>
                </a:cxn>
                <a:cxn ang="0">
                  <a:pos x="370" y="0"/>
                </a:cxn>
                <a:cxn ang="0">
                  <a:pos x="345" y="18"/>
                </a:cxn>
                <a:cxn ang="0">
                  <a:pos x="117" y="179"/>
                </a:cxn>
                <a:cxn ang="0">
                  <a:pos x="0" y="35"/>
                </a:cxn>
                <a:cxn ang="0">
                  <a:pos x="11" y="0"/>
                </a:cxn>
                <a:cxn ang="0">
                  <a:pos x="11" y="0"/>
                </a:cxn>
              </a:cxnLst>
              <a:rect l="0" t="0" r="r" b="b"/>
              <a:pathLst>
                <a:path w="370" h="179">
                  <a:moveTo>
                    <a:pt x="11" y="0"/>
                  </a:moveTo>
                  <a:lnTo>
                    <a:pt x="370" y="0"/>
                  </a:lnTo>
                  <a:lnTo>
                    <a:pt x="345" y="18"/>
                  </a:lnTo>
                  <a:lnTo>
                    <a:pt x="117" y="179"/>
                  </a:lnTo>
                  <a:lnTo>
                    <a:pt x="0" y="35"/>
                  </a:lnTo>
                  <a:lnTo>
                    <a:pt x="11" y="0"/>
                  </a:lnTo>
                  <a:lnTo>
                    <a:pt x="11" y="0"/>
                  </a:lnTo>
                  <a:close/>
                </a:path>
              </a:pathLst>
            </a:custGeom>
            <a:solidFill>
              <a:srgbClr val="473600"/>
            </a:solidFill>
            <a:ln w="9525">
              <a:noFill/>
              <a:round/>
              <a:headEnd/>
              <a:tailEnd/>
            </a:ln>
          </p:spPr>
          <p:txBody>
            <a:bodyPr/>
            <a:lstStyle/>
            <a:p>
              <a:endParaRPr lang="en-US" dirty="0"/>
            </a:p>
          </p:txBody>
        </p:sp>
        <p:sp>
          <p:nvSpPr>
            <p:cNvPr id="6171" name="Freeform 27"/>
            <p:cNvSpPr>
              <a:spLocks/>
            </p:cNvSpPr>
            <p:nvPr/>
          </p:nvSpPr>
          <p:spPr bwMode="auto">
            <a:xfrm>
              <a:off x="742" y="3770"/>
              <a:ext cx="218" cy="255"/>
            </a:xfrm>
            <a:custGeom>
              <a:avLst/>
              <a:gdLst/>
              <a:ahLst/>
              <a:cxnLst>
                <a:cxn ang="0">
                  <a:pos x="0" y="183"/>
                </a:cxn>
                <a:cxn ang="0">
                  <a:pos x="368" y="511"/>
                </a:cxn>
                <a:cxn ang="0">
                  <a:pos x="436" y="313"/>
                </a:cxn>
                <a:cxn ang="0">
                  <a:pos x="253" y="0"/>
                </a:cxn>
                <a:cxn ang="0">
                  <a:pos x="0" y="183"/>
                </a:cxn>
                <a:cxn ang="0">
                  <a:pos x="0" y="183"/>
                </a:cxn>
              </a:cxnLst>
              <a:rect l="0" t="0" r="r" b="b"/>
              <a:pathLst>
                <a:path w="436" h="511">
                  <a:moveTo>
                    <a:pt x="0" y="183"/>
                  </a:moveTo>
                  <a:lnTo>
                    <a:pt x="368" y="511"/>
                  </a:lnTo>
                  <a:lnTo>
                    <a:pt x="436" y="313"/>
                  </a:lnTo>
                  <a:lnTo>
                    <a:pt x="253" y="0"/>
                  </a:lnTo>
                  <a:lnTo>
                    <a:pt x="0" y="183"/>
                  </a:lnTo>
                  <a:lnTo>
                    <a:pt x="0" y="183"/>
                  </a:lnTo>
                  <a:close/>
                </a:path>
              </a:pathLst>
            </a:custGeom>
            <a:solidFill>
              <a:srgbClr val="4F4200"/>
            </a:solidFill>
            <a:ln w="9525">
              <a:noFill/>
              <a:round/>
              <a:headEnd/>
              <a:tailEnd/>
            </a:ln>
          </p:spPr>
          <p:txBody>
            <a:bodyPr/>
            <a:lstStyle/>
            <a:p>
              <a:endParaRPr lang="en-US" dirty="0"/>
            </a:p>
          </p:txBody>
        </p:sp>
        <p:sp>
          <p:nvSpPr>
            <p:cNvPr id="6172" name="Freeform 28"/>
            <p:cNvSpPr>
              <a:spLocks/>
            </p:cNvSpPr>
            <p:nvPr/>
          </p:nvSpPr>
          <p:spPr bwMode="auto">
            <a:xfrm>
              <a:off x="186" y="3386"/>
              <a:ext cx="316" cy="100"/>
            </a:xfrm>
            <a:custGeom>
              <a:avLst/>
              <a:gdLst/>
              <a:ahLst/>
              <a:cxnLst>
                <a:cxn ang="0">
                  <a:pos x="0" y="125"/>
                </a:cxn>
                <a:cxn ang="0">
                  <a:pos x="320" y="202"/>
                </a:cxn>
                <a:cxn ang="0">
                  <a:pos x="322" y="200"/>
                </a:cxn>
                <a:cxn ang="0">
                  <a:pos x="326" y="196"/>
                </a:cxn>
                <a:cxn ang="0">
                  <a:pos x="332" y="188"/>
                </a:cxn>
                <a:cxn ang="0">
                  <a:pos x="343" y="181"/>
                </a:cxn>
                <a:cxn ang="0">
                  <a:pos x="347" y="175"/>
                </a:cxn>
                <a:cxn ang="0">
                  <a:pos x="355" y="171"/>
                </a:cxn>
                <a:cxn ang="0">
                  <a:pos x="361" y="165"/>
                </a:cxn>
                <a:cxn ang="0">
                  <a:pos x="370" y="159"/>
                </a:cxn>
                <a:cxn ang="0">
                  <a:pos x="378" y="152"/>
                </a:cxn>
                <a:cxn ang="0">
                  <a:pos x="388" y="146"/>
                </a:cxn>
                <a:cxn ang="0">
                  <a:pos x="397" y="138"/>
                </a:cxn>
                <a:cxn ang="0">
                  <a:pos x="409" y="133"/>
                </a:cxn>
                <a:cxn ang="0">
                  <a:pos x="420" y="123"/>
                </a:cxn>
                <a:cxn ang="0">
                  <a:pos x="428" y="117"/>
                </a:cxn>
                <a:cxn ang="0">
                  <a:pos x="441" y="108"/>
                </a:cxn>
                <a:cxn ang="0">
                  <a:pos x="455" y="100"/>
                </a:cxn>
                <a:cxn ang="0">
                  <a:pos x="466" y="90"/>
                </a:cxn>
                <a:cxn ang="0">
                  <a:pos x="480" y="85"/>
                </a:cxn>
                <a:cxn ang="0">
                  <a:pos x="487" y="79"/>
                </a:cxn>
                <a:cxn ang="0">
                  <a:pos x="493" y="75"/>
                </a:cxn>
                <a:cxn ang="0">
                  <a:pos x="501" y="71"/>
                </a:cxn>
                <a:cxn ang="0">
                  <a:pos x="509" y="67"/>
                </a:cxn>
                <a:cxn ang="0">
                  <a:pos x="516" y="62"/>
                </a:cxn>
                <a:cxn ang="0">
                  <a:pos x="522" y="56"/>
                </a:cxn>
                <a:cxn ang="0">
                  <a:pos x="528" y="54"/>
                </a:cxn>
                <a:cxn ang="0">
                  <a:pos x="535" y="50"/>
                </a:cxn>
                <a:cxn ang="0">
                  <a:pos x="543" y="44"/>
                </a:cxn>
                <a:cxn ang="0">
                  <a:pos x="551" y="41"/>
                </a:cxn>
                <a:cxn ang="0">
                  <a:pos x="558" y="37"/>
                </a:cxn>
                <a:cxn ang="0">
                  <a:pos x="566" y="33"/>
                </a:cxn>
                <a:cxn ang="0">
                  <a:pos x="574" y="27"/>
                </a:cxn>
                <a:cxn ang="0">
                  <a:pos x="581" y="23"/>
                </a:cxn>
                <a:cxn ang="0">
                  <a:pos x="589" y="19"/>
                </a:cxn>
                <a:cxn ang="0">
                  <a:pos x="599" y="16"/>
                </a:cxn>
                <a:cxn ang="0">
                  <a:pos x="604" y="12"/>
                </a:cxn>
                <a:cxn ang="0">
                  <a:pos x="612" y="8"/>
                </a:cxn>
                <a:cxn ang="0">
                  <a:pos x="622" y="4"/>
                </a:cxn>
                <a:cxn ang="0">
                  <a:pos x="631" y="0"/>
                </a:cxn>
                <a:cxn ang="0">
                  <a:pos x="240" y="0"/>
                </a:cxn>
                <a:cxn ang="0">
                  <a:pos x="0" y="125"/>
                </a:cxn>
                <a:cxn ang="0">
                  <a:pos x="0" y="125"/>
                </a:cxn>
              </a:cxnLst>
              <a:rect l="0" t="0" r="r" b="b"/>
              <a:pathLst>
                <a:path w="631" h="202">
                  <a:moveTo>
                    <a:pt x="0" y="125"/>
                  </a:moveTo>
                  <a:lnTo>
                    <a:pt x="320" y="202"/>
                  </a:lnTo>
                  <a:lnTo>
                    <a:pt x="322" y="200"/>
                  </a:lnTo>
                  <a:lnTo>
                    <a:pt x="326" y="196"/>
                  </a:lnTo>
                  <a:lnTo>
                    <a:pt x="332" y="188"/>
                  </a:lnTo>
                  <a:lnTo>
                    <a:pt x="343" y="181"/>
                  </a:lnTo>
                  <a:lnTo>
                    <a:pt x="347" y="175"/>
                  </a:lnTo>
                  <a:lnTo>
                    <a:pt x="355" y="171"/>
                  </a:lnTo>
                  <a:lnTo>
                    <a:pt x="361" y="165"/>
                  </a:lnTo>
                  <a:lnTo>
                    <a:pt x="370" y="159"/>
                  </a:lnTo>
                  <a:lnTo>
                    <a:pt x="378" y="152"/>
                  </a:lnTo>
                  <a:lnTo>
                    <a:pt x="388" y="146"/>
                  </a:lnTo>
                  <a:lnTo>
                    <a:pt x="397" y="138"/>
                  </a:lnTo>
                  <a:lnTo>
                    <a:pt x="409" y="133"/>
                  </a:lnTo>
                  <a:lnTo>
                    <a:pt x="420" y="123"/>
                  </a:lnTo>
                  <a:lnTo>
                    <a:pt x="428" y="117"/>
                  </a:lnTo>
                  <a:lnTo>
                    <a:pt x="441" y="108"/>
                  </a:lnTo>
                  <a:lnTo>
                    <a:pt x="455" y="100"/>
                  </a:lnTo>
                  <a:lnTo>
                    <a:pt x="466" y="90"/>
                  </a:lnTo>
                  <a:lnTo>
                    <a:pt x="480" y="85"/>
                  </a:lnTo>
                  <a:lnTo>
                    <a:pt x="487" y="79"/>
                  </a:lnTo>
                  <a:lnTo>
                    <a:pt x="493" y="75"/>
                  </a:lnTo>
                  <a:lnTo>
                    <a:pt x="501" y="71"/>
                  </a:lnTo>
                  <a:lnTo>
                    <a:pt x="509" y="67"/>
                  </a:lnTo>
                  <a:lnTo>
                    <a:pt x="516" y="62"/>
                  </a:lnTo>
                  <a:lnTo>
                    <a:pt x="522" y="56"/>
                  </a:lnTo>
                  <a:lnTo>
                    <a:pt x="528" y="54"/>
                  </a:lnTo>
                  <a:lnTo>
                    <a:pt x="535" y="50"/>
                  </a:lnTo>
                  <a:lnTo>
                    <a:pt x="543" y="44"/>
                  </a:lnTo>
                  <a:lnTo>
                    <a:pt x="551" y="41"/>
                  </a:lnTo>
                  <a:lnTo>
                    <a:pt x="558" y="37"/>
                  </a:lnTo>
                  <a:lnTo>
                    <a:pt x="566" y="33"/>
                  </a:lnTo>
                  <a:lnTo>
                    <a:pt x="574" y="27"/>
                  </a:lnTo>
                  <a:lnTo>
                    <a:pt x="581" y="23"/>
                  </a:lnTo>
                  <a:lnTo>
                    <a:pt x="589" y="19"/>
                  </a:lnTo>
                  <a:lnTo>
                    <a:pt x="599" y="16"/>
                  </a:lnTo>
                  <a:lnTo>
                    <a:pt x="604" y="12"/>
                  </a:lnTo>
                  <a:lnTo>
                    <a:pt x="612" y="8"/>
                  </a:lnTo>
                  <a:lnTo>
                    <a:pt x="622" y="4"/>
                  </a:lnTo>
                  <a:lnTo>
                    <a:pt x="631" y="0"/>
                  </a:lnTo>
                  <a:lnTo>
                    <a:pt x="240" y="0"/>
                  </a:lnTo>
                  <a:lnTo>
                    <a:pt x="0" y="125"/>
                  </a:lnTo>
                  <a:lnTo>
                    <a:pt x="0" y="125"/>
                  </a:lnTo>
                  <a:close/>
                </a:path>
              </a:pathLst>
            </a:custGeom>
            <a:solidFill>
              <a:srgbClr val="635E1A"/>
            </a:solidFill>
            <a:ln w="9525">
              <a:noFill/>
              <a:round/>
              <a:headEnd/>
              <a:tailEnd/>
            </a:ln>
          </p:spPr>
          <p:txBody>
            <a:bodyPr/>
            <a:lstStyle/>
            <a:p>
              <a:endParaRPr lang="en-US" dirty="0"/>
            </a:p>
          </p:txBody>
        </p:sp>
        <p:sp>
          <p:nvSpPr>
            <p:cNvPr id="6173" name="Freeform 29"/>
            <p:cNvSpPr>
              <a:spLocks/>
            </p:cNvSpPr>
            <p:nvPr/>
          </p:nvSpPr>
          <p:spPr bwMode="auto">
            <a:xfrm>
              <a:off x="1395" y="3296"/>
              <a:ext cx="162" cy="222"/>
            </a:xfrm>
            <a:custGeom>
              <a:avLst/>
              <a:gdLst/>
              <a:ahLst/>
              <a:cxnLst>
                <a:cxn ang="0">
                  <a:pos x="0" y="0"/>
                </a:cxn>
                <a:cxn ang="0">
                  <a:pos x="2" y="0"/>
                </a:cxn>
                <a:cxn ang="0">
                  <a:pos x="6" y="0"/>
                </a:cxn>
                <a:cxn ang="0">
                  <a:pos x="13" y="2"/>
                </a:cxn>
                <a:cxn ang="0">
                  <a:pos x="23" y="4"/>
                </a:cxn>
                <a:cxn ang="0">
                  <a:pos x="29" y="4"/>
                </a:cxn>
                <a:cxn ang="0">
                  <a:pos x="36" y="6"/>
                </a:cxn>
                <a:cxn ang="0">
                  <a:pos x="44" y="8"/>
                </a:cxn>
                <a:cxn ang="0">
                  <a:pos x="52" y="8"/>
                </a:cxn>
                <a:cxn ang="0">
                  <a:pos x="59" y="9"/>
                </a:cxn>
                <a:cxn ang="0">
                  <a:pos x="71" y="9"/>
                </a:cxn>
                <a:cxn ang="0">
                  <a:pos x="80" y="11"/>
                </a:cxn>
                <a:cxn ang="0">
                  <a:pos x="92" y="15"/>
                </a:cxn>
                <a:cxn ang="0">
                  <a:pos x="104" y="17"/>
                </a:cxn>
                <a:cxn ang="0">
                  <a:pos x="113" y="19"/>
                </a:cxn>
                <a:cxn ang="0">
                  <a:pos x="125" y="21"/>
                </a:cxn>
                <a:cxn ang="0">
                  <a:pos x="140" y="25"/>
                </a:cxn>
                <a:cxn ang="0">
                  <a:pos x="144" y="25"/>
                </a:cxn>
                <a:cxn ang="0">
                  <a:pos x="151" y="27"/>
                </a:cxn>
                <a:cxn ang="0">
                  <a:pos x="157" y="27"/>
                </a:cxn>
                <a:cxn ang="0">
                  <a:pos x="165" y="29"/>
                </a:cxn>
                <a:cxn ang="0">
                  <a:pos x="173" y="31"/>
                </a:cxn>
                <a:cxn ang="0">
                  <a:pos x="178" y="31"/>
                </a:cxn>
                <a:cxn ang="0">
                  <a:pos x="186" y="32"/>
                </a:cxn>
                <a:cxn ang="0">
                  <a:pos x="194" y="36"/>
                </a:cxn>
                <a:cxn ang="0">
                  <a:pos x="201" y="36"/>
                </a:cxn>
                <a:cxn ang="0">
                  <a:pos x="207" y="38"/>
                </a:cxn>
                <a:cxn ang="0">
                  <a:pos x="215" y="38"/>
                </a:cxn>
                <a:cxn ang="0">
                  <a:pos x="224" y="40"/>
                </a:cxn>
                <a:cxn ang="0">
                  <a:pos x="232" y="40"/>
                </a:cxn>
                <a:cxn ang="0">
                  <a:pos x="238" y="44"/>
                </a:cxn>
                <a:cxn ang="0">
                  <a:pos x="247" y="44"/>
                </a:cxn>
                <a:cxn ang="0">
                  <a:pos x="257" y="48"/>
                </a:cxn>
                <a:cxn ang="0">
                  <a:pos x="263" y="48"/>
                </a:cxn>
                <a:cxn ang="0">
                  <a:pos x="270" y="52"/>
                </a:cxn>
                <a:cxn ang="0">
                  <a:pos x="280" y="52"/>
                </a:cxn>
                <a:cxn ang="0">
                  <a:pos x="288" y="56"/>
                </a:cxn>
                <a:cxn ang="0">
                  <a:pos x="297" y="56"/>
                </a:cxn>
                <a:cxn ang="0">
                  <a:pos x="305" y="59"/>
                </a:cxn>
                <a:cxn ang="0">
                  <a:pos x="315" y="61"/>
                </a:cxn>
                <a:cxn ang="0">
                  <a:pos x="324" y="65"/>
                </a:cxn>
                <a:cxn ang="0">
                  <a:pos x="111" y="238"/>
                </a:cxn>
                <a:cxn ang="0">
                  <a:pos x="98" y="362"/>
                </a:cxn>
                <a:cxn ang="0">
                  <a:pos x="11" y="443"/>
                </a:cxn>
                <a:cxn ang="0">
                  <a:pos x="0" y="0"/>
                </a:cxn>
                <a:cxn ang="0">
                  <a:pos x="0" y="0"/>
                </a:cxn>
              </a:cxnLst>
              <a:rect l="0" t="0" r="r" b="b"/>
              <a:pathLst>
                <a:path w="324" h="443">
                  <a:moveTo>
                    <a:pt x="0" y="0"/>
                  </a:moveTo>
                  <a:lnTo>
                    <a:pt x="2" y="0"/>
                  </a:lnTo>
                  <a:lnTo>
                    <a:pt x="6" y="0"/>
                  </a:lnTo>
                  <a:lnTo>
                    <a:pt x="13" y="2"/>
                  </a:lnTo>
                  <a:lnTo>
                    <a:pt x="23" y="4"/>
                  </a:lnTo>
                  <a:lnTo>
                    <a:pt x="29" y="4"/>
                  </a:lnTo>
                  <a:lnTo>
                    <a:pt x="36" y="6"/>
                  </a:lnTo>
                  <a:lnTo>
                    <a:pt x="44" y="8"/>
                  </a:lnTo>
                  <a:lnTo>
                    <a:pt x="52" y="8"/>
                  </a:lnTo>
                  <a:lnTo>
                    <a:pt x="59" y="9"/>
                  </a:lnTo>
                  <a:lnTo>
                    <a:pt x="71" y="9"/>
                  </a:lnTo>
                  <a:lnTo>
                    <a:pt x="80" y="11"/>
                  </a:lnTo>
                  <a:lnTo>
                    <a:pt x="92" y="15"/>
                  </a:lnTo>
                  <a:lnTo>
                    <a:pt x="104" y="17"/>
                  </a:lnTo>
                  <a:lnTo>
                    <a:pt x="113" y="19"/>
                  </a:lnTo>
                  <a:lnTo>
                    <a:pt x="125" y="21"/>
                  </a:lnTo>
                  <a:lnTo>
                    <a:pt x="140" y="25"/>
                  </a:lnTo>
                  <a:lnTo>
                    <a:pt x="144" y="25"/>
                  </a:lnTo>
                  <a:lnTo>
                    <a:pt x="151" y="27"/>
                  </a:lnTo>
                  <a:lnTo>
                    <a:pt x="157" y="27"/>
                  </a:lnTo>
                  <a:lnTo>
                    <a:pt x="165" y="29"/>
                  </a:lnTo>
                  <a:lnTo>
                    <a:pt x="173" y="31"/>
                  </a:lnTo>
                  <a:lnTo>
                    <a:pt x="178" y="31"/>
                  </a:lnTo>
                  <a:lnTo>
                    <a:pt x="186" y="32"/>
                  </a:lnTo>
                  <a:lnTo>
                    <a:pt x="194" y="36"/>
                  </a:lnTo>
                  <a:lnTo>
                    <a:pt x="201" y="36"/>
                  </a:lnTo>
                  <a:lnTo>
                    <a:pt x="207" y="38"/>
                  </a:lnTo>
                  <a:lnTo>
                    <a:pt x="215" y="38"/>
                  </a:lnTo>
                  <a:lnTo>
                    <a:pt x="224" y="40"/>
                  </a:lnTo>
                  <a:lnTo>
                    <a:pt x="232" y="40"/>
                  </a:lnTo>
                  <a:lnTo>
                    <a:pt x="238" y="44"/>
                  </a:lnTo>
                  <a:lnTo>
                    <a:pt x="247" y="44"/>
                  </a:lnTo>
                  <a:lnTo>
                    <a:pt x="257" y="48"/>
                  </a:lnTo>
                  <a:lnTo>
                    <a:pt x="263" y="48"/>
                  </a:lnTo>
                  <a:lnTo>
                    <a:pt x="270" y="52"/>
                  </a:lnTo>
                  <a:lnTo>
                    <a:pt x="280" y="52"/>
                  </a:lnTo>
                  <a:lnTo>
                    <a:pt x="288" y="56"/>
                  </a:lnTo>
                  <a:lnTo>
                    <a:pt x="297" y="56"/>
                  </a:lnTo>
                  <a:lnTo>
                    <a:pt x="305" y="59"/>
                  </a:lnTo>
                  <a:lnTo>
                    <a:pt x="315" y="61"/>
                  </a:lnTo>
                  <a:lnTo>
                    <a:pt x="324" y="65"/>
                  </a:lnTo>
                  <a:lnTo>
                    <a:pt x="111" y="238"/>
                  </a:lnTo>
                  <a:lnTo>
                    <a:pt x="98" y="362"/>
                  </a:lnTo>
                  <a:lnTo>
                    <a:pt x="11" y="443"/>
                  </a:lnTo>
                  <a:lnTo>
                    <a:pt x="0" y="0"/>
                  </a:lnTo>
                  <a:lnTo>
                    <a:pt x="0" y="0"/>
                  </a:lnTo>
                  <a:close/>
                </a:path>
              </a:pathLst>
            </a:custGeom>
            <a:solidFill>
              <a:srgbClr val="666100"/>
            </a:solidFill>
            <a:ln w="9525">
              <a:noFill/>
              <a:round/>
              <a:headEnd/>
              <a:tailEnd/>
            </a:ln>
          </p:spPr>
          <p:txBody>
            <a:bodyPr/>
            <a:lstStyle/>
            <a:p>
              <a:endParaRPr lang="en-US" dirty="0"/>
            </a:p>
          </p:txBody>
        </p:sp>
        <p:sp>
          <p:nvSpPr>
            <p:cNvPr id="6174" name="Freeform 30"/>
            <p:cNvSpPr>
              <a:spLocks/>
            </p:cNvSpPr>
            <p:nvPr/>
          </p:nvSpPr>
          <p:spPr bwMode="auto">
            <a:xfrm>
              <a:off x="946" y="3618"/>
              <a:ext cx="334" cy="258"/>
            </a:xfrm>
            <a:custGeom>
              <a:avLst/>
              <a:gdLst/>
              <a:ahLst/>
              <a:cxnLst>
                <a:cxn ang="0">
                  <a:pos x="54" y="384"/>
                </a:cxn>
                <a:cxn ang="0">
                  <a:pos x="520" y="10"/>
                </a:cxn>
                <a:cxn ang="0">
                  <a:pos x="522" y="8"/>
                </a:cxn>
                <a:cxn ang="0">
                  <a:pos x="533" y="4"/>
                </a:cxn>
                <a:cxn ang="0">
                  <a:pos x="539" y="2"/>
                </a:cxn>
                <a:cxn ang="0">
                  <a:pos x="547" y="2"/>
                </a:cxn>
                <a:cxn ang="0">
                  <a:pos x="556" y="2"/>
                </a:cxn>
                <a:cxn ang="0">
                  <a:pos x="568" y="2"/>
                </a:cxn>
                <a:cxn ang="0">
                  <a:pos x="576" y="0"/>
                </a:cxn>
                <a:cxn ang="0">
                  <a:pos x="587" y="2"/>
                </a:cxn>
                <a:cxn ang="0">
                  <a:pos x="599" y="4"/>
                </a:cxn>
                <a:cxn ang="0">
                  <a:pos x="610" y="8"/>
                </a:cxn>
                <a:cxn ang="0">
                  <a:pos x="620" y="14"/>
                </a:cxn>
                <a:cxn ang="0">
                  <a:pos x="631" y="25"/>
                </a:cxn>
                <a:cxn ang="0">
                  <a:pos x="633" y="29"/>
                </a:cxn>
                <a:cxn ang="0">
                  <a:pos x="639" y="35"/>
                </a:cxn>
                <a:cxn ang="0">
                  <a:pos x="643" y="43"/>
                </a:cxn>
                <a:cxn ang="0">
                  <a:pos x="648" y="50"/>
                </a:cxn>
                <a:cxn ang="0">
                  <a:pos x="652" y="56"/>
                </a:cxn>
                <a:cxn ang="0">
                  <a:pos x="654" y="64"/>
                </a:cxn>
                <a:cxn ang="0">
                  <a:pos x="658" y="70"/>
                </a:cxn>
                <a:cxn ang="0">
                  <a:pos x="662" y="77"/>
                </a:cxn>
                <a:cxn ang="0">
                  <a:pos x="664" y="87"/>
                </a:cxn>
                <a:cxn ang="0">
                  <a:pos x="666" y="98"/>
                </a:cxn>
                <a:cxn ang="0">
                  <a:pos x="668" y="108"/>
                </a:cxn>
                <a:cxn ang="0">
                  <a:pos x="668" y="116"/>
                </a:cxn>
                <a:cxn ang="0">
                  <a:pos x="668" y="123"/>
                </a:cxn>
                <a:cxn ang="0">
                  <a:pos x="668" y="131"/>
                </a:cxn>
                <a:cxn ang="0">
                  <a:pos x="664" y="139"/>
                </a:cxn>
                <a:cxn ang="0">
                  <a:pos x="660" y="144"/>
                </a:cxn>
                <a:cxn ang="0">
                  <a:pos x="654" y="148"/>
                </a:cxn>
                <a:cxn ang="0">
                  <a:pos x="654" y="150"/>
                </a:cxn>
                <a:cxn ang="0">
                  <a:pos x="161" y="516"/>
                </a:cxn>
                <a:cxn ang="0">
                  <a:pos x="0" y="516"/>
                </a:cxn>
                <a:cxn ang="0">
                  <a:pos x="54" y="384"/>
                </a:cxn>
                <a:cxn ang="0">
                  <a:pos x="54" y="384"/>
                </a:cxn>
              </a:cxnLst>
              <a:rect l="0" t="0" r="r" b="b"/>
              <a:pathLst>
                <a:path w="668" h="516">
                  <a:moveTo>
                    <a:pt x="54" y="384"/>
                  </a:moveTo>
                  <a:lnTo>
                    <a:pt x="520" y="10"/>
                  </a:lnTo>
                  <a:lnTo>
                    <a:pt x="522" y="8"/>
                  </a:lnTo>
                  <a:lnTo>
                    <a:pt x="533" y="4"/>
                  </a:lnTo>
                  <a:lnTo>
                    <a:pt x="539" y="2"/>
                  </a:lnTo>
                  <a:lnTo>
                    <a:pt x="547" y="2"/>
                  </a:lnTo>
                  <a:lnTo>
                    <a:pt x="556" y="2"/>
                  </a:lnTo>
                  <a:lnTo>
                    <a:pt x="568" y="2"/>
                  </a:lnTo>
                  <a:lnTo>
                    <a:pt x="576" y="0"/>
                  </a:lnTo>
                  <a:lnTo>
                    <a:pt x="587" y="2"/>
                  </a:lnTo>
                  <a:lnTo>
                    <a:pt x="599" y="4"/>
                  </a:lnTo>
                  <a:lnTo>
                    <a:pt x="610" y="8"/>
                  </a:lnTo>
                  <a:lnTo>
                    <a:pt x="620" y="14"/>
                  </a:lnTo>
                  <a:lnTo>
                    <a:pt x="631" y="25"/>
                  </a:lnTo>
                  <a:lnTo>
                    <a:pt x="633" y="29"/>
                  </a:lnTo>
                  <a:lnTo>
                    <a:pt x="639" y="35"/>
                  </a:lnTo>
                  <a:lnTo>
                    <a:pt x="643" y="43"/>
                  </a:lnTo>
                  <a:lnTo>
                    <a:pt x="648" y="50"/>
                  </a:lnTo>
                  <a:lnTo>
                    <a:pt x="652" y="56"/>
                  </a:lnTo>
                  <a:lnTo>
                    <a:pt x="654" y="64"/>
                  </a:lnTo>
                  <a:lnTo>
                    <a:pt x="658" y="70"/>
                  </a:lnTo>
                  <a:lnTo>
                    <a:pt x="662" y="77"/>
                  </a:lnTo>
                  <a:lnTo>
                    <a:pt x="664" y="87"/>
                  </a:lnTo>
                  <a:lnTo>
                    <a:pt x="666" y="98"/>
                  </a:lnTo>
                  <a:lnTo>
                    <a:pt x="668" y="108"/>
                  </a:lnTo>
                  <a:lnTo>
                    <a:pt x="668" y="116"/>
                  </a:lnTo>
                  <a:lnTo>
                    <a:pt x="668" y="123"/>
                  </a:lnTo>
                  <a:lnTo>
                    <a:pt x="668" y="131"/>
                  </a:lnTo>
                  <a:lnTo>
                    <a:pt x="664" y="139"/>
                  </a:lnTo>
                  <a:lnTo>
                    <a:pt x="660" y="144"/>
                  </a:lnTo>
                  <a:lnTo>
                    <a:pt x="654" y="148"/>
                  </a:lnTo>
                  <a:lnTo>
                    <a:pt x="654" y="150"/>
                  </a:lnTo>
                  <a:lnTo>
                    <a:pt x="161" y="516"/>
                  </a:lnTo>
                  <a:lnTo>
                    <a:pt x="0" y="516"/>
                  </a:lnTo>
                  <a:lnTo>
                    <a:pt x="54" y="384"/>
                  </a:lnTo>
                  <a:lnTo>
                    <a:pt x="54" y="384"/>
                  </a:lnTo>
                  <a:close/>
                </a:path>
              </a:pathLst>
            </a:custGeom>
            <a:solidFill>
              <a:srgbClr val="666100"/>
            </a:solidFill>
            <a:ln w="9525">
              <a:noFill/>
              <a:round/>
              <a:headEnd/>
              <a:tailEnd/>
            </a:ln>
          </p:spPr>
          <p:txBody>
            <a:bodyPr/>
            <a:lstStyle/>
            <a:p>
              <a:endParaRPr lang="en-US" dirty="0"/>
            </a:p>
          </p:txBody>
        </p:sp>
        <p:sp>
          <p:nvSpPr>
            <p:cNvPr id="6175" name="Freeform 31"/>
            <p:cNvSpPr>
              <a:spLocks/>
            </p:cNvSpPr>
            <p:nvPr/>
          </p:nvSpPr>
          <p:spPr bwMode="auto">
            <a:xfrm>
              <a:off x="445" y="3888"/>
              <a:ext cx="221" cy="84"/>
            </a:xfrm>
            <a:custGeom>
              <a:avLst/>
              <a:gdLst/>
              <a:ahLst/>
              <a:cxnLst>
                <a:cxn ang="0">
                  <a:pos x="441" y="112"/>
                </a:cxn>
                <a:cxn ang="0">
                  <a:pos x="276" y="167"/>
                </a:cxn>
                <a:cxn ang="0">
                  <a:pos x="0" y="92"/>
                </a:cxn>
                <a:cxn ang="0">
                  <a:pos x="111" y="0"/>
                </a:cxn>
                <a:cxn ang="0">
                  <a:pos x="441" y="112"/>
                </a:cxn>
                <a:cxn ang="0">
                  <a:pos x="441" y="112"/>
                </a:cxn>
              </a:cxnLst>
              <a:rect l="0" t="0" r="r" b="b"/>
              <a:pathLst>
                <a:path w="441" h="167">
                  <a:moveTo>
                    <a:pt x="441" y="112"/>
                  </a:moveTo>
                  <a:lnTo>
                    <a:pt x="276" y="167"/>
                  </a:lnTo>
                  <a:lnTo>
                    <a:pt x="0" y="92"/>
                  </a:lnTo>
                  <a:lnTo>
                    <a:pt x="111" y="0"/>
                  </a:lnTo>
                  <a:lnTo>
                    <a:pt x="441" y="112"/>
                  </a:lnTo>
                  <a:lnTo>
                    <a:pt x="441" y="112"/>
                  </a:lnTo>
                  <a:close/>
                </a:path>
              </a:pathLst>
            </a:custGeom>
            <a:solidFill>
              <a:srgbClr val="635E1A"/>
            </a:solidFill>
            <a:ln w="9525">
              <a:noFill/>
              <a:round/>
              <a:headEnd/>
              <a:tailEnd/>
            </a:ln>
          </p:spPr>
          <p:txBody>
            <a:bodyPr/>
            <a:lstStyle/>
            <a:p>
              <a:endParaRPr lang="en-US" dirty="0"/>
            </a:p>
          </p:txBody>
        </p:sp>
      </p:grpSp>
      <p:sp>
        <p:nvSpPr>
          <p:cNvPr id="6176" name="Line 32"/>
          <p:cNvSpPr>
            <a:spLocks noChangeShapeType="1"/>
          </p:cNvSpPr>
          <p:nvPr/>
        </p:nvSpPr>
        <p:spPr bwMode="auto">
          <a:xfrm flipV="1">
            <a:off x="1543050" y="1069975"/>
            <a:ext cx="6010275" cy="4229100"/>
          </a:xfrm>
          <a:prstGeom prst="line">
            <a:avLst/>
          </a:prstGeom>
          <a:noFill/>
          <a:ln w="19050">
            <a:solidFill>
              <a:schemeClr val="tx1"/>
            </a:solidFill>
            <a:prstDash val="dash"/>
            <a:round/>
            <a:headEnd/>
            <a:tailEnd/>
          </a:ln>
          <a:effectLst/>
        </p:spPr>
        <p:txBody>
          <a:bodyPr/>
          <a:lstStyle/>
          <a:p>
            <a:endParaRPr lang="en-US" dirty="0"/>
          </a:p>
        </p:txBody>
      </p:sp>
      <p:sp>
        <p:nvSpPr>
          <p:cNvPr id="6177" name="Line 33"/>
          <p:cNvSpPr>
            <a:spLocks noChangeShapeType="1"/>
          </p:cNvSpPr>
          <p:nvPr/>
        </p:nvSpPr>
        <p:spPr bwMode="auto">
          <a:xfrm flipV="1">
            <a:off x="1543050" y="4518025"/>
            <a:ext cx="7600950" cy="781050"/>
          </a:xfrm>
          <a:prstGeom prst="line">
            <a:avLst/>
          </a:prstGeom>
          <a:noFill/>
          <a:ln w="19050">
            <a:solidFill>
              <a:schemeClr val="tx1"/>
            </a:solidFill>
            <a:prstDash val="dash"/>
            <a:round/>
            <a:headEnd/>
            <a:tailEnd/>
          </a:ln>
          <a:effectLst/>
        </p:spPr>
        <p:txBody>
          <a:bodyPr/>
          <a:lstStyle/>
          <a:p>
            <a:endParaRPr lang="en-US" dirty="0"/>
          </a:p>
        </p:txBody>
      </p:sp>
      <p:sp>
        <p:nvSpPr>
          <p:cNvPr id="6178" name="Line 34"/>
          <p:cNvSpPr>
            <a:spLocks noChangeShapeType="1"/>
          </p:cNvSpPr>
          <p:nvPr/>
        </p:nvSpPr>
        <p:spPr bwMode="auto">
          <a:xfrm flipV="1">
            <a:off x="1543050" y="2279650"/>
            <a:ext cx="7600950" cy="3019425"/>
          </a:xfrm>
          <a:prstGeom prst="line">
            <a:avLst/>
          </a:prstGeom>
          <a:noFill/>
          <a:ln w="19050">
            <a:solidFill>
              <a:schemeClr val="tx1"/>
            </a:solidFill>
            <a:round/>
            <a:headEnd/>
            <a:tailEnd/>
          </a:ln>
          <a:effectLst/>
        </p:spPr>
        <p:txBody>
          <a:bodyPr/>
          <a:lstStyle/>
          <a:p>
            <a:endParaRPr lang="en-US" dirty="0"/>
          </a:p>
        </p:txBody>
      </p:sp>
      <p:sp>
        <p:nvSpPr>
          <p:cNvPr id="6179" name="Line 35"/>
          <p:cNvSpPr>
            <a:spLocks noChangeShapeType="1"/>
          </p:cNvSpPr>
          <p:nvPr/>
        </p:nvSpPr>
        <p:spPr bwMode="auto">
          <a:xfrm flipV="1">
            <a:off x="1562100" y="4086225"/>
            <a:ext cx="6321425" cy="1193800"/>
          </a:xfrm>
          <a:prstGeom prst="line">
            <a:avLst/>
          </a:prstGeom>
          <a:noFill/>
          <a:ln w="9525">
            <a:solidFill>
              <a:schemeClr val="tx1"/>
            </a:solidFill>
            <a:round/>
            <a:headEnd/>
            <a:tailEnd/>
          </a:ln>
          <a:effectLst/>
        </p:spPr>
        <p:txBody>
          <a:bodyPr/>
          <a:lstStyle/>
          <a:p>
            <a:endParaRPr lang="en-US" dirty="0"/>
          </a:p>
        </p:txBody>
      </p:sp>
      <p:pic>
        <p:nvPicPr>
          <p:cNvPr id="6180" name="Picture 36" descr="jetplane"/>
          <p:cNvPicPr>
            <a:picLocks noChangeAspect="1" noChangeArrowheads="1"/>
          </p:cNvPicPr>
          <p:nvPr/>
        </p:nvPicPr>
        <p:blipFill>
          <a:blip r:embed="rId2" cstate="print">
            <a:lum contrast="6000"/>
          </a:blip>
          <a:srcRect/>
          <a:stretch>
            <a:fillRect/>
          </a:stretch>
        </p:blipFill>
        <p:spPr bwMode="auto">
          <a:xfrm>
            <a:off x="7583488" y="3775075"/>
            <a:ext cx="812800" cy="471488"/>
          </a:xfrm>
          <a:prstGeom prst="rect">
            <a:avLst/>
          </a:prstGeom>
          <a:noFill/>
        </p:spPr>
      </p:pic>
      <p:sp>
        <p:nvSpPr>
          <p:cNvPr id="6181" name="Line 37"/>
          <p:cNvSpPr>
            <a:spLocks noChangeShapeType="1"/>
          </p:cNvSpPr>
          <p:nvPr/>
        </p:nvSpPr>
        <p:spPr bwMode="auto">
          <a:xfrm flipV="1">
            <a:off x="6143625" y="3346450"/>
            <a:ext cx="314325" cy="123825"/>
          </a:xfrm>
          <a:prstGeom prst="line">
            <a:avLst/>
          </a:prstGeom>
          <a:noFill/>
          <a:ln w="19050">
            <a:solidFill>
              <a:schemeClr val="tx1"/>
            </a:solidFill>
            <a:round/>
            <a:headEnd/>
            <a:tailEnd type="stealth" w="med" len="med"/>
          </a:ln>
          <a:effectLst/>
        </p:spPr>
        <p:txBody>
          <a:bodyPr/>
          <a:lstStyle/>
          <a:p>
            <a:endParaRPr lang="en-US" dirty="0"/>
          </a:p>
        </p:txBody>
      </p:sp>
      <p:sp>
        <p:nvSpPr>
          <p:cNvPr id="6182" name="Line 38"/>
          <p:cNvSpPr>
            <a:spLocks noChangeShapeType="1"/>
          </p:cNvSpPr>
          <p:nvPr/>
        </p:nvSpPr>
        <p:spPr bwMode="auto">
          <a:xfrm flipV="1">
            <a:off x="3559175" y="4451350"/>
            <a:ext cx="117475" cy="47625"/>
          </a:xfrm>
          <a:prstGeom prst="line">
            <a:avLst/>
          </a:prstGeom>
          <a:noFill/>
          <a:ln w="19050">
            <a:solidFill>
              <a:schemeClr val="tx1"/>
            </a:solidFill>
            <a:round/>
            <a:headEnd/>
            <a:tailEnd type="stealth" w="med" len="med"/>
          </a:ln>
          <a:effectLst/>
        </p:spPr>
        <p:txBody>
          <a:bodyPr/>
          <a:lstStyle/>
          <a:p>
            <a:endParaRPr lang="en-US" dirty="0"/>
          </a:p>
        </p:txBody>
      </p:sp>
      <p:sp>
        <p:nvSpPr>
          <p:cNvPr id="6183" name="Line 39"/>
          <p:cNvSpPr>
            <a:spLocks noChangeShapeType="1"/>
          </p:cNvSpPr>
          <p:nvPr/>
        </p:nvSpPr>
        <p:spPr bwMode="auto">
          <a:xfrm flipV="1">
            <a:off x="8562975" y="2384425"/>
            <a:ext cx="314325" cy="123825"/>
          </a:xfrm>
          <a:prstGeom prst="line">
            <a:avLst/>
          </a:prstGeom>
          <a:noFill/>
          <a:ln w="19050">
            <a:solidFill>
              <a:schemeClr val="tx1"/>
            </a:solidFill>
            <a:round/>
            <a:headEnd/>
            <a:tailEnd type="stealth" w="med" len="med"/>
          </a:ln>
          <a:effectLst/>
        </p:spPr>
        <p:txBody>
          <a:bodyPr/>
          <a:lstStyle/>
          <a:p>
            <a:endParaRPr lang="en-US" dirty="0"/>
          </a:p>
        </p:txBody>
      </p:sp>
      <p:sp>
        <p:nvSpPr>
          <p:cNvPr id="6184" name="Text Box 40"/>
          <p:cNvSpPr txBox="1">
            <a:spLocks noChangeArrowheads="1"/>
          </p:cNvSpPr>
          <p:nvPr/>
        </p:nvSpPr>
        <p:spPr bwMode="auto">
          <a:xfrm rot="20280000">
            <a:off x="4995863" y="3490913"/>
            <a:ext cx="1257300" cy="182562"/>
          </a:xfrm>
          <a:prstGeom prst="rect">
            <a:avLst/>
          </a:prstGeom>
          <a:noFill/>
          <a:ln w="9525">
            <a:noFill/>
            <a:miter lim="800000"/>
            <a:headEnd/>
            <a:tailEnd/>
          </a:ln>
          <a:effectLst/>
        </p:spPr>
        <p:txBody>
          <a:bodyPr tIns="0" bIns="0" anchor="ctr" anchorCtr="1">
            <a:spAutoFit/>
          </a:bodyPr>
          <a:lstStyle/>
          <a:p>
            <a:pPr eaLnBrk="0" hangingPunct="0"/>
            <a:r>
              <a:rPr lang="en-US" sz="1200" b="1" dirty="0">
                <a:solidFill>
                  <a:schemeClr val="accent2"/>
                </a:solidFill>
                <a:latin typeface="Times New Roman" pitchFamily="18" charset="0"/>
              </a:rPr>
              <a:t>Beam Center</a:t>
            </a:r>
          </a:p>
        </p:txBody>
      </p:sp>
      <p:sp>
        <p:nvSpPr>
          <p:cNvPr id="6185" name="Text Box 41"/>
          <p:cNvSpPr txBox="1">
            <a:spLocks noChangeArrowheads="1"/>
          </p:cNvSpPr>
          <p:nvPr/>
        </p:nvSpPr>
        <p:spPr bwMode="auto">
          <a:xfrm rot="20940000">
            <a:off x="5508625" y="4100513"/>
            <a:ext cx="1168400" cy="363537"/>
          </a:xfrm>
          <a:prstGeom prst="rect">
            <a:avLst/>
          </a:prstGeom>
          <a:noFill/>
          <a:ln w="9525">
            <a:noFill/>
            <a:miter lim="800000"/>
            <a:headEnd/>
            <a:tailEnd/>
          </a:ln>
          <a:effectLst/>
        </p:spPr>
        <p:txBody>
          <a:bodyPr tIns="0" bIns="0" anchor="ctr" anchorCtr="1">
            <a:spAutoFit/>
          </a:bodyPr>
          <a:lstStyle/>
          <a:p>
            <a:pPr eaLnBrk="0" hangingPunct="0"/>
            <a:r>
              <a:rPr lang="en-US" sz="1200" b="1" dirty="0" err="1">
                <a:solidFill>
                  <a:srgbClr val="FF0000"/>
                </a:solidFill>
                <a:latin typeface="Times New Roman" pitchFamily="18" charset="0"/>
              </a:rPr>
              <a:t>ECM</a:t>
            </a:r>
            <a:r>
              <a:rPr lang="en-US" sz="1200" b="1">
                <a:solidFill>
                  <a:srgbClr val="FF0000"/>
                </a:solidFill>
                <a:latin typeface="Times New Roman" pitchFamily="18" charset="0"/>
              </a:rPr>
              <a:t> Xmit</a:t>
            </a:r>
            <a:r>
              <a:rPr lang="en-US" sz="2400">
                <a:latin typeface="Times New Roman" pitchFamily="18" charset="0"/>
              </a:rPr>
              <a:t> </a:t>
            </a:r>
          </a:p>
        </p:txBody>
      </p:sp>
      <p:pic>
        <p:nvPicPr>
          <p:cNvPr id="6186" name="Picture 42" descr="jetplane"/>
          <p:cNvPicPr>
            <a:picLocks noChangeAspect="1" noChangeArrowheads="1"/>
          </p:cNvPicPr>
          <p:nvPr/>
        </p:nvPicPr>
        <p:blipFill>
          <a:blip r:embed="rId2" cstate="print">
            <a:lum contrast="6000"/>
          </a:blip>
          <a:srcRect/>
          <a:stretch>
            <a:fillRect/>
          </a:stretch>
        </p:blipFill>
        <p:spPr bwMode="auto">
          <a:xfrm>
            <a:off x="5678488" y="1708150"/>
            <a:ext cx="812800" cy="471488"/>
          </a:xfrm>
          <a:prstGeom prst="rect">
            <a:avLst/>
          </a:prstGeom>
          <a:noFill/>
        </p:spPr>
      </p:pic>
      <p:sp>
        <p:nvSpPr>
          <p:cNvPr id="6187" name="Line 43"/>
          <p:cNvSpPr>
            <a:spLocks noChangeShapeType="1"/>
          </p:cNvSpPr>
          <p:nvPr/>
        </p:nvSpPr>
        <p:spPr bwMode="auto">
          <a:xfrm flipV="1">
            <a:off x="1609725" y="2622550"/>
            <a:ext cx="5219700" cy="2638425"/>
          </a:xfrm>
          <a:prstGeom prst="line">
            <a:avLst/>
          </a:prstGeom>
          <a:noFill/>
          <a:ln w="19050">
            <a:solidFill>
              <a:schemeClr val="tx1"/>
            </a:solidFill>
            <a:round/>
            <a:headEnd/>
            <a:tailEnd/>
          </a:ln>
          <a:effectLst/>
        </p:spPr>
        <p:txBody>
          <a:bodyPr/>
          <a:lstStyle/>
          <a:p>
            <a:endParaRPr lang="en-US"/>
          </a:p>
        </p:txBody>
      </p:sp>
      <p:pic>
        <p:nvPicPr>
          <p:cNvPr id="6188" name="Picture 44" descr="jetplane"/>
          <p:cNvPicPr>
            <a:picLocks noChangeAspect="1" noChangeArrowheads="1"/>
          </p:cNvPicPr>
          <p:nvPr/>
        </p:nvPicPr>
        <p:blipFill>
          <a:blip r:embed="rId2" cstate="print">
            <a:lum contrast="6000"/>
          </a:blip>
          <a:srcRect/>
          <a:stretch>
            <a:fillRect/>
          </a:stretch>
        </p:blipFill>
        <p:spPr bwMode="auto">
          <a:xfrm>
            <a:off x="6469063" y="2355850"/>
            <a:ext cx="812800" cy="471488"/>
          </a:xfrm>
          <a:prstGeom prst="rect">
            <a:avLst/>
          </a:prstGeom>
          <a:noFill/>
        </p:spPr>
      </p:pic>
      <p:sp>
        <p:nvSpPr>
          <p:cNvPr id="6189" name="Text Box 45"/>
          <p:cNvSpPr txBox="1">
            <a:spLocks noChangeArrowheads="1"/>
          </p:cNvSpPr>
          <p:nvPr/>
        </p:nvSpPr>
        <p:spPr bwMode="auto">
          <a:xfrm rot="20040000">
            <a:off x="4857750" y="3155950"/>
            <a:ext cx="1119188" cy="182563"/>
          </a:xfrm>
          <a:prstGeom prst="rect">
            <a:avLst/>
          </a:prstGeom>
          <a:noFill/>
          <a:ln w="9525">
            <a:noFill/>
            <a:miter lim="800000"/>
            <a:headEnd/>
            <a:tailEnd/>
          </a:ln>
          <a:effectLst/>
        </p:spPr>
        <p:txBody>
          <a:bodyPr tIns="0" bIns="0" anchor="ctr" anchorCtr="1">
            <a:spAutoFit/>
          </a:bodyPr>
          <a:lstStyle/>
          <a:p>
            <a:pPr eaLnBrk="0" hangingPunct="0"/>
            <a:r>
              <a:rPr lang="en-US" sz="1200" b="1">
                <a:solidFill>
                  <a:schemeClr val="accent2"/>
                </a:solidFill>
                <a:latin typeface="Times New Roman" pitchFamily="18" charset="0"/>
              </a:rPr>
              <a:t>Radar Pulse</a:t>
            </a:r>
          </a:p>
        </p:txBody>
      </p:sp>
      <p:sp>
        <p:nvSpPr>
          <p:cNvPr id="6190" name="Line 46"/>
          <p:cNvSpPr>
            <a:spLocks noChangeShapeType="1"/>
          </p:cNvSpPr>
          <p:nvPr/>
        </p:nvSpPr>
        <p:spPr bwMode="auto">
          <a:xfrm rot="10800000" flipV="1">
            <a:off x="4538663" y="4678363"/>
            <a:ext cx="207962" cy="36512"/>
          </a:xfrm>
          <a:prstGeom prst="line">
            <a:avLst/>
          </a:prstGeom>
          <a:noFill/>
          <a:ln w="9525">
            <a:solidFill>
              <a:schemeClr val="tx1"/>
            </a:solidFill>
            <a:round/>
            <a:headEnd/>
            <a:tailEnd type="triangle" w="med" len="med"/>
          </a:ln>
          <a:effectLst/>
        </p:spPr>
        <p:txBody>
          <a:bodyPr/>
          <a:lstStyle/>
          <a:p>
            <a:endParaRPr lang="en-US"/>
          </a:p>
        </p:txBody>
      </p:sp>
      <p:sp>
        <p:nvSpPr>
          <p:cNvPr id="6191" name="Line 47"/>
          <p:cNvSpPr>
            <a:spLocks noChangeShapeType="1"/>
          </p:cNvSpPr>
          <p:nvPr/>
        </p:nvSpPr>
        <p:spPr bwMode="auto">
          <a:xfrm rot="10800000" flipV="1">
            <a:off x="6978650" y="4217988"/>
            <a:ext cx="209550" cy="36512"/>
          </a:xfrm>
          <a:prstGeom prst="line">
            <a:avLst/>
          </a:prstGeom>
          <a:noFill/>
          <a:ln w="9525">
            <a:solidFill>
              <a:schemeClr val="tx1"/>
            </a:solidFill>
            <a:round/>
            <a:headEnd/>
            <a:tailEnd type="triangle" w="med" len="med"/>
          </a:ln>
          <a:effectLst/>
        </p:spPr>
        <p:txBody>
          <a:bodyPr/>
          <a:lstStyle/>
          <a:p>
            <a:endParaRPr lang="en-US"/>
          </a:p>
        </p:txBody>
      </p:sp>
      <p:sp>
        <p:nvSpPr>
          <p:cNvPr id="6192" name="Line 48"/>
          <p:cNvSpPr>
            <a:spLocks noChangeShapeType="1"/>
          </p:cNvSpPr>
          <p:nvPr/>
        </p:nvSpPr>
        <p:spPr bwMode="auto">
          <a:xfrm flipV="1">
            <a:off x="6021388" y="2870200"/>
            <a:ext cx="314325" cy="158750"/>
          </a:xfrm>
          <a:prstGeom prst="line">
            <a:avLst/>
          </a:prstGeom>
          <a:noFill/>
          <a:ln w="19050">
            <a:solidFill>
              <a:schemeClr val="tx1"/>
            </a:solidFill>
            <a:round/>
            <a:headEnd/>
            <a:tailEnd type="stealth" w="med" len="med"/>
          </a:ln>
          <a:effectLst/>
        </p:spPr>
        <p:txBody>
          <a:bodyPr/>
          <a:lstStyle/>
          <a:p>
            <a:endParaRPr lang="en-US"/>
          </a:p>
        </p:txBody>
      </p:sp>
      <p:sp>
        <p:nvSpPr>
          <p:cNvPr id="6193" name="Line 49"/>
          <p:cNvSpPr>
            <a:spLocks noChangeShapeType="1"/>
          </p:cNvSpPr>
          <p:nvPr/>
        </p:nvSpPr>
        <p:spPr bwMode="auto">
          <a:xfrm rot="10800000" flipV="1">
            <a:off x="6099175" y="2932113"/>
            <a:ext cx="111125" cy="60325"/>
          </a:xfrm>
          <a:prstGeom prst="line">
            <a:avLst/>
          </a:prstGeom>
          <a:noFill/>
          <a:ln w="19050">
            <a:solidFill>
              <a:schemeClr val="tx1"/>
            </a:solidFill>
            <a:round/>
            <a:headEnd/>
            <a:tailEnd type="stealth" w="med" len="med"/>
          </a:ln>
          <a:effectLst/>
        </p:spPr>
        <p:txBody>
          <a:bodyPr/>
          <a:lstStyle/>
          <a:p>
            <a:endParaRPr lang="en-US"/>
          </a:p>
        </p:txBody>
      </p:sp>
      <p:sp>
        <p:nvSpPr>
          <p:cNvPr id="6194" name="Line 50"/>
          <p:cNvSpPr>
            <a:spLocks noChangeShapeType="1"/>
          </p:cNvSpPr>
          <p:nvPr/>
        </p:nvSpPr>
        <p:spPr bwMode="auto">
          <a:xfrm flipV="1">
            <a:off x="3603625" y="4197350"/>
            <a:ext cx="109538" cy="53975"/>
          </a:xfrm>
          <a:prstGeom prst="line">
            <a:avLst/>
          </a:prstGeom>
          <a:noFill/>
          <a:ln w="19050">
            <a:solidFill>
              <a:schemeClr val="tx1"/>
            </a:solidFill>
            <a:round/>
            <a:headEnd/>
            <a:tailEnd type="stealth" w="med" len="med"/>
          </a:ln>
          <a:effectLst/>
        </p:spPr>
        <p:txBody>
          <a:bodyPr/>
          <a:lstStyle/>
          <a:p>
            <a:endParaRPr lang="en-US"/>
          </a:p>
        </p:txBody>
      </p:sp>
      <p:sp>
        <p:nvSpPr>
          <p:cNvPr id="6195" name="Line 51"/>
          <p:cNvSpPr>
            <a:spLocks noChangeShapeType="1"/>
          </p:cNvSpPr>
          <p:nvPr/>
        </p:nvSpPr>
        <p:spPr bwMode="auto">
          <a:xfrm rot="10800000" flipV="1">
            <a:off x="3476625" y="4259263"/>
            <a:ext cx="111125" cy="55562"/>
          </a:xfrm>
          <a:prstGeom prst="line">
            <a:avLst/>
          </a:prstGeom>
          <a:noFill/>
          <a:ln w="19050">
            <a:solidFill>
              <a:schemeClr val="tx1"/>
            </a:solidFill>
            <a:round/>
            <a:headEnd/>
            <a:tailEnd type="stealth" w="med" len="med"/>
          </a:ln>
          <a:effectLst/>
        </p:spPr>
        <p:txBody>
          <a:bodyPr/>
          <a:lstStyle/>
          <a:p>
            <a:endParaRPr lang="en-US"/>
          </a:p>
        </p:txBody>
      </p:sp>
    </p:spTree>
    <p:extLst>
      <p:ext uri="{BB962C8B-B14F-4D97-AF65-F5344CB8AC3E}">
        <p14:creationId xmlns:p14="http://schemas.microsoft.com/office/powerpoint/2010/main" val="1704774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RF </a:t>
            </a:r>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Modeling – </a:t>
            </a:r>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Emission Path</a:t>
            </a:r>
          </a:p>
        </p:txBody>
      </p:sp>
      <p:sp>
        <p:nvSpPr>
          <p:cNvPr id="7171" name="Rectangle 3"/>
          <p:cNvSpPr>
            <a:spLocks noGrp="1" noChangeArrowheads="1"/>
          </p:cNvSpPr>
          <p:nvPr>
            <p:ph idx="1"/>
          </p:nvPr>
        </p:nvSpPr>
        <p:spPr>
          <a:xfrm>
            <a:off x="457200" y="4495800"/>
            <a:ext cx="8229600" cy="1752600"/>
          </a:xfrm>
        </p:spPr>
        <p:txBody>
          <a:bodyPr/>
          <a:lstStyle/>
          <a:p>
            <a:pPr>
              <a:lnSpc>
                <a:spcPct val="80000"/>
              </a:lnSpc>
            </a:pPr>
            <a:r>
              <a:rPr lang="en-US" sz="1800" dirty="0"/>
              <a:t>Player 1</a:t>
            </a:r>
          </a:p>
          <a:p>
            <a:pPr lvl="1">
              <a:lnSpc>
                <a:spcPct val="80000"/>
              </a:lnSpc>
            </a:pPr>
            <a:r>
              <a:rPr lang="en-US" sz="1600" dirty="0"/>
              <a:t>Radar with a transmitter, receiver and a track manager</a:t>
            </a:r>
          </a:p>
          <a:p>
            <a:pPr lvl="1">
              <a:lnSpc>
                <a:spcPct val="80000"/>
              </a:lnSpc>
            </a:pPr>
            <a:r>
              <a:rPr lang="en-US" sz="1600" dirty="0"/>
              <a:t>Antenna assigned to the Radar</a:t>
            </a:r>
          </a:p>
          <a:p>
            <a:pPr>
              <a:lnSpc>
                <a:spcPct val="80000"/>
              </a:lnSpc>
            </a:pPr>
            <a:r>
              <a:rPr lang="en-US" sz="1800" dirty="0"/>
              <a:t>Player 2</a:t>
            </a:r>
          </a:p>
          <a:p>
            <a:pPr lvl="1">
              <a:lnSpc>
                <a:spcPct val="80000"/>
              </a:lnSpc>
            </a:pPr>
            <a:r>
              <a:rPr lang="en-US" sz="1600" dirty="0"/>
              <a:t>RWR and Jammer controlled by a Sensor Manager</a:t>
            </a:r>
          </a:p>
          <a:p>
            <a:pPr lvl="1">
              <a:lnSpc>
                <a:spcPct val="80000"/>
              </a:lnSpc>
            </a:pPr>
            <a:r>
              <a:rPr lang="en-US" sz="1600" dirty="0"/>
              <a:t>Antenna assigned to each </a:t>
            </a:r>
            <a:r>
              <a:rPr lang="en-US" sz="1600" dirty="0" smtClean="0"/>
              <a:t>sensor</a:t>
            </a:r>
          </a:p>
        </p:txBody>
      </p:sp>
      <p:sp>
        <p:nvSpPr>
          <p:cNvPr id="7172" name="Text Box 4"/>
          <p:cNvSpPr txBox="1">
            <a:spLocks noChangeArrowheads="1"/>
          </p:cNvSpPr>
          <p:nvPr/>
        </p:nvSpPr>
        <p:spPr bwMode="auto">
          <a:xfrm>
            <a:off x="152400" y="2286000"/>
            <a:ext cx="914400" cy="366713"/>
          </a:xfrm>
          <a:prstGeom prst="rect">
            <a:avLst/>
          </a:prstGeom>
          <a:noFill/>
          <a:ln w="9525">
            <a:noFill/>
            <a:miter lim="800000"/>
            <a:headEnd/>
            <a:tailEnd/>
          </a:ln>
        </p:spPr>
        <p:txBody>
          <a:bodyPr/>
          <a:lstStyle/>
          <a:p>
            <a:pPr eaLnBrk="0" hangingPunct="0"/>
            <a:r>
              <a:rPr lang="en-US" b="1">
                <a:latin typeface="Times New Roman" pitchFamily="18" charset="0"/>
              </a:rPr>
              <a:t>Radar</a:t>
            </a:r>
          </a:p>
        </p:txBody>
      </p:sp>
      <p:sp>
        <p:nvSpPr>
          <p:cNvPr id="7173" name="Text Box 5"/>
          <p:cNvSpPr txBox="1">
            <a:spLocks noChangeArrowheads="1"/>
          </p:cNvSpPr>
          <p:nvPr/>
        </p:nvSpPr>
        <p:spPr bwMode="auto">
          <a:xfrm>
            <a:off x="228600" y="1417638"/>
            <a:ext cx="3276600" cy="457200"/>
          </a:xfrm>
          <a:prstGeom prst="rect">
            <a:avLst/>
          </a:prstGeom>
          <a:noFill/>
          <a:ln w="9525">
            <a:noFill/>
            <a:miter lim="800000"/>
            <a:headEnd/>
            <a:tailEnd/>
          </a:ln>
          <a:effectLst/>
        </p:spPr>
        <p:txBody>
          <a:bodyPr anchor="ctr" anchorCtr="1">
            <a:spAutoFit/>
          </a:bodyPr>
          <a:lstStyle/>
          <a:p>
            <a:pPr algn="ctr" eaLnBrk="0" hangingPunct="0"/>
            <a:r>
              <a:rPr lang="en-US" sz="2400" b="1">
                <a:latin typeface="Times New Roman" pitchFamily="18" charset="0"/>
              </a:rPr>
              <a:t>Player 1</a:t>
            </a:r>
          </a:p>
        </p:txBody>
      </p:sp>
      <p:sp>
        <p:nvSpPr>
          <p:cNvPr id="7174" name="Text Box 6"/>
          <p:cNvSpPr txBox="1">
            <a:spLocks noChangeArrowheads="1"/>
          </p:cNvSpPr>
          <p:nvPr/>
        </p:nvSpPr>
        <p:spPr bwMode="auto">
          <a:xfrm>
            <a:off x="5867400" y="2514600"/>
            <a:ext cx="914400" cy="366713"/>
          </a:xfrm>
          <a:prstGeom prst="rect">
            <a:avLst/>
          </a:prstGeom>
          <a:noFill/>
          <a:ln w="9525">
            <a:noFill/>
            <a:miter lim="800000"/>
            <a:headEnd/>
            <a:tailEnd/>
          </a:ln>
        </p:spPr>
        <p:txBody>
          <a:bodyPr/>
          <a:lstStyle/>
          <a:p>
            <a:pPr eaLnBrk="0" hangingPunct="0"/>
            <a:r>
              <a:rPr lang="en-US" b="1">
                <a:latin typeface="Times New Roman" pitchFamily="18" charset="0"/>
              </a:rPr>
              <a:t> </a:t>
            </a:r>
            <a:r>
              <a:rPr lang="en-US" sz="1600" b="1">
                <a:latin typeface="Times New Roman" pitchFamily="18" charset="0"/>
              </a:rPr>
              <a:t>RWR</a:t>
            </a:r>
          </a:p>
        </p:txBody>
      </p:sp>
      <p:sp>
        <p:nvSpPr>
          <p:cNvPr id="7175" name="Text Box 7"/>
          <p:cNvSpPr txBox="1">
            <a:spLocks noChangeArrowheads="1"/>
          </p:cNvSpPr>
          <p:nvPr/>
        </p:nvSpPr>
        <p:spPr bwMode="auto">
          <a:xfrm>
            <a:off x="5853113" y="3292475"/>
            <a:ext cx="1157287" cy="365125"/>
          </a:xfrm>
          <a:prstGeom prst="rect">
            <a:avLst/>
          </a:prstGeom>
          <a:noFill/>
          <a:ln w="9525">
            <a:noFill/>
            <a:miter lim="800000"/>
            <a:headEnd/>
            <a:tailEnd/>
          </a:ln>
        </p:spPr>
        <p:txBody>
          <a:bodyPr/>
          <a:lstStyle/>
          <a:p>
            <a:pPr eaLnBrk="0" hangingPunct="0"/>
            <a:r>
              <a:rPr lang="en-US" sz="1600" b="1">
                <a:latin typeface="Times New Roman" pitchFamily="18" charset="0"/>
              </a:rPr>
              <a:t>  Jammer</a:t>
            </a:r>
          </a:p>
        </p:txBody>
      </p:sp>
      <p:sp>
        <p:nvSpPr>
          <p:cNvPr id="7176" name="Text Box 8"/>
          <p:cNvSpPr txBox="1">
            <a:spLocks noChangeArrowheads="1"/>
          </p:cNvSpPr>
          <p:nvPr/>
        </p:nvSpPr>
        <p:spPr bwMode="auto">
          <a:xfrm>
            <a:off x="6288088" y="2057400"/>
            <a:ext cx="2159000" cy="396875"/>
          </a:xfrm>
          <a:prstGeom prst="rect">
            <a:avLst/>
          </a:prstGeom>
          <a:noFill/>
          <a:ln w="9525">
            <a:noFill/>
            <a:miter lim="800000"/>
            <a:headEnd/>
            <a:tailEnd/>
          </a:ln>
          <a:effectLst/>
        </p:spPr>
        <p:txBody>
          <a:bodyPr wrap="none" anchor="ctr">
            <a:spAutoFit/>
          </a:bodyPr>
          <a:lstStyle/>
          <a:p>
            <a:pPr algn="ctr" eaLnBrk="0" hangingPunct="0"/>
            <a:r>
              <a:rPr lang="en-US" sz="2000" b="1">
                <a:latin typeface="Times New Roman" pitchFamily="18" charset="0"/>
              </a:rPr>
              <a:t>   Sensor Manager</a:t>
            </a:r>
            <a:endParaRPr lang="en-US" sz="2400">
              <a:latin typeface="Times New Roman" pitchFamily="18" charset="0"/>
            </a:endParaRPr>
          </a:p>
        </p:txBody>
      </p:sp>
      <p:sp>
        <p:nvSpPr>
          <p:cNvPr id="7177" name="Text Box 9"/>
          <p:cNvSpPr txBox="1">
            <a:spLocks noChangeArrowheads="1"/>
          </p:cNvSpPr>
          <p:nvPr/>
        </p:nvSpPr>
        <p:spPr bwMode="auto">
          <a:xfrm>
            <a:off x="1447800" y="27432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7178" name="Text Box 10"/>
          <p:cNvSpPr txBox="1">
            <a:spLocks noChangeArrowheads="1"/>
          </p:cNvSpPr>
          <p:nvPr/>
        </p:nvSpPr>
        <p:spPr bwMode="auto">
          <a:xfrm>
            <a:off x="1371600" y="3276600"/>
            <a:ext cx="9906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7179" name="Text Box 11"/>
          <p:cNvSpPr txBox="1">
            <a:spLocks noChangeArrowheads="1"/>
          </p:cNvSpPr>
          <p:nvPr/>
        </p:nvSpPr>
        <p:spPr bwMode="auto">
          <a:xfrm>
            <a:off x="381000" y="32766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7180" name="Text Box 12"/>
          <p:cNvSpPr txBox="1">
            <a:spLocks noChangeArrowheads="1"/>
          </p:cNvSpPr>
          <p:nvPr/>
        </p:nvSpPr>
        <p:spPr bwMode="auto">
          <a:xfrm>
            <a:off x="2667000" y="2971800"/>
            <a:ext cx="10668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7181" name="Text Box 13"/>
          <p:cNvSpPr txBox="1">
            <a:spLocks noChangeArrowheads="1"/>
          </p:cNvSpPr>
          <p:nvPr/>
        </p:nvSpPr>
        <p:spPr bwMode="auto">
          <a:xfrm>
            <a:off x="4495800" y="29718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7182" name="Text Box 14"/>
          <p:cNvSpPr txBox="1">
            <a:spLocks noChangeArrowheads="1"/>
          </p:cNvSpPr>
          <p:nvPr/>
        </p:nvSpPr>
        <p:spPr bwMode="auto">
          <a:xfrm>
            <a:off x="60198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7183" name="Text Box 15"/>
          <p:cNvSpPr txBox="1">
            <a:spLocks noChangeArrowheads="1"/>
          </p:cNvSpPr>
          <p:nvPr/>
        </p:nvSpPr>
        <p:spPr bwMode="auto">
          <a:xfrm>
            <a:off x="4495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7184" name="Text Box 16"/>
          <p:cNvSpPr txBox="1">
            <a:spLocks noChangeArrowheads="1"/>
          </p:cNvSpPr>
          <p:nvPr/>
        </p:nvSpPr>
        <p:spPr bwMode="auto">
          <a:xfrm>
            <a:off x="6019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7185" name="Text Box 17"/>
          <p:cNvSpPr txBox="1">
            <a:spLocks noChangeArrowheads="1"/>
          </p:cNvSpPr>
          <p:nvPr/>
        </p:nvSpPr>
        <p:spPr bwMode="auto">
          <a:xfrm>
            <a:off x="71628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7186" name="Rectangle 18"/>
          <p:cNvSpPr>
            <a:spLocks noChangeArrowheads="1"/>
          </p:cNvSpPr>
          <p:nvPr/>
        </p:nvSpPr>
        <p:spPr bwMode="auto">
          <a:xfrm>
            <a:off x="228600" y="2590800"/>
            <a:ext cx="2286000" cy="1096963"/>
          </a:xfrm>
          <a:prstGeom prst="rect">
            <a:avLst/>
          </a:prstGeom>
          <a:noFill/>
          <a:ln w="9525" algn="ctr">
            <a:solidFill>
              <a:schemeClr val="tx1"/>
            </a:solidFill>
            <a:miter lim="800000"/>
            <a:headEnd/>
            <a:tailEnd/>
          </a:ln>
          <a:effectLst/>
        </p:spPr>
        <p:txBody>
          <a:bodyPr wrap="none" anchor="ctr"/>
          <a:lstStyle/>
          <a:p>
            <a:endParaRPr lang="en-US"/>
          </a:p>
        </p:txBody>
      </p:sp>
      <p:sp>
        <p:nvSpPr>
          <p:cNvPr id="7187" name="Rectangle 19"/>
          <p:cNvSpPr>
            <a:spLocks noChangeArrowheads="1"/>
          </p:cNvSpPr>
          <p:nvPr/>
        </p:nvSpPr>
        <p:spPr bwMode="auto">
          <a:xfrm>
            <a:off x="5943600" y="2819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7188" name="Rectangle 20"/>
          <p:cNvSpPr>
            <a:spLocks noChangeArrowheads="1"/>
          </p:cNvSpPr>
          <p:nvPr/>
        </p:nvSpPr>
        <p:spPr bwMode="auto">
          <a:xfrm>
            <a:off x="5943600" y="3581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7189" name="Rectangle 21"/>
          <p:cNvSpPr>
            <a:spLocks noChangeArrowheads="1"/>
          </p:cNvSpPr>
          <p:nvPr/>
        </p:nvSpPr>
        <p:spPr bwMode="auto">
          <a:xfrm>
            <a:off x="228600" y="1447800"/>
            <a:ext cx="3276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7190" name="Text Box 22"/>
          <p:cNvSpPr txBox="1">
            <a:spLocks noChangeArrowheads="1"/>
          </p:cNvSpPr>
          <p:nvPr/>
        </p:nvSpPr>
        <p:spPr bwMode="auto">
          <a:xfrm>
            <a:off x="4572000" y="1417638"/>
            <a:ext cx="4343400" cy="457200"/>
          </a:xfrm>
          <a:prstGeom prst="rect">
            <a:avLst/>
          </a:prstGeom>
          <a:noFill/>
          <a:ln w="9525">
            <a:noFill/>
            <a:miter lim="800000"/>
            <a:headEnd/>
            <a:tailEnd/>
          </a:ln>
          <a:effectLst/>
        </p:spPr>
        <p:txBody>
          <a:bodyPr anchor="ctr">
            <a:spAutoFit/>
          </a:bodyPr>
          <a:lstStyle/>
          <a:p>
            <a:pPr algn="ctr" eaLnBrk="0" hangingPunct="0"/>
            <a:r>
              <a:rPr lang="en-US" sz="2400" b="1">
                <a:latin typeface="Times New Roman" pitchFamily="18" charset="0"/>
              </a:rPr>
              <a:t>  Player 2</a:t>
            </a:r>
            <a:endParaRPr lang="en-US" sz="2400">
              <a:latin typeface="Times New Roman" pitchFamily="18" charset="0"/>
            </a:endParaRPr>
          </a:p>
        </p:txBody>
      </p:sp>
      <p:sp>
        <p:nvSpPr>
          <p:cNvPr id="7191" name="Line 23"/>
          <p:cNvSpPr>
            <a:spLocks noChangeShapeType="1"/>
          </p:cNvSpPr>
          <p:nvPr/>
        </p:nvSpPr>
        <p:spPr bwMode="auto">
          <a:xfrm>
            <a:off x="2209800" y="1905000"/>
            <a:ext cx="0" cy="685800"/>
          </a:xfrm>
          <a:prstGeom prst="line">
            <a:avLst/>
          </a:prstGeom>
          <a:noFill/>
          <a:ln w="9525">
            <a:solidFill>
              <a:schemeClr val="tx1"/>
            </a:solidFill>
            <a:round/>
            <a:headEnd/>
            <a:tailEnd type="triangle" w="med" len="med"/>
          </a:ln>
          <a:effectLst/>
        </p:spPr>
        <p:txBody>
          <a:bodyPr/>
          <a:lstStyle/>
          <a:p>
            <a:endParaRPr lang="en-US"/>
          </a:p>
        </p:txBody>
      </p:sp>
      <p:sp>
        <p:nvSpPr>
          <p:cNvPr id="7192" name="Rectangle 24"/>
          <p:cNvSpPr>
            <a:spLocks noChangeArrowheads="1"/>
          </p:cNvSpPr>
          <p:nvPr/>
        </p:nvSpPr>
        <p:spPr bwMode="auto">
          <a:xfrm>
            <a:off x="4572000" y="1447800"/>
            <a:ext cx="43434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7193" name="Line 25"/>
          <p:cNvSpPr>
            <a:spLocks noChangeShapeType="1"/>
          </p:cNvSpPr>
          <p:nvPr/>
        </p:nvSpPr>
        <p:spPr bwMode="auto">
          <a:xfrm flipH="1">
            <a:off x="5486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7194" name="Line 26"/>
          <p:cNvSpPr>
            <a:spLocks noChangeShapeType="1"/>
          </p:cNvSpPr>
          <p:nvPr/>
        </p:nvSpPr>
        <p:spPr bwMode="auto">
          <a:xfrm flipV="1">
            <a:off x="5715000" y="1905000"/>
            <a:ext cx="0" cy="990600"/>
          </a:xfrm>
          <a:prstGeom prst="line">
            <a:avLst/>
          </a:prstGeom>
          <a:noFill/>
          <a:ln w="9525">
            <a:solidFill>
              <a:schemeClr val="tx1"/>
            </a:solidFill>
            <a:round/>
            <a:headEnd/>
            <a:tailEnd/>
          </a:ln>
          <a:effectLst/>
        </p:spPr>
        <p:txBody>
          <a:bodyPr/>
          <a:lstStyle/>
          <a:p>
            <a:endParaRPr lang="en-US"/>
          </a:p>
        </p:txBody>
      </p:sp>
      <p:sp>
        <p:nvSpPr>
          <p:cNvPr id="7195" name="AutoShape 27"/>
          <p:cNvSpPr>
            <a:spLocks/>
          </p:cNvSpPr>
          <p:nvPr/>
        </p:nvSpPr>
        <p:spPr bwMode="auto">
          <a:xfrm>
            <a:off x="5410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7196" name="AutoShape 28"/>
          <p:cNvSpPr>
            <a:spLocks/>
          </p:cNvSpPr>
          <p:nvPr/>
        </p:nvSpPr>
        <p:spPr bwMode="auto">
          <a:xfrm>
            <a:off x="43434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7197" name="AutoShape 29"/>
          <p:cNvSpPr>
            <a:spLocks/>
          </p:cNvSpPr>
          <p:nvPr/>
        </p:nvSpPr>
        <p:spPr bwMode="auto">
          <a:xfrm>
            <a:off x="8458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7198" name="AutoShape 30"/>
          <p:cNvSpPr>
            <a:spLocks/>
          </p:cNvSpPr>
          <p:nvPr/>
        </p:nvSpPr>
        <p:spPr bwMode="auto">
          <a:xfrm>
            <a:off x="57912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7199" name="Rectangle 31"/>
          <p:cNvSpPr>
            <a:spLocks noChangeArrowheads="1"/>
          </p:cNvSpPr>
          <p:nvPr/>
        </p:nvSpPr>
        <p:spPr bwMode="auto">
          <a:xfrm>
            <a:off x="6019800" y="2057400"/>
            <a:ext cx="2895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7200" name="Line 32"/>
          <p:cNvSpPr>
            <a:spLocks noChangeShapeType="1"/>
          </p:cNvSpPr>
          <p:nvPr/>
        </p:nvSpPr>
        <p:spPr bwMode="auto">
          <a:xfrm>
            <a:off x="8763000" y="2514600"/>
            <a:ext cx="0" cy="381000"/>
          </a:xfrm>
          <a:prstGeom prst="line">
            <a:avLst/>
          </a:prstGeom>
          <a:noFill/>
          <a:ln w="9525">
            <a:solidFill>
              <a:schemeClr val="tx1"/>
            </a:solidFill>
            <a:round/>
            <a:headEnd/>
            <a:tailEnd/>
          </a:ln>
          <a:effectLst/>
        </p:spPr>
        <p:txBody>
          <a:bodyPr/>
          <a:lstStyle/>
          <a:p>
            <a:endParaRPr lang="en-US"/>
          </a:p>
        </p:txBody>
      </p:sp>
      <p:sp>
        <p:nvSpPr>
          <p:cNvPr id="7201" name="Line 33"/>
          <p:cNvSpPr>
            <a:spLocks noChangeShapeType="1"/>
          </p:cNvSpPr>
          <p:nvPr/>
        </p:nvSpPr>
        <p:spPr bwMode="auto">
          <a:xfrm flipH="1">
            <a:off x="8534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7202" name="Line 34"/>
          <p:cNvSpPr>
            <a:spLocks noChangeShapeType="1"/>
          </p:cNvSpPr>
          <p:nvPr/>
        </p:nvSpPr>
        <p:spPr bwMode="auto">
          <a:xfrm>
            <a:off x="5715000" y="2286000"/>
            <a:ext cx="304800" cy="0"/>
          </a:xfrm>
          <a:prstGeom prst="line">
            <a:avLst/>
          </a:prstGeom>
          <a:noFill/>
          <a:ln w="9525">
            <a:solidFill>
              <a:schemeClr val="tx1"/>
            </a:solidFill>
            <a:round/>
            <a:headEnd/>
            <a:tailEnd type="triangle" w="med" len="med"/>
          </a:ln>
          <a:effectLst/>
        </p:spPr>
        <p:txBody>
          <a:bodyPr/>
          <a:lstStyle/>
          <a:p>
            <a:endParaRPr lang="en-US"/>
          </a:p>
        </p:txBody>
      </p:sp>
      <p:sp>
        <p:nvSpPr>
          <p:cNvPr id="7203" name="Line 35"/>
          <p:cNvSpPr>
            <a:spLocks noChangeShapeType="1"/>
          </p:cNvSpPr>
          <p:nvPr/>
        </p:nvSpPr>
        <p:spPr bwMode="auto">
          <a:xfrm>
            <a:off x="2895600" y="1905000"/>
            <a:ext cx="0" cy="10668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187598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76200"/>
            <a:ext cx="9144000" cy="914400"/>
          </a:xfrm>
        </p:spPr>
        <p:txBody>
          <a:bodyPr/>
          <a:lstStyle/>
          <a:p>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RF </a:t>
            </a:r>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Modeling – </a:t>
            </a:r>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Emission Path (cont)</a:t>
            </a:r>
          </a:p>
        </p:txBody>
      </p:sp>
      <p:sp>
        <p:nvSpPr>
          <p:cNvPr id="8195" name="Rectangle 3"/>
          <p:cNvSpPr>
            <a:spLocks noGrp="1" noChangeArrowheads="1"/>
          </p:cNvSpPr>
          <p:nvPr>
            <p:ph idx="1"/>
          </p:nvPr>
        </p:nvSpPr>
        <p:spPr>
          <a:xfrm>
            <a:off x="457200" y="4495800"/>
            <a:ext cx="8229600" cy="1752600"/>
          </a:xfrm>
        </p:spPr>
        <p:txBody>
          <a:bodyPr/>
          <a:lstStyle/>
          <a:p>
            <a:pPr>
              <a:lnSpc>
                <a:spcPct val="90000"/>
              </a:lnSpc>
            </a:pPr>
            <a:r>
              <a:rPr lang="en-US" sz="1800" dirty="0"/>
              <a:t>(1) Radar transmitter creates an RF emission packet and sends it to its antenna</a:t>
            </a:r>
          </a:p>
          <a:p>
            <a:pPr>
              <a:lnSpc>
                <a:spcPct val="90000"/>
              </a:lnSpc>
            </a:pPr>
            <a:r>
              <a:rPr lang="en-US" sz="1800" dirty="0"/>
              <a:t>(2) The antenna, after computing geometry and gains, sends emission packets to other players</a:t>
            </a:r>
          </a:p>
        </p:txBody>
      </p:sp>
      <p:sp>
        <p:nvSpPr>
          <p:cNvPr id="8196" name="Text Box 4"/>
          <p:cNvSpPr txBox="1">
            <a:spLocks noChangeArrowheads="1"/>
          </p:cNvSpPr>
          <p:nvPr/>
        </p:nvSpPr>
        <p:spPr bwMode="auto">
          <a:xfrm>
            <a:off x="152400" y="2286000"/>
            <a:ext cx="914400" cy="366713"/>
          </a:xfrm>
          <a:prstGeom prst="rect">
            <a:avLst/>
          </a:prstGeom>
          <a:noFill/>
          <a:ln w="9525">
            <a:noFill/>
            <a:miter lim="800000"/>
            <a:headEnd/>
            <a:tailEnd/>
          </a:ln>
        </p:spPr>
        <p:txBody>
          <a:bodyPr/>
          <a:lstStyle/>
          <a:p>
            <a:pPr eaLnBrk="0" hangingPunct="0"/>
            <a:r>
              <a:rPr lang="en-US" b="1">
                <a:latin typeface="Times New Roman" pitchFamily="18" charset="0"/>
              </a:rPr>
              <a:t>Radar</a:t>
            </a:r>
          </a:p>
        </p:txBody>
      </p:sp>
      <p:sp>
        <p:nvSpPr>
          <p:cNvPr id="8197" name="Text Box 5"/>
          <p:cNvSpPr txBox="1">
            <a:spLocks noChangeArrowheads="1"/>
          </p:cNvSpPr>
          <p:nvPr/>
        </p:nvSpPr>
        <p:spPr bwMode="auto">
          <a:xfrm>
            <a:off x="228600" y="1417638"/>
            <a:ext cx="3276600" cy="457200"/>
          </a:xfrm>
          <a:prstGeom prst="rect">
            <a:avLst/>
          </a:prstGeom>
          <a:noFill/>
          <a:ln w="9525">
            <a:noFill/>
            <a:miter lim="800000"/>
            <a:headEnd/>
            <a:tailEnd/>
          </a:ln>
          <a:effectLst/>
        </p:spPr>
        <p:txBody>
          <a:bodyPr anchor="ctr" anchorCtr="1">
            <a:spAutoFit/>
          </a:bodyPr>
          <a:lstStyle/>
          <a:p>
            <a:pPr algn="ctr" eaLnBrk="0" hangingPunct="0"/>
            <a:r>
              <a:rPr lang="en-US" sz="2400" b="1">
                <a:latin typeface="Times New Roman" pitchFamily="18" charset="0"/>
              </a:rPr>
              <a:t>Player 1</a:t>
            </a:r>
          </a:p>
        </p:txBody>
      </p:sp>
      <p:sp>
        <p:nvSpPr>
          <p:cNvPr id="8198" name="Text Box 6"/>
          <p:cNvSpPr txBox="1">
            <a:spLocks noChangeArrowheads="1"/>
          </p:cNvSpPr>
          <p:nvPr/>
        </p:nvSpPr>
        <p:spPr bwMode="auto">
          <a:xfrm>
            <a:off x="5867400" y="2514600"/>
            <a:ext cx="914400" cy="366713"/>
          </a:xfrm>
          <a:prstGeom prst="rect">
            <a:avLst/>
          </a:prstGeom>
          <a:noFill/>
          <a:ln w="9525">
            <a:noFill/>
            <a:miter lim="800000"/>
            <a:headEnd/>
            <a:tailEnd/>
          </a:ln>
        </p:spPr>
        <p:txBody>
          <a:bodyPr/>
          <a:lstStyle/>
          <a:p>
            <a:pPr eaLnBrk="0" hangingPunct="0"/>
            <a:r>
              <a:rPr lang="en-US" b="1">
                <a:latin typeface="Times New Roman" pitchFamily="18" charset="0"/>
              </a:rPr>
              <a:t> </a:t>
            </a:r>
            <a:r>
              <a:rPr lang="en-US" sz="1600" b="1">
                <a:latin typeface="Times New Roman" pitchFamily="18" charset="0"/>
              </a:rPr>
              <a:t>RWR</a:t>
            </a:r>
          </a:p>
        </p:txBody>
      </p:sp>
      <p:sp>
        <p:nvSpPr>
          <p:cNvPr id="8199" name="Text Box 7"/>
          <p:cNvSpPr txBox="1">
            <a:spLocks noChangeArrowheads="1"/>
          </p:cNvSpPr>
          <p:nvPr/>
        </p:nvSpPr>
        <p:spPr bwMode="auto">
          <a:xfrm>
            <a:off x="5853113" y="3292475"/>
            <a:ext cx="1157287" cy="365125"/>
          </a:xfrm>
          <a:prstGeom prst="rect">
            <a:avLst/>
          </a:prstGeom>
          <a:noFill/>
          <a:ln w="9525">
            <a:noFill/>
            <a:miter lim="800000"/>
            <a:headEnd/>
            <a:tailEnd/>
          </a:ln>
        </p:spPr>
        <p:txBody>
          <a:bodyPr/>
          <a:lstStyle/>
          <a:p>
            <a:pPr eaLnBrk="0" hangingPunct="0"/>
            <a:r>
              <a:rPr lang="en-US" sz="1600" b="1">
                <a:latin typeface="Times New Roman" pitchFamily="18" charset="0"/>
              </a:rPr>
              <a:t>  Jammer</a:t>
            </a:r>
          </a:p>
        </p:txBody>
      </p:sp>
      <p:sp>
        <p:nvSpPr>
          <p:cNvPr id="8200" name="Text Box 8"/>
          <p:cNvSpPr txBox="1">
            <a:spLocks noChangeArrowheads="1"/>
          </p:cNvSpPr>
          <p:nvPr/>
        </p:nvSpPr>
        <p:spPr bwMode="auto">
          <a:xfrm>
            <a:off x="6288088" y="2057400"/>
            <a:ext cx="2159000" cy="396875"/>
          </a:xfrm>
          <a:prstGeom prst="rect">
            <a:avLst/>
          </a:prstGeom>
          <a:noFill/>
          <a:ln w="9525">
            <a:noFill/>
            <a:miter lim="800000"/>
            <a:headEnd/>
            <a:tailEnd/>
          </a:ln>
          <a:effectLst/>
        </p:spPr>
        <p:txBody>
          <a:bodyPr wrap="none" anchor="ctr">
            <a:spAutoFit/>
          </a:bodyPr>
          <a:lstStyle/>
          <a:p>
            <a:pPr algn="ctr" eaLnBrk="0" hangingPunct="0"/>
            <a:r>
              <a:rPr lang="en-US" sz="2000" b="1">
                <a:latin typeface="Times New Roman" pitchFamily="18" charset="0"/>
              </a:rPr>
              <a:t>   Sensor Manager</a:t>
            </a:r>
            <a:endParaRPr lang="en-US" sz="2400">
              <a:latin typeface="Times New Roman" pitchFamily="18" charset="0"/>
            </a:endParaRPr>
          </a:p>
        </p:txBody>
      </p:sp>
      <p:sp>
        <p:nvSpPr>
          <p:cNvPr id="8201" name="Text Box 9"/>
          <p:cNvSpPr txBox="1">
            <a:spLocks noChangeArrowheads="1"/>
          </p:cNvSpPr>
          <p:nvPr/>
        </p:nvSpPr>
        <p:spPr bwMode="auto">
          <a:xfrm>
            <a:off x="1447800" y="27432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8202" name="Text Box 10"/>
          <p:cNvSpPr txBox="1">
            <a:spLocks noChangeArrowheads="1"/>
          </p:cNvSpPr>
          <p:nvPr/>
        </p:nvSpPr>
        <p:spPr bwMode="auto">
          <a:xfrm>
            <a:off x="1371600" y="3276600"/>
            <a:ext cx="9906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8203" name="Text Box 11"/>
          <p:cNvSpPr txBox="1">
            <a:spLocks noChangeArrowheads="1"/>
          </p:cNvSpPr>
          <p:nvPr/>
        </p:nvSpPr>
        <p:spPr bwMode="auto">
          <a:xfrm>
            <a:off x="381000" y="32766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8204" name="Text Box 12"/>
          <p:cNvSpPr txBox="1">
            <a:spLocks noChangeArrowheads="1"/>
          </p:cNvSpPr>
          <p:nvPr/>
        </p:nvSpPr>
        <p:spPr bwMode="auto">
          <a:xfrm>
            <a:off x="4495800" y="29718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8205" name="Text Box 13"/>
          <p:cNvSpPr txBox="1">
            <a:spLocks noChangeArrowheads="1"/>
          </p:cNvSpPr>
          <p:nvPr/>
        </p:nvSpPr>
        <p:spPr bwMode="auto">
          <a:xfrm>
            <a:off x="2667000" y="2971800"/>
            <a:ext cx="10668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8206" name="Text Box 14"/>
          <p:cNvSpPr txBox="1">
            <a:spLocks noChangeArrowheads="1"/>
          </p:cNvSpPr>
          <p:nvPr/>
        </p:nvSpPr>
        <p:spPr bwMode="auto">
          <a:xfrm>
            <a:off x="60198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8207" name="Text Box 15"/>
          <p:cNvSpPr txBox="1">
            <a:spLocks noChangeArrowheads="1"/>
          </p:cNvSpPr>
          <p:nvPr/>
        </p:nvSpPr>
        <p:spPr bwMode="auto">
          <a:xfrm>
            <a:off x="4495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8208" name="Text Box 16"/>
          <p:cNvSpPr txBox="1">
            <a:spLocks noChangeArrowheads="1"/>
          </p:cNvSpPr>
          <p:nvPr/>
        </p:nvSpPr>
        <p:spPr bwMode="auto">
          <a:xfrm>
            <a:off x="6019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8209" name="Text Box 17"/>
          <p:cNvSpPr txBox="1">
            <a:spLocks noChangeArrowheads="1"/>
          </p:cNvSpPr>
          <p:nvPr/>
        </p:nvSpPr>
        <p:spPr bwMode="auto">
          <a:xfrm>
            <a:off x="71628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8210" name="Rectangle 18"/>
          <p:cNvSpPr>
            <a:spLocks noChangeArrowheads="1"/>
          </p:cNvSpPr>
          <p:nvPr/>
        </p:nvSpPr>
        <p:spPr bwMode="auto">
          <a:xfrm>
            <a:off x="228600" y="2590800"/>
            <a:ext cx="2286000" cy="1096963"/>
          </a:xfrm>
          <a:prstGeom prst="rect">
            <a:avLst/>
          </a:prstGeom>
          <a:noFill/>
          <a:ln w="9525" algn="ctr">
            <a:solidFill>
              <a:schemeClr val="tx1"/>
            </a:solidFill>
            <a:miter lim="800000"/>
            <a:headEnd/>
            <a:tailEnd/>
          </a:ln>
          <a:effectLst/>
        </p:spPr>
        <p:txBody>
          <a:bodyPr wrap="none" anchor="ctr"/>
          <a:lstStyle/>
          <a:p>
            <a:endParaRPr lang="en-US"/>
          </a:p>
        </p:txBody>
      </p:sp>
      <p:sp>
        <p:nvSpPr>
          <p:cNvPr id="8211" name="Rectangle 19"/>
          <p:cNvSpPr>
            <a:spLocks noChangeArrowheads="1"/>
          </p:cNvSpPr>
          <p:nvPr/>
        </p:nvSpPr>
        <p:spPr bwMode="auto">
          <a:xfrm>
            <a:off x="5943600" y="2819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8212" name="Rectangle 20"/>
          <p:cNvSpPr>
            <a:spLocks noChangeArrowheads="1"/>
          </p:cNvSpPr>
          <p:nvPr/>
        </p:nvSpPr>
        <p:spPr bwMode="auto">
          <a:xfrm>
            <a:off x="5943600" y="3581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8213" name="Rectangle 21"/>
          <p:cNvSpPr>
            <a:spLocks noChangeArrowheads="1"/>
          </p:cNvSpPr>
          <p:nvPr/>
        </p:nvSpPr>
        <p:spPr bwMode="auto">
          <a:xfrm>
            <a:off x="228600" y="1447800"/>
            <a:ext cx="3276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8214" name="Text Box 22"/>
          <p:cNvSpPr txBox="1">
            <a:spLocks noChangeArrowheads="1"/>
          </p:cNvSpPr>
          <p:nvPr/>
        </p:nvSpPr>
        <p:spPr bwMode="auto">
          <a:xfrm>
            <a:off x="4572000" y="1417638"/>
            <a:ext cx="4343400" cy="457200"/>
          </a:xfrm>
          <a:prstGeom prst="rect">
            <a:avLst/>
          </a:prstGeom>
          <a:noFill/>
          <a:ln w="9525">
            <a:noFill/>
            <a:miter lim="800000"/>
            <a:headEnd/>
            <a:tailEnd/>
          </a:ln>
          <a:effectLst/>
        </p:spPr>
        <p:txBody>
          <a:bodyPr anchor="ctr">
            <a:spAutoFit/>
          </a:bodyPr>
          <a:lstStyle/>
          <a:p>
            <a:pPr algn="ctr" eaLnBrk="0" hangingPunct="0"/>
            <a:r>
              <a:rPr lang="en-US" sz="2400" b="1">
                <a:latin typeface="Times New Roman" pitchFamily="18" charset="0"/>
              </a:rPr>
              <a:t>  Player 2</a:t>
            </a:r>
            <a:endParaRPr lang="en-US" sz="2400">
              <a:latin typeface="Times New Roman" pitchFamily="18" charset="0"/>
            </a:endParaRPr>
          </a:p>
        </p:txBody>
      </p:sp>
      <p:sp>
        <p:nvSpPr>
          <p:cNvPr id="8215" name="Line 23"/>
          <p:cNvSpPr>
            <a:spLocks noChangeShapeType="1"/>
          </p:cNvSpPr>
          <p:nvPr/>
        </p:nvSpPr>
        <p:spPr bwMode="auto">
          <a:xfrm>
            <a:off x="1600200" y="1905000"/>
            <a:ext cx="0" cy="685800"/>
          </a:xfrm>
          <a:prstGeom prst="line">
            <a:avLst/>
          </a:prstGeom>
          <a:noFill/>
          <a:ln w="9525">
            <a:solidFill>
              <a:schemeClr val="tx1"/>
            </a:solidFill>
            <a:round/>
            <a:headEnd/>
            <a:tailEnd type="triangle" w="med" len="med"/>
          </a:ln>
          <a:effectLst/>
        </p:spPr>
        <p:txBody>
          <a:bodyPr/>
          <a:lstStyle/>
          <a:p>
            <a:endParaRPr lang="en-US"/>
          </a:p>
        </p:txBody>
      </p:sp>
      <p:sp>
        <p:nvSpPr>
          <p:cNvPr id="8216" name="Rectangle 24"/>
          <p:cNvSpPr>
            <a:spLocks noChangeArrowheads="1"/>
          </p:cNvSpPr>
          <p:nvPr/>
        </p:nvSpPr>
        <p:spPr bwMode="auto">
          <a:xfrm>
            <a:off x="4572000" y="1447800"/>
            <a:ext cx="43434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8217" name="Line 25"/>
          <p:cNvSpPr>
            <a:spLocks noChangeShapeType="1"/>
          </p:cNvSpPr>
          <p:nvPr/>
        </p:nvSpPr>
        <p:spPr bwMode="auto">
          <a:xfrm flipH="1">
            <a:off x="5486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8218" name="Line 26"/>
          <p:cNvSpPr>
            <a:spLocks noChangeShapeType="1"/>
          </p:cNvSpPr>
          <p:nvPr/>
        </p:nvSpPr>
        <p:spPr bwMode="auto">
          <a:xfrm flipV="1">
            <a:off x="5715000" y="1905000"/>
            <a:ext cx="0" cy="990600"/>
          </a:xfrm>
          <a:prstGeom prst="line">
            <a:avLst/>
          </a:prstGeom>
          <a:noFill/>
          <a:ln w="9525">
            <a:solidFill>
              <a:schemeClr val="tx1"/>
            </a:solidFill>
            <a:round/>
            <a:headEnd/>
            <a:tailEnd/>
          </a:ln>
          <a:effectLst/>
        </p:spPr>
        <p:txBody>
          <a:bodyPr/>
          <a:lstStyle/>
          <a:p>
            <a:endParaRPr lang="en-US"/>
          </a:p>
        </p:txBody>
      </p:sp>
      <p:sp>
        <p:nvSpPr>
          <p:cNvPr id="8219" name="AutoShape 27"/>
          <p:cNvSpPr>
            <a:spLocks/>
          </p:cNvSpPr>
          <p:nvPr/>
        </p:nvSpPr>
        <p:spPr bwMode="auto">
          <a:xfrm>
            <a:off x="5410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8220" name="AutoShape 28"/>
          <p:cNvSpPr>
            <a:spLocks/>
          </p:cNvSpPr>
          <p:nvPr/>
        </p:nvSpPr>
        <p:spPr bwMode="auto">
          <a:xfrm>
            <a:off x="43434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8221" name="AutoShape 29"/>
          <p:cNvSpPr>
            <a:spLocks/>
          </p:cNvSpPr>
          <p:nvPr/>
        </p:nvSpPr>
        <p:spPr bwMode="auto">
          <a:xfrm>
            <a:off x="8458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8222" name="AutoShape 30"/>
          <p:cNvSpPr>
            <a:spLocks/>
          </p:cNvSpPr>
          <p:nvPr/>
        </p:nvSpPr>
        <p:spPr bwMode="auto">
          <a:xfrm>
            <a:off x="57912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8223" name="Rectangle 31"/>
          <p:cNvSpPr>
            <a:spLocks noChangeArrowheads="1"/>
          </p:cNvSpPr>
          <p:nvPr/>
        </p:nvSpPr>
        <p:spPr bwMode="auto">
          <a:xfrm>
            <a:off x="6019800" y="2057400"/>
            <a:ext cx="2895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8224" name="Line 32"/>
          <p:cNvSpPr>
            <a:spLocks noChangeShapeType="1"/>
          </p:cNvSpPr>
          <p:nvPr/>
        </p:nvSpPr>
        <p:spPr bwMode="auto">
          <a:xfrm>
            <a:off x="8763000" y="2514600"/>
            <a:ext cx="0" cy="381000"/>
          </a:xfrm>
          <a:prstGeom prst="line">
            <a:avLst/>
          </a:prstGeom>
          <a:noFill/>
          <a:ln w="9525">
            <a:solidFill>
              <a:schemeClr val="tx1"/>
            </a:solidFill>
            <a:round/>
            <a:headEnd/>
            <a:tailEnd/>
          </a:ln>
          <a:effectLst/>
        </p:spPr>
        <p:txBody>
          <a:bodyPr/>
          <a:lstStyle/>
          <a:p>
            <a:endParaRPr lang="en-US"/>
          </a:p>
        </p:txBody>
      </p:sp>
      <p:sp>
        <p:nvSpPr>
          <p:cNvPr id="8225" name="Line 33"/>
          <p:cNvSpPr>
            <a:spLocks noChangeShapeType="1"/>
          </p:cNvSpPr>
          <p:nvPr/>
        </p:nvSpPr>
        <p:spPr bwMode="auto">
          <a:xfrm flipH="1">
            <a:off x="8534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8226" name="Line 34"/>
          <p:cNvSpPr>
            <a:spLocks noChangeShapeType="1"/>
          </p:cNvSpPr>
          <p:nvPr/>
        </p:nvSpPr>
        <p:spPr bwMode="auto">
          <a:xfrm>
            <a:off x="5715000" y="2286000"/>
            <a:ext cx="304800" cy="0"/>
          </a:xfrm>
          <a:prstGeom prst="line">
            <a:avLst/>
          </a:prstGeom>
          <a:noFill/>
          <a:ln w="9525">
            <a:solidFill>
              <a:schemeClr val="tx1"/>
            </a:solidFill>
            <a:round/>
            <a:headEnd/>
            <a:tailEnd type="triangle" w="med" len="med"/>
          </a:ln>
          <a:effectLst/>
        </p:spPr>
        <p:txBody>
          <a:bodyPr/>
          <a:lstStyle/>
          <a:p>
            <a:endParaRPr lang="en-US"/>
          </a:p>
        </p:txBody>
      </p:sp>
      <p:sp>
        <p:nvSpPr>
          <p:cNvPr id="8227" name="Line 35"/>
          <p:cNvSpPr>
            <a:spLocks noChangeShapeType="1"/>
          </p:cNvSpPr>
          <p:nvPr/>
        </p:nvSpPr>
        <p:spPr bwMode="auto">
          <a:xfrm>
            <a:off x="2362200" y="2819400"/>
            <a:ext cx="304800" cy="152400"/>
          </a:xfrm>
          <a:prstGeom prst="line">
            <a:avLst/>
          </a:prstGeom>
          <a:noFill/>
          <a:ln w="19050">
            <a:solidFill>
              <a:srgbClr val="008000"/>
            </a:solidFill>
            <a:round/>
            <a:headEnd/>
            <a:tailEnd type="arrow" w="lg" len="lg"/>
          </a:ln>
          <a:effectLst/>
        </p:spPr>
        <p:txBody>
          <a:bodyPr wrap="none" anchor="ctr"/>
          <a:lstStyle/>
          <a:p>
            <a:endParaRPr lang="en-US"/>
          </a:p>
        </p:txBody>
      </p:sp>
      <p:sp>
        <p:nvSpPr>
          <p:cNvPr id="8228" name="Line 36"/>
          <p:cNvSpPr>
            <a:spLocks noChangeShapeType="1"/>
          </p:cNvSpPr>
          <p:nvPr/>
        </p:nvSpPr>
        <p:spPr bwMode="auto">
          <a:xfrm flipV="1">
            <a:off x="3505200" y="1752600"/>
            <a:ext cx="1066800" cy="1219200"/>
          </a:xfrm>
          <a:prstGeom prst="line">
            <a:avLst/>
          </a:prstGeom>
          <a:noFill/>
          <a:ln w="19050">
            <a:solidFill>
              <a:srgbClr val="008000"/>
            </a:solidFill>
            <a:round/>
            <a:headEnd/>
            <a:tailEnd type="arrow" w="lg" len="lg"/>
          </a:ln>
          <a:effectLst/>
        </p:spPr>
        <p:txBody>
          <a:bodyPr wrap="none" anchor="ctr"/>
          <a:lstStyle/>
          <a:p>
            <a:endParaRPr lang="en-US"/>
          </a:p>
        </p:txBody>
      </p:sp>
      <p:sp>
        <p:nvSpPr>
          <p:cNvPr id="8229" name="Text Box 37"/>
          <p:cNvSpPr txBox="1">
            <a:spLocks noChangeArrowheads="1"/>
          </p:cNvSpPr>
          <p:nvPr/>
        </p:nvSpPr>
        <p:spPr bwMode="auto">
          <a:xfrm>
            <a:off x="2438400" y="25908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(1)</a:t>
            </a:r>
          </a:p>
        </p:txBody>
      </p:sp>
      <p:sp>
        <p:nvSpPr>
          <p:cNvPr id="8230" name="Text Box 38"/>
          <p:cNvSpPr txBox="1">
            <a:spLocks noChangeArrowheads="1"/>
          </p:cNvSpPr>
          <p:nvPr/>
        </p:nvSpPr>
        <p:spPr bwMode="auto">
          <a:xfrm>
            <a:off x="4105275" y="16764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(2)</a:t>
            </a:r>
          </a:p>
        </p:txBody>
      </p:sp>
      <p:sp>
        <p:nvSpPr>
          <p:cNvPr id="8231" name="Line 39"/>
          <p:cNvSpPr>
            <a:spLocks noChangeShapeType="1"/>
          </p:cNvSpPr>
          <p:nvPr/>
        </p:nvSpPr>
        <p:spPr bwMode="auto">
          <a:xfrm>
            <a:off x="2895600" y="1905000"/>
            <a:ext cx="0" cy="10668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2518479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76200"/>
            <a:ext cx="9144000" cy="914400"/>
          </a:xfrm>
        </p:spPr>
        <p:txBody>
          <a:bodyPr/>
          <a:lstStyle/>
          <a:p>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RF </a:t>
            </a:r>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Modeling – </a:t>
            </a:r>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Emission Path (cont)</a:t>
            </a:r>
          </a:p>
        </p:txBody>
      </p:sp>
      <p:sp>
        <p:nvSpPr>
          <p:cNvPr id="9219" name="Rectangle 3"/>
          <p:cNvSpPr>
            <a:spLocks noGrp="1" noChangeArrowheads="1"/>
          </p:cNvSpPr>
          <p:nvPr>
            <p:ph idx="1"/>
          </p:nvPr>
        </p:nvSpPr>
        <p:spPr>
          <a:xfrm>
            <a:off x="457200" y="4495800"/>
            <a:ext cx="8229600" cy="1752600"/>
          </a:xfrm>
        </p:spPr>
        <p:txBody>
          <a:bodyPr/>
          <a:lstStyle/>
          <a:p>
            <a:pPr>
              <a:lnSpc>
                <a:spcPct val="90000"/>
              </a:lnSpc>
            </a:pPr>
            <a:r>
              <a:rPr lang="en-US" sz="1800" dirty="0"/>
              <a:t>(3) Players apply their radar cross section from their Signatures (not shown) and send the modified packets back to the antennas</a:t>
            </a:r>
          </a:p>
          <a:p>
            <a:pPr>
              <a:lnSpc>
                <a:spcPct val="90000"/>
              </a:lnSpc>
            </a:pPr>
            <a:r>
              <a:rPr lang="en-US" sz="1800" dirty="0" smtClean="0"/>
              <a:t>(</a:t>
            </a:r>
            <a:r>
              <a:rPr lang="en-US" sz="1800" dirty="0"/>
              <a:t>4) Players send the packet to any onboard antennas</a:t>
            </a:r>
          </a:p>
        </p:txBody>
      </p:sp>
      <p:sp>
        <p:nvSpPr>
          <p:cNvPr id="9220" name="Text Box 4"/>
          <p:cNvSpPr txBox="1">
            <a:spLocks noChangeArrowheads="1"/>
          </p:cNvSpPr>
          <p:nvPr/>
        </p:nvSpPr>
        <p:spPr bwMode="auto">
          <a:xfrm>
            <a:off x="152400" y="2286000"/>
            <a:ext cx="914400" cy="366713"/>
          </a:xfrm>
          <a:prstGeom prst="rect">
            <a:avLst/>
          </a:prstGeom>
          <a:noFill/>
          <a:ln w="9525">
            <a:noFill/>
            <a:miter lim="800000"/>
            <a:headEnd/>
            <a:tailEnd/>
          </a:ln>
        </p:spPr>
        <p:txBody>
          <a:bodyPr/>
          <a:lstStyle/>
          <a:p>
            <a:pPr eaLnBrk="0" hangingPunct="0"/>
            <a:r>
              <a:rPr lang="en-US" b="1">
                <a:latin typeface="Times New Roman" pitchFamily="18" charset="0"/>
              </a:rPr>
              <a:t>Radar</a:t>
            </a:r>
          </a:p>
        </p:txBody>
      </p:sp>
      <p:sp>
        <p:nvSpPr>
          <p:cNvPr id="9221" name="Text Box 5"/>
          <p:cNvSpPr txBox="1">
            <a:spLocks noChangeArrowheads="1"/>
          </p:cNvSpPr>
          <p:nvPr/>
        </p:nvSpPr>
        <p:spPr bwMode="auto">
          <a:xfrm>
            <a:off x="228600" y="1417638"/>
            <a:ext cx="3276600" cy="457200"/>
          </a:xfrm>
          <a:prstGeom prst="rect">
            <a:avLst/>
          </a:prstGeom>
          <a:noFill/>
          <a:ln w="9525">
            <a:noFill/>
            <a:miter lim="800000"/>
            <a:headEnd/>
            <a:tailEnd/>
          </a:ln>
          <a:effectLst/>
        </p:spPr>
        <p:txBody>
          <a:bodyPr anchor="ctr" anchorCtr="1">
            <a:spAutoFit/>
          </a:bodyPr>
          <a:lstStyle/>
          <a:p>
            <a:pPr algn="ctr" eaLnBrk="0" hangingPunct="0"/>
            <a:r>
              <a:rPr lang="en-US" sz="2400" b="1">
                <a:latin typeface="Times New Roman" pitchFamily="18" charset="0"/>
              </a:rPr>
              <a:t>Player 1</a:t>
            </a:r>
          </a:p>
        </p:txBody>
      </p:sp>
      <p:sp>
        <p:nvSpPr>
          <p:cNvPr id="9222" name="Text Box 6"/>
          <p:cNvSpPr txBox="1">
            <a:spLocks noChangeArrowheads="1"/>
          </p:cNvSpPr>
          <p:nvPr/>
        </p:nvSpPr>
        <p:spPr bwMode="auto">
          <a:xfrm>
            <a:off x="5867400" y="2514600"/>
            <a:ext cx="914400" cy="366713"/>
          </a:xfrm>
          <a:prstGeom prst="rect">
            <a:avLst/>
          </a:prstGeom>
          <a:noFill/>
          <a:ln w="9525">
            <a:noFill/>
            <a:miter lim="800000"/>
            <a:headEnd/>
            <a:tailEnd/>
          </a:ln>
        </p:spPr>
        <p:txBody>
          <a:bodyPr/>
          <a:lstStyle/>
          <a:p>
            <a:pPr eaLnBrk="0" hangingPunct="0"/>
            <a:r>
              <a:rPr lang="en-US" b="1">
                <a:latin typeface="Times New Roman" pitchFamily="18" charset="0"/>
              </a:rPr>
              <a:t> </a:t>
            </a:r>
            <a:r>
              <a:rPr lang="en-US" sz="1600" b="1">
                <a:latin typeface="Times New Roman" pitchFamily="18" charset="0"/>
              </a:rPr>
              <a:t>RWR</a:t>
            </a:r>
          </a:p>
        </p:txBody>
      </p:sp>
      <p:sp>
        <p:nvSpPr>
          <p:cNvPr id="9223" name="Text Box 7"/>
          <p:cNvSpPr txBox="1">
            <a:spLocks noChangeArrowheads="1"/>
          </p:cNvSpPr>
          <p:nvPr/>
        </p:nvSpPr>
        <p:spPr bwMode="auto">
          <a:xfrm>
            <a:off x="5853113" y="3292475"/>
            <a:ext cx="1157287" cy="365125"/>
          </a:xfrm>
          <a:prstGeom prst="rect">
            <a:avLst/>
          </a:prstGeom>
          <a:noFill/>
          <a:ln w="9525">
            <a:noFill/>
            <a:miter lim="800000"/>
            <a:headEnd/>
            <a:tailEnd/>
          </a:ln>
        </p:spPr>
        <p:txBody>
          <a:bodyPr/>
          <a:lstStyle/>
          <a:p>
            <a:pPr eaLnBrk="0" hangingPunct="0"/>
            <a:r>
              <a:rPr lang="en-US" sz="1600" b="1">
                <a:latin typeface="Times New Roman" pitchFamily="18" charset="0"/>
              </a:rPr>
              <a:t>  Jammer</a:t>
            </a:r>
          </a:p>
        </p:txBody>
      </p:sp>
      <p:sp>
        <p:nvSpPr>
          <p:cNvPr id="9224" name="Text Box 8"/>
          <p:cNvSpPr txBox="1">
            <a:spLocks noChangeArrowheads="1"/>
          </p:cNvSpPr>
          <p:nvPr/>
        </p:nvSpPr>
        <p:spPr bwMode="auto">
          <a:xfrm>
            <a:off x="6288088" y="2057400"/>
            <a:ext cx="2159000" cy="396875"/>
          </a:xfrm>
          <a:prstGeom prst="rect">
            <a:avLst/>
          </a:prstGeom>
          <a:noFill/>
          <a:ln w="9525">
            <a:noFill/>
            <a:miter lim="800000"/>
            <a:headEnd/>
            <a:tailEnd/>
          </a:ln>
          <a:effectLst/>
        </p:spPr>
        <p:txBody>
          <a:bodyPr wrap="none" anchor="ctr">
            <a:spAutoFit/>
          </a:bodyPr>
          <a:lstStyle/>
          <a:p>
            <a:pPr algn="ctr" eaLnBrk="0" hangingPunct="0"/>
            <a:r>
              <a:rPr lang="en-US" sz="2000" b="1">
                <a:latin typeface="Times New Roman" pitchFamily="18" charset="0"/>
              </a:rPr>
              <a:t>   Sensor Manager</a:t>
            </a:r>
            <a:endParaRPr lang="en-US" sz="2400">
              <a:latin typeface="Times New Roman" pitchFamily="18" charset="0"/>
            </a:endParaRPr>
          </a:p>
        </p:txBody>
      </p:sp>
      <p:sp>
        <p:nvSpPr>
          <p:cNvPr id="9225" name="Text Box 9"/>
          <p:cNvSpPr txBox="1">
            <a:spLocks noChangeArrowheads="1"/>
          </p:cNvSpPr>
          <p:nvPr/>
        </p:nvSpPr>
        <p:spPr bwMode="auto">
          <a:xfrm>
            <a:off x="1447800" y="27432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9226" name="Text Box 10"/>
          <p:cNvSpPr txBox="1">
            <a:spLocks noChangeArrowheads="1"/>
          </p:cNvSpPr>
          <p:nvPr/>
        </p:nvSpPr>
        <p:spPr bwMode="auto">
          <a:xfrm>
            <a:off x="1371600" y="3276600"/>
            <a:ext cx="9906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9227" name="Text Box 11"/>
          <p:cNvSpPr txBox="1">
            <a:spLocks noChangeArrowheads="1"/>
          </p:cNvSpPr>
          <p:nvPr/>
        </p:nvSpPr>
        <p:spPr bwMode="auto">
          <a:xfrm>
            <a:off x="381000" y="32766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9228" name="Text Box 12"/>
          <p:cNvSpPr txBox="1">
            <a:spLocks noChangeArrowheads="1"/>
          </p:cNvSpPr>
          <p:nvPr/>
        </p:nvSpPr>
        <p:spPr bwMode="auto">
          <a:xfrm>
            <a:off x="4495800" y="29718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9229" name="Text Box 13"/>
          <p:cNvSpPr txBox="1">
            <a:spLocks noChangeArrowheads="1"/>
          </p:cNvSpPr>
          <p:nvPr/>
        </p:nvSpPr>
        <p:spPr bwMode="auto">
          <a:xfrm>
            <a:off x="2667000" y="2971800"/>
            <a:ext cx="10668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9230" name="Text Box 14"/>
          <p:cNvSpPr txBox="1">
            <a:spLocks noChangeArrowheads="1"/>
          </p:cNvSpPr>
          <p:nvPr/>
        </p:nvSpPr>
        <p:spPr bwMode="auto">
          <a:xfrm>
            <a:off x="60198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9231" name="Text Box 15"/>
          <p:cNvSpPr txBox="1">
            <a:spLocks noChangeArrowheads="1"/>
          </p:cNvSpPr>
          <p:nvPr/>
        </p:nvSpPr>
        <p:spPr bwMode="auto">
          <a:xfrm>
            <a:off x="4495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9232" name="Text Box 16"/>
          <p:cNvSpPr txBox="1">
            <a:spLocks noChangeArrowheads="1"/>
          </p:cNvSpPr>
          <p:nvPr/>
        </p:nvSpPr>
        <p:spPr bwMode="auto">
          <a:xfrm>
            <a:off x="6019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9233" name="Text Box 17"/>
          <p:cNvSpPr txBox="1">
            <a:spLocks noChangeArrowheads="1"/>
          </p:cNvSpPr>
          <p:nvPr/>
        </p:nvSpPr>
        <p:spPr bwMode="auto">
          <a:xfrm>
            <a:off x="71628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9234" name="Rectangle 18"/>
          <p:cNvSpPr>
            <a:spLocks noChangeArrowheads="1"/>
          </p:cNvSpPr>
          <p:nvPr/>
        </p:nvSpPr>
        <p:spPr bwMode="auto">
          <a:xfrm>
            <a:off x="228600" y="2590800"/>
            <a:ext cx="2286000" cy="1096963"/>
          </a:xfrm>
          <a:prstGeom prst="rect">
            <a:avLst/>
          </a:prstGeom>
          <a:noFill/>
          <a:ln w="9525" algn="ctr">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5943600" y="2819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5943600" y="3581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228600" y="1447800"/>
            <a:ext cx="3276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9238" name="Text Box 22"/>
          <p:cNvSpPr txBox="1">
            <a:spLocks noChangeArrowheads="1"/>
          </p:cNvSpPr>
          <p:nvPr/>
        </p:nvSpPr>
        <p:spPr bwMode="auto">
          <a:xfrm>
            <a:off x="4572000" y="1417638"/>
            <a:ext cx="4343400" cy="457200"/>
          </a:xfrm>
          <a:prstGeom prst="rect">
            <a:avLst/>
          </a:prstGeom>
          <a:noFill/>
          <a:ln w="9525">
            <a:noFill/>
            <a:miter lim="800000"/>
            <a:headEnd/>
            <a:tailEnd/>
          </a:ln>
          <a:effectLst/>
        </p:spPr>
        <p:txBody>
          <a:bodyPr anchor="ctr">
            <a:spAutoFit/>
          </a:bodyPr>
          <a:lstStyle/>
          <a:p>
            <a:pPr algn="ctr" eaLnBrk="0" hangingPunct="0"/>
            <a:r>
              <a:rPr lang="en-US" sz="2400" b="1">
                <a:latin typeface="Times New Roman" pitchFamily="18" charset="0"/>
              </a:rPr>
              <a:t>  Player 2</a:t>
            </a:r>
            <a:endParaRPr lang="en-US" sz="2400">
              <a:latin typeface="Times New Roman" pitchFamily="18" charset="0"/>
            </a:endParaRPr>
          </a:p>
        </p:txBody>
      </p:sp>
      <p:sp>
        <p:nvSpPr>
          <p:cNvPr id="9239" name="Line 23"/>
          <p:cNvSpPr>
            <a:spLocks noChangeShapeType="1"/>
          </p:cNvSpPr>
          <p:nvPr/>
        </p:nvSpPr>
        <p:spPr bwMode="auto">
          <a:xfrm>
            <a:off x="1600200" y="1905000"/>
            <a:ext cx="0" cy="685800"/>
          </a:xfrm>
          <a:prstGeom prst="line">
            <a:avLst/>
          </a:prstGeom>
          <a:noFill/>
          <a:ln w="9525">
            <a:solidFill>
              <a:schemeClr val="tx1"/>
            </a:solidFill>
            <a:round/>
            <a:headEnd/>
            <a:tailEnd type="triangle" w="med" len="med"/>
          </a:ln>
          <a:effectLst/>
        </p:spPr>
        <p:txBody>
          <a:bodyPr/>
          <a:lstStyle/>
          <a:p>
            <a:endParaRPr lang="en-US"/>
          </a:p>
        </p:txBody>
      </p:sp>
      <p:sp>
        <p:nvSpPr>
          <p:cNvPr id="9240" name="Rectangle 24"/>
          <p:cNvSpPr>
            <a:spLocks noChangeArrowheads="1"/>
          </p:cNvSpPr>
          <p:nvPr/>
        </p:nvSpPr>
        <p:spPr bwMode="auto">
          <a:xfrm>
            <a:off x="4572000" y="1447800"/>
            <a:ext cx="43434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9241" name="Line 25"/>
          <p:cNvSpPr>
            <a:spLocks noChangeShapeType="1"/>
          </p:cNvSpPr>
          <p:nvPr/>
        </p:nvSpPr>
        <p:spPr bwMode="auto">
          <a:xfrm flipH="1">
            <a:off x="5486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9242" name="Line 26"/>
          <p:cNvSpPr>
            <a:spLocks noChangeShapeType="1"/>
          </p:cNvSpPr>
          <p:nvPr/>
        </p:nvSpPr>
        <p:spPr bwMode="auto">
          <a:xfrm flipV="1">
            <a:off x="5715000" y="1905000"/>
            <a:ext cx="0" cy="990600"/>
          </a:xfrm>
          <a:prstGeom prst="line">
            <a:avLst/>
          </a:prstGeom>
          <a:noFill/>
          <a:ln w="9525">
            <a:solidFill>
              <a:schemeClr val="tx1"/>
            </a:solidFill>
            <a:round/>
            <a:headEnd/>
            <a:tailEnd/>
          </a:ln>
          <a:effectLst/>
        </p:spPr>
        <p:txBody>
          <a:bodyPr/>
          <a:lstStyle/>
          <a:p>
            <a:endParaRPr lang="en-US"/>
          </a:p>
        </p:txBody>
      </p:sp>
      <p:sp>
        <p:nvSpPr>
          <p:cNvPr id="9243" name="AutoShape 27"/>
          <p:cNvSpPr>
            <a:spLocks/>
          </p:cNvSpPr>
          <p:nvPr/>
        </p:nvSpPr>
        <p:spPr bwMode="auto">
          <a:xfrm>
            <a:off x="5410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9244" name="AutoShape 28"/>
          <p:cNvSpPr>
            <a:spLocks/>
          </p:cNvSpPr>
          <p:nvPr/>
        </p:nvSpPr>
        <p:spPr bwMode="auto">
          <a:xfrm>
            <a:off x="43434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9245" name="AutoShape 29"/>
          <p:cNvSpPr>
            <a:spLocks/>
          </p:cNvSpPr>
          <p:nvPr/>
        </p:nvSpPr>
        <p:spPr bwMode="auto">
          <a:xfrm>
            <a:off x="8458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9246" name="AutoShape 30"/>
          <p:cNvSpPr>
            <a:spLocks/>
          </p:cNvSpPr>
          <p:nvPr/>
        </p:nvSpPr>
        <p:spPr bwMode="auto">
          <a:xfrm>
            <a:off x="57912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9247" name="Rectangle 31"/>
          <p:cNvSpPr>
            <a:spLocks noChangeArrowheads="1"/>
          </p:cNvSpPr>
          <p:nvPr/>
        </p:nvSpPr>
        <p:spPr bwMode="auto">
          <a:xfrm>
            <a:off x="6019800" y="2057400"/>
            <a:ext cx="2895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9248" name="Line 32"/>
          <p:cNvSpPr>
            <a:spLocks noChangeShapeType="1"/>
          </p:cNvSpPr>
          <p:nvPr/>
        </p:nvSpPr>
        <p:spPr bwMode="auto">
          <a:xfrm>
            <a:off x="8763000" y="2514600"/>
            <a:ext cx="0" cy="381000"/>
          </a:xfrm>
          <a:prstGeom prst="line">
            <a:avLst/>
          </a:prstGeom>
          <a:noFill/>
          <a:ln w="9525">
            <a:solidFill>
              <a:schemeClr val="tx1"/>
            </a:solidFill>
            <a:round/>
            <a:headEnd/>
            <a:tailEnd/>
          </a:ln>
          <a:effectLst/>
        </p:spPr>
        <p:txBody>
          <a:bodyPr/>
          <a:lstStyle/>
          <a:p>
            <a:endParaRPr lang="en-US"/>
          </a:p>
        </p:txBody>
      </p:sp>
      <p:sp>
        <p:nvSpPr>
          <p:cNvPr id="9249" name="Line 33"/>
          <p:cNvSpPr>
            <a:spLocks noChangeShapeType="1"/>
          </p:cNvSpPr>
          <p:nvPr/>
        </p:nvSpPr>
        <p:spPr bwMode="auto">
          <a:xfrm flipH="1">
            <a:off x="8534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9250" name="Line 34"/>
          <p:cNvSpPr>
            <a:spLocks noChangeShapeType="1"/>
          </p:cNvSpPr>
          <p:nvPr/>
        </p:nvSpPr>
        <p:spPr bwMode="auto">
          <a:xfrm>
            <a:off x="5715000" y="2286000"/>
            <a:ext cx="304800" cy="0"/>
          </a:xfrm>
          <a:prstGeom prst="line">
            <a:avLst/>
          </a:prstGeom>
          <a:noFill/>
          <a:ln w="9525">
            <a:solidFill>
              <a:schemeClr val="tx1"/>
            </a:solidFill>
            <a:round/>
            <a:headEnd/>
            <a:tailEnd type="triangle" w="med" len="med"/>
          </a:ln>
          <a:effectLst/>
        </p:spPr>
        <p:txBody>
          <a:bodyPr/>
          <a:lstStyle/>
          <a:p>
            <a:endParaRPr lang="en-US"/>
          </a:p>
        </p:txBody>
      </p:sp>
      <p:sp>
        <p:nvSpPr>
          <p:cNvPr id="9251" name="Line 35"/>
          <p:cNvSpPr>
            <a:spLocks noChangeShapeType="1"/>
          </p:cNvSpPr>
          <p:nvPr/>
        </p:nvSpPr>
        <p:spPr bwMode="auto">
          <a:xfrm>
            <a:off x="2362200" y="2819400"/>
            <a:ext cx="304800" cy="152400"/>
          </a:xfrm>
          <a:prstGeom prst="line">
            <a:avLst/>
          </a:prstGeom>
          <a:noFill/>
          <a:ln w="6350">
            <a:solidFill>
              <a:srgbClr val="008000"/>
            </a:solidFill>
            <a:prstDash val="dash"/>
            <a:round/>
            <a:headEnd/>
            <a:tailEnd type="arrow" w="lg" len="lg"/>
          </a:ln>
          <a:effectLst/>
        </p:spPr>
        <p:txBody>
          <a:bodyPr wrap="none" anchor="ctr"/>
          <a:lstStyle/>
          <a:p>
            <a:endParaRPr lang="en-US"/>
          </a:p>
        </p:txBody>
      </p:sp>
      <p:sp>
        <p:nvSpPr>
          <p:cNvPr id="9252" name="Line 36"/>
          <p:cNvSpPr>
            <a:spLocks noChangeShapeType="1"/>
          </p:cNvSpPr>
          <p:nvPr/>
        </p:nvSpPr>
        <p:spPr bwMode="auto">
          <a:xfrm flipV="1">
            <a:off x="3505200" y="1752600"/>
            <a:ext cx="1066800" cy="1219200"/>
          </a:xfrm>
          <a:prstGeom prst="line">
            <a:avLst/>
          </a:prstGeom>
          <a:noFill/>
          <a:ln w="6350">
            <a:solidFill>
              <a:srgbClr val="008000"/>
            </a:solidFill>
            <a:prstDash val="dash"/>
            <a:round/>
            <a:headEnd/>
            <a:tailEnd type="arrow" w="lg" len="lg"/>
          </a:ln>
          <a:effectLst/>
        </p:spPr>
        <p:txBody>
          <a:bodyPr wrap="none" anchor="ctr"/>
          <a:lstStyle/>
          <a:p>
            <a:endParaRPr lang="en-US"/>
          </a:p>
        </p:txBody>
      </p:sp>
      <p:sp>
        <p:nvSpPr>
          <p:cNvPr id="9253" name="Line 37"/>
          <p:cNvSpPr>
            <a:spLocks noChangeShapeType="1"/>
          </p:cNvSpPr>
          <p:nvPr/>
        </p:nvSpPr>
        <p:spPr bwMode="auto">
          <a:xfrm flipH="1">
            <a:off x="3733800" y="1905000"/>
            <a:ext cx="990600" cy="1066800"/>
          </a:xfrm>
          <a:prstGeom prst="line">
            <a:avLst/>
          </a:prstGeom>
          <a:noFill/>
          <a:ln w="19050">
            <a:solidFill>
              <a:srgbClr val="008000"/>
            </a:solidFill>
            <a:round/>
            <a:headEnd/>
            <a:tailEnd type="arrow" w="lg" len="lg"/>
          </a:ln>
          <a:effectLst/>
        </p:spPr>
        <p:txBody>
          <a:bodyPr wrap="none" anchor="ctr"/>
          <a:lstStyle/>
          <a:p>
            <a:endParaRPr lang="en-US"/>
          </a:p>
        </p:txBody>
      </p:sp>
      <p:sp>
        <p:nvSpPr>
          <p:cNvPr id="9254" name="Line 38"/>
          <p:cNvSpPr>
            <a:spLocks noChangeShapeType="1"/>
          </p:cNvSpPr>
          <p:nvPr/>
        </p:nvSpPr>
        <p:spPr bwMode="auto">
          <a:xfrm flipH="1">
            <a:off x="4648200" y="1905000"/>
            <a:ext cx="152400" cy="1066800"/>
          </a:xfrm>
          <a:prstGeom prst="line">
            <a:avLst/>
          </a:prstGeom>
          <a:noFill/>
          <a:ln w="19050">
            <a:solidFill>
              <a:srgbClr val="008000"/>
            </a:solidFill>
            <a:round/>
            <a:headEnd/>
            <a:tailEnd type="arrow" w="lg" len="lg"/>
          </a:ln>
          <a:effectLst/>
        </p:spPr>
        <p:txBody>
          <a:bodyPr wrap="none" anchor="ctr"/>
          <a:lstStyle/>
          <a:p>
            <a:endParaRPr lang="en-US"/>
          </a:p>
        </p:txBody>
      </p:sp>
      <p:sp>
        <p:nvSpPr>
          <p:cNvPr id="9255" name="Line 39"/>
          <p:cNvSpPr>
            <a:spLocks noChangeShapeType="1"/>
          </p:cNvSpPr>
          <p:nvPr/>
        </p:nvSpPr>
        <p:spPr bwMode="auto">
          <a:xfrm>
            <a:off x="4876800" y="1905000"/>
            <a:ext cx="228600" cy="1752600"/>
          </a:xfrm>
          <a:prstGeom prst="line">
            <a:avLst/>
          </a:prstGeom>
          <a:noFill/>
          <a:ln w="19050">
            <a:solidFill>
              <a:srgbClr val="008000"/>
            </a:solidFill>
            <a:round/>
            <a:headEnd/>
            <a:tailEnd type="arrow" w="lg" len="lg"/>
          </a:ln>
          <a:effectLst/>
        </p:spPr>
        <p:txBody>
          <a:bodyPr wrap="none" anchor="ctr"/>
          <a:lstStyle/>
          <a:p>
            <a:endParaRPr lang="en-US"/>
          </a:p>
        </p:txBody>
      </p:sp>
      <p:sp>
        <p:nvSpPr>
          <p:cNvPr id="9256" name="Text Box 40"/>
          <p:cNvSpPr txBox="1">
            <a:spLocks noChangeArrowheads="1"/>
          </p:cNvSpPr>
          <p:nvPr/>
        </p:nvSpPr>
        <p:spPr bwMode="auto">
          <a:xfrm>
            <a:off x="2466975" y="2640013"/>
            <a:ext cx="333375" cy="244475"/>
          </a:xfrm>
          <a:prstGeom prst="rect">
            <a:avLst/>
          </a:prstGeom>
          <a:noFill/>
          <a:ln w="19050" algn="ctr">
            <a:noFill/>
            <a:miter lim="800000"/>
            <a:headEnd/>
            <a:tailEnd type="none" w="lg" len="lg"/>
          </a:ln>
          <a:effectLst/>
        </p:spPr>
        <p:txBody>
          <a:bodyPr wrap="none">
            <a:spAutoFit/>
          </a:bodyPr>
          <a:lstStyle/>
          <a:p>
            <a:pPr algn="ctr"/>
            <a:r>
              <a:rPr lang="en-US" sz="1000">
                <a:solidFill>
                  <a:srgbClr val="008000"/>
                </a:solidFill>
                <a:latin typeface="Times New Roman" pitchFamily="18" charset="0"/>
              </a:rPr>
              <a:t>(1)</a:t>
            </a:r>
          </a:p>
        </p:txBody>
      </p:sp>
      <p:sp>
        <p:nvSpPr>
          <p:cNvPr id="9257" name="Text Box 41"/>
          <p:cNvSpPr txBox="1">
            <a:spLocks noChangeArrowheads="1"/>
          </p:cNvSpPr>
          <p:nvPr/>
        </p:nvSpPr>
        <p:spPr bwMode="auto">
          <a:xfrm>
            <a:off x="4133850" y="1725613"/>
            <a:ext cx="333375" cy="244475"/>
          </a:xfrm>
          <a:prstGeom prst="rect">
            <a:avLst/>
          </a:prstGeom>
          <a:noFill/>
          <a:ln w="19050" algn="ctr">
            <a:noFill/>
            <a:miter lim="800000"/>
            <a:headEnd/>
            <a:tailEnd type="none" w="lg" len="lg"/>
          </a:ln>
          <a:effectLst/>
        </p:spPr>
        <p:txBody>
          <a:bodyPr wrap="none">
            <a:spAutoFit/>
          </a:bodyPr>
          <a:lstStyle/>
          <a:p>
            <a:pPr algn="ctr"/>
            <a:r>
              <a:rPr lang="en-US" sz="1000">
                <a:solidFill>
                  <a:srgbClr val="008000"/>
                </a:solidFill>
                <a:latin typeface="Times New Roman" pitchFamily="18" charset="0"/>
              </a:rPr>
              <a:t>(2)</a:t>
            </a:r>
          </a:p>
        </p:txBody>
      </p:sp>
      <p:sp>
        <p:nvSpPr>
          <p:cNvPr id="9258" name="Text Box 42"/>
          <p:cNvSpPr txBox="1">
            <a:spLocks noChangeArrowheads="1"/>
          </p:cNvSpPr>
          <p:nvPr/>
        </p:nvSpPr>
        <p:spPr bwMode="auto">
          <a:xfrm>
            <a:off x="3800475" y="26670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(3)</a:t>
            </a:r>
          </a:p>
        </p:txBody>
      </p:sp>
      <p:sp>
        <p:nvSpPr>
          <p:cNvPr id="9259" name="Text Box 43"/>
          <p:cNvSpPr txBox="1">
            <a:spLocks noChangeArrowheads="1"/>
          </p:cNvSpPr>
          <p:nvPr/>
        </p:nvSpPr>
        <p:spPr bwMode="auto">
          <a:xfrm>
            <a:off x="4638675" y="22098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(4)</a:t>
            </a:r>
          </a:p>
        </p:txBody>
      </p:sp>
      <p:sp>
        <p:nvSpPr>
          <p:cNvPr id="9260" name="Line 44"/>
          <p:cNvSpPr>
            <a:spLocks noChangeShapeType="1"/>
          </p:cNvSpPr>
          <p:nvPr/>
        </p:nvSpPr>
        <p:spPr bwMode="auto">
          <a:xfrm>
            <a:off x="2895600" y="1905000"/>
            <a:ext cx="0" cy="10668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4134916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914400"/>
          </a:xfrm>
        </p:spPr>
        <p:txBody>
          <a:bodyPr/>
          <a:lstStyle/>
          <a:p>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RF </a:t>
            </a:r>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Modeling – </a:t>
            </a:r>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Emission Path (cont)</a:t>
            </a:r>
          </a:p>
        </p:txBody>
      </p:sp>
      <p:sp>
        <p:nvSpPr>
          <p:cNvPr id="10243" name="Rectangle 3"/>
          <p:cNvSpPr>
            <a:spLocks noGrp="1" noChangeArrowheads="1"/>
          </p:cNvSpPr>
          <p:nvPr>
            <p:ph idx="1"/>
          </p:nvPr>
        </p:nvSpPr>
        <p:spPr>
          <a:xfrm>
            <a:off x="457200" y="4495800"/>
            <a:ext cx="8229600" cy="1752600"/>
          </a:xfrm>
        </p:spPr>
        <p:txBody>
          <a:bodyPr/>
          <a:lstStyle/>
          <a:p>
            <a:pPr>
              <a:lnSpc>
                <a:spcPct val="80000"/>
              </a:lnSpc>
            </a:pPr>
            <a:r>
              <a:rPr lang="en-US" sz="1800"/>
              <a:t>(5) Antennas that are assigned to receivers will apply gains and pass the emission packets to the receivers</a:t>
            </a:r>
          </a:p>
          <a:p>
            <a:pPr>
              <a:lnSpc>
                <a:spcPct val="80000"/>
              </a:lnSpc>
            </a:pPr>
            <a:r>
              <a:rPr lang="en-US" sz="1800"/>
              <a:t>(6) The receivers apply any final effects (e.g., noise, ECM).  Emissions that exceed a given threshold are sent as reports to the track managers</a:t>
            </a:r>
          </a:p>
          <a:p>
            <a:pPr>
              <a:lnSpc>
                <a:spcPct val="80000"/>
              </a:lnSpc>
            </a:pPr>
            <a:r>
              <a:rPr lang="en-US" sz="1800"/>
              <a:t>(7) Track managers will provide track lists</a:t>
            </a:r>
          </a:p>
        </p:txBody>
      </p:sp>
      <p:sp>
        <p:nvSpPr>
          <p:cNvPr id="10244" name="Text Box 4"/>
          <p:cNvSpPr txBox="1">
            <a:spLocks noChangeArrowheads="1"/>
          </p:cNvSpPr>
          <p:nvPr/>
        </p:nvSpPr>
        <p:spPr bwMode="auto">
          <a:xfrm>
            <a:off x="152400" y="2286000"/>
            <a:ext cx="914400" cy="366713"/>
          </a:xfrm>
          <a:prstGeom prst="rect">
            <a:avLst/>
          </a:prstGeom>
          <a:noFill/>
          <a:ln w="9525">
            <a:noFill/>
            <a:miter lim="800000"/>
            <a:headEnd/>
            <a:tailEnd/>
          </a:ln>
        </p:spPr>
        <p:txBody>
          <a:bodyPr/>
          <a:lstStyle/>
          <a:p>
            <a:pPr eaLnBrk="0" hangingPunct="0"/>
            <a:r>
              <a:rPr lang="en-US" b="1">
                <a:latin typeface="Times New Roman" pitchFamily="18" charset="0"/>
              </a:rPr>
              <a:t>Radar</a:t>
            </a:r>
          </a:p>
        </p:txBody>
      </p:sp>
      <p:sp>
        <p:nvSpPr>
          <p:cNvPr id="10245" name="Text Box 5"/>
          <p:cNvSpPr txBox="1">
            <a:spLocks noChangeArrowheads="1"/>
          </p:cNvSpPr>
          <p:nvPr/>
        </p:nvSpPr>
        <p:spPr bwMode="auto">
          <a:xfrm>
            <a:off x="228600" y="1417638"/>
            <a:ext cx="3276600" cy="457200"/>
          </a:xfrm>
          <a:prstGeom prst="rect">
            <a:avLst/>
          </a:prstGeom>
          <a:noFill/>
          <a:ln w="9525">
            <a:noFill/>
            <a:miter lim="800000"/>
            <a:headEnd/>
            <a:tailEnd/>
          </a:ln>
          <a:effectLst/>
        </p:spPr>
        <p:txBody>
          <a:bodyPr anchor="ctr" anchorCtr="1">
            <a:spAutoFit/>
          </a:bodyPr>
          <a:lstStyle/>
          <a:p>
            <a:pPr algn="ctr" eaLnBrk="0" hangingPunct="0"/>
            <a:r>
              <a:rPr lang="en-US" sz="2400" b="1">
                <a:latin typeface="Times New Roman" pitchFamily="18" charset="0"/>
              </a:rPr>
              <a:t>Player 1</a:t>
            </a:r>
          </a:p>
        </p:txBody>
      </p:sp>
      <p:sp>
        <p:nvSpPr>
          <p:cNvPr id="10246" name="Text Box 6"/>
          <p:cNvSpPr txBox="1">
            <a:spLocks noChangeArrowheads="1"/>
          </p:cNvSpPr>
          <p:nvPr/>
        </p:nvSpPr>
        <p:spPr bwMode="auto">
          <a:xfrm>
            <a:off x="5867400" y="2514600"/>
            <a:ext cx="914400" cy="366713"/>
          </a:xfrm>
          <a:prstGeom prst="rect">
            <a:avLst/>
          </a:prstGeom>
          <a:noFill/>
          <a:ln w="9525">
            <a:noFill/>
            <a:miter lim="800000"/>
            <a:headEnd/>
            <a:tailEnd/>
          </a:ln>
        </p:spPr>
        <p:txBody>
          <a:bodyPr/>
          <a:lstStyle/>
          <a:p>
            <a:pPr eaLnBrk="0" hangingPunct="0"/>
            <a:r>
              <a:rPr lang="en-US" b="1">
                <a:latin typeface="Times New Roman" pitchFamily="18" charset="0"/>
              </a:rPr>
              <a:t> </a:t>
            </a:r>
            <a:r>
              <a:rPr lang="en-US" sz="1600" b="1">
                <a:latin typeface="Times New Roman" pitchFamily="18" charset="0"/>
              </a:rPr>
              <a:t>RWR</a:t>
            </a:r>
          </a:p>
        </p:txBody>
      </p:sp>
      <p:sp>
        <p:nvSpPr>
          <p:cNvPr id="10247" name="Text Box 7"/>
          <p:cNvSpPr txBox="1">
            <a:spLocks noChangeArrowheads="1"/>
          </p:cNvSpPr>
          <p:nvPr/>
        </p:nvSpPr>
        <p:spPr bwMode="auto">
          <a:xfrm>
            <a:off x="5853113" y="3292475"/>
            <a:ext cx="1157287" cy="365125"/>
          </a:xfrm>
          <a:prstGeom prst="rect">
            <a:avLst/>
          </a:prstGeom>
          <a:noFill/>
          <a:ln w="9525">
            <a:noFill/>
            <a:miter lim="800000"/>
            <a:headEnd/>
            <a:tailEnd/>
          </a:ln>
        </p:spPr>
        <p:txBody>
          <a:bodyPr/>
          <a:lstStyle/>
          <a:p>
            <a:pPr eaLnBrk="0" hangingPunct="0"/>
            <a:r>
              <a:rPr lang="en-US" sz="1600" b="1">
                <a:latin typeface="Times New Roman" pitchFamily="18" charset="0"/>
              </a:rPr>
              <a:t>  Jammer</a:t>
            </a:r>
          </a:p>
        </p:txBody>
      </p:sp>
      <p:sp>
        <p:nvSpPr>
          <p:cNvPr id="10248" name="Text Box 8"/>
          <p:cNvSpPr txBox="1">
            <a:spLocks noChangeArrowheads="1"/>
          </p:cNvSpPr>
          <p:nvPr/>
        </p:nvSpPr>
        <p:spPr bwMode="auto">
          <a:xfrm>
            <a:off x="6288088" y="2057400"/>
            <a:ext cx="2159000" cy="396875"/>
          </a:xfrm>
          <a:prstGeom prst="rect">
            <a:avLst/>
          </a:prstGeom>
          <a:noFill/>
          <a:ln w="9525">
            <a:noFill/>
            <a:miter lim="800000"/>
            <a:headEnd/>
            <a:tailEnd/>
          </a:ln>
          <a:effectLst/>
        </p:spPr>
        <p:txBody>
          <a:bodyPr wrap="none" anchor="ctr">
            <a:spAutoFit/>
          </a:bodyPr>
          <a:lstStyle/>
          <a:p>
            <a:pPr algn="ctr" eaLnBrk="0" hangingPunct="0"/>
            <a:r>
              <a:rPr lang="en-US" sz="2000" b="1">
                <a:latin typeface="Times New Roman" pitchFamily="18" charset="0"/>
              </a:rPr>
              <a:t>   Sensor Manager</a:t>
            </a:r>
            <a:endParaRPr lang="en-US" sz="2400">
              <a:latin typeface="Times New Roman" pitchFamily="18" charset="0"/>
            </a:endParaRPr>
          </a:p>
        </p:txBody>
      </p:sp>
      <p:sp>
        <p:nvSpPr>
          <p:cNvPr id="10249" name="Text Box 9"/>
          <p:cNvSpPr txBox="1">
            <a:spLocks noChangeArrowheads="1"/>
          </p:cNvSpPr>
          <p:nvPr/>
        </p:nvSpPr>
        <p:spPr bwMode="auto">
          <a:xfrm>
            <a:off x="1447800" y="27432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10250" name="Text Box 10"/>
          <p:cNvSpPr txBox="1">
            <a:spLocks noChangeArrowheads="1"/>
          </p:cNvSpPr>
          <p:nvPr/>
        </p:nvSpPr>
        <p:spPr bwMode="auto">
          <a:xfrm>
            <a:off x="1371600" y="3276600"/>
            <a:ext cx="9906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10251" name="Text Box 11"/>
          <p:cNvSpPr txBox="1">
            <a:spLocks noChangeArrowheads="1"/>
          </p:cNvSpPr>
          <p:nvPr/>
        </p:nvSpPr>
        <p:spPr bwMode="auto">
          <a:xfrm>
            <a:off x="228600" y="32766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10252" name="Text Box 12"/>
          <p:cNvSpPr txBox="1">
            <a:spLocks noChangeArrowheads="1"/>
          </p:cNvSpPr>
          <p:nvPr/>
        </p:nvSpPr>
        <p:spPr bwMode="auto">
          <a:xfrm>
            <a:off x="2667000" y="2971800"/>
            <a:ext cx="10668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10253" name="Text Box 13"/>
          <p:cNvSpPr txBox="1">
            <a:spLocks noChangeArrowheads="1"/>
          </p:cNvSpPr>
          <p:nvPr/>
        </p:nvSpPr>
        <p:spPr bwMode="auto">
          <a:xfrm>
            <a:off x="4495800" y="29718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10254" name="Text Box 14"/>
          <p:cNvSpPr txBox="1">
            <a:spLocks noChangeArrowheads="1"/>
          </p:cNvSpPr>
          <p:nvPr/>
        </p:nvSpPr>
        <p:spPr bwMode="auto">
          <a:xfrm>
            <a:off x="60198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10255" name="Text Box 15"/>
          <p:cNvSpPr txBox="1">
            <a:spLocks noChangeArrowheads="1"/>
          </p:cNvSpPr>
          <p:nvPr/>
        </p:nvSpPr>
        <p:spPr bwMode="auto">
          <a:xfrm>
            <a:off x="4495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10256" name="Text Box 16"/>
          <p:cNvSpPr txBox="1">
            <a:spLocks noChangeArrowheads="1"/>
          </p:cNvSpPr>
          <p:nvPr/>
        </p:nvSpPr>
        <p:spPr bwMode="auto">
          <a:xfrm>
            <a:off x="6019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10257" name="Text Box 17"/>
          <p:cNvSpPr txBox="1">
            <a:spLocks noChangeArrowheads="1"/>
          </p:cNvSpPr>
          <p:nvPr/>
        </p:nvSpPr>
        <p:spPr bwMode="auto">
          <a:xfrm>
            <a:off x="72390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10258" name="Rectangle 18"/>
          <p:cNvSpPr>
            <a:spLocks noChangeArrowheads="1"/>
          </p:cNvSpPr>
          <p:nvPr/>
        </p:nvSpPr>
        <p:spPr bwMode="auto">
          <a:xfrm>
            <a:off x="152400" y="2590800"/>
            <a:ext cx="2286000" cy="1096963"/>
          </a:xfrm>
          <a:prstGeom prst="rect">
            <a:avLst/>
          </a:prstGeom>
          <a:noFill/>
          <a:ln w="9525" algn="ctr">
            <a:solidFill>
              <a:schemeClr val="tx1"/>
            </a:solidFill>
            <a:miter lim="800000"/>
            <a:headEnd/>
            <a:tailEnd/>
          </a:ln>
          <a:effectLst/>
        </p:spPr>
        <p:txBody>
          <a:bodyPr wrap="none" anchor="ctr"/>
          <a:lstStyle/>
          <a:p>
            <a:endParaRPr lang="en-US"/>
          </a:p>
        </p:txBody>
      </p:sp>
      <p:sp>
        <p:nvSpPr>
          <p:cNvPr id="10259" name="Rectangle 19"/>
          <p:cNvSpPr>
            <a:spLocks noChangeArrowheads="1"/>
          </p:cNvSpPr>
          <p:nvPr/>
        </p:nvSpPr>
        <p:spPr bwMode="auto">
          <a:xfrm>
            <a:off x="5943600" y="2819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0260" name="Rectangle 20"/>
          <p:cNvSpPr>
            <a:spLocks noChangeArrowheads="1"/>
          </p:cNvSpPr>
          <p:nvPr/>
        </p:nvSpPr>
        <p:spPr bwMode="auto">
          <a:xfrm>
            <a:off x="5943600" y="3581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0261" name="Rectangle 21"/>
          <p:cNvSpPr>
            <a:spLocks noChangeArrowheads="1"/>
          </p:cNvSpPr>
          <p:nvPr/>
        </p:nvSpPr>
        <p:spPr bwMode="auto">
          <a:xfrm>
            <a:off x="152400" y="1447800"/>
            <a:ext cx="3276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0262" name="Text Box 22"/>
          <p:cNvSpPr txBox="1">
            <a:spLocks noChangeArrowheads="1"/>
          </p:cNvSpPr>
          <p:nvPr/>
        </p:nvSpPr>
        <p:spPr bwMode="auto">
          <a:xfrm>
            <a:off x="4572000" y="1417638"/>
            <a:ext cx="4343400" cy="457200"/>
          </a:xfrm>
          <a:prstGeom prst="rect">
            <a:avLst/>
          </a:prstGeom>
          <a:noFill/>
          <a:ln w="9525">
            <a:noFill/>
            <a:miter lim="800000"/>
            <a:headEnd/>
            <a:tailEnd/>
          </a:ln>
          <a:effectLst/>
        </p:spPr>
        <p:txBody>
          <a:bodyPr anchor="ctr">
            <a:spAutoFit/>
          </a:bodyPr>
          <a:lstStyle/>
          <a:p>
            <a:pPr algn="ctr" eaLnBrk="0" hangingPunct="0"/>
            <a:r>
              <a:rPr lang="en-US" sz="2400" b="1">
                <a:latin typeface="Times New Roman" pitchFamily="18" charset="0"/>
              </a:rPr>
              <a:t>  Player 2</a:t>
            </a:r>
            <a:endParaRPr lang="en-US" sz="2400">
              <a:latin typeface="Times New Roman" pitchFamily="18" charset="0"/>
            </a:endParaRPr>
          </a:p>
        </p:txBody>
      </p:sp>
      <p:sp>
        <p:nvSpPr>
          <p:cNvPr id="10263" name="Line 23"/>
          <p:cNvSpPr>
            <a:spLocks noChangeShapeType="1"/>
          </p:cNvSpPr>
          <p:nvPr/>
        </p:nvSpPr>
        <p:spPr bwMode="auto">
          <a:xfrm>
            <a:off x="2895600" y="1905000"/>
            <a:ext cx="0" cy="1066800"/>
          </a:xfrm>
          <a:prstGeom prst="line">
            <a:avLst/>
          </a:prstGeom>
          <a:noFill/>
          <a:ln w="9525">
            <a:solidFill>
              <a:schemeClr val="tx1"/>
            </a:solidFill>
            <a:round/>
            <a:headEnd/>
            <a:tailEnd type="triangle" w="med" len="med"/>
          </a:ln>
          <a:effectLst/>
        </p:spPr>
        <p:txBody>
          <a:bodyPr/>
          <a:lstStyle/>
          <a:p>
            <a:endParaRPr lang="en-US"/>
          </a:p>
        </p:txBody>
      </p:sp>
      <p:sp>
        <p:nvSpPr>
          <p:cNvPr id="10264" name="Line 24"/>
          <p:cNvSpPr>
            <a:spLocks noChangeShapeType="1"/>
          </p:cNvSpPr>
          <p:nvPr/>
        </p:nvSpPr>
        <p:spPr bwMode="auto">
          <a:xfrm>
            <a:off x="1600200" y="1905000"/>
            <a:ext cx="0" cy="685800"/>
          </a:xfrm>
          <a:prstGeom prst="line">
            <a:avLst/>
          </a:prstGeom>
          <a:noFill/>
          <a:ln w="9525">
            <a:solidFill>
              <a:schemeClr val="tx1"/>
            </a:solidFill>
            <a:round/>
            <a:headEnd/>
            <a:tailEnd type="triangle" w="med" len="med"/>
          </a:ln>
          <a:effectLst/>
        </p:spPr>
        <p:txBody>
          <a:bodyPr/>
          <a:lstStyle/>
          <a:p>
            <a:endParaRPr lang="en-US"/>
          </a:p>
        </p:txBody>
      </p:sp>
      <p:sp>
        <p:nvSpPr>
          <p:cNvPr id="10265" name="Rectangle 25"/>
          <p:cNvSpPr>
            <a:spLocks noChangeArrowheads="1"/>
          </p:cNvSpPr>
          <p:nvPr/>
        </p:nvSpPr>
        <p:spPr bwMode="auto">
          <a:xfrm>
            <a:off x="4572000" y="1447800"/>
            <a:ext cx="43434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0266" name="Line 26"/>
          <p:cNvSpPr>
            <a:spLocks noChangeShapeType="1"/>
          </p:cNvSpPr>
          <p:nvPr/>
        </p:nvSpPr>
        <p:spPr bwMode="auto">
          <a:xfrm flipH="1">
            <a:off x="5486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10267" name="Line 27"/>
          <p:cNvSpPr>
            <a:spLocks noChangeShapeType="1"/>
          </p:cNvSpPr>
          <p:nvPr/>
        </p:nvSpPr>
        <p:spPr bwMode="auto">
          <a:xfrm flipV="1">
            <a:off x="5715000" y="1905000"/>
            <a:ext cx="0" cy="990600"/>
          </a:xfrm>
          <a:prstGeom prst="line">
            <a:avLst/>
          </a:prstGeom>
          <a:noFill/>
          <a:ln w="9525">
            <a:solidFill>
              <a:schemeClr val="tx1"/>
            </a:solidFill>
            <a:round/>
            <a:headEnd/>
            <a:tailEnd/>
          </a:ln>
          <a:effectLst/>
        </p:spPr>
        <p:txBody>
          <a:bodyPr/>
          <a:lstStyle/>
          <a:p>
            <a:endParaRPr lang="en-US"/>
          </a:p>
        </p:txBody>
      </p:sp>
      <p:sp>
        <p:nvSpPr>
          <p:cNvPr id="10268" name="AutoShape 28"/>
          <p:cNvSpPr>
            <a:spLocks/>
          </p:cNvSpPr>
          <p:nvPr/>
        </p:nvSpPr>
        <p:spPr bwMode="auto">
          <a:xfrm>
            <a:off x="5410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10269" name="AutoShape 29"/>
          <p:cNvSpPr>
            <a:spLocks/>
          </p:cNvSpPr>
          <p:nvPr/>
        </p:nvSpPr>
        <p:spPr bwMode="auto">
          <a:xfrm>
            <a:off x="43434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10270" name="AutoShape 30"/>
          <p:cNvSpPr>
            <a:spLocks/>
          </p:cNvSpPr>
          <p:nvPr/>
        </p:nvSpPr>
        <p:spPr bwMode="auto">
          <a:xfrm>
            <a:off x="8458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10271" name="AutoShape 31"/>
          <p:cNvSpPr>
            <a:spLocks/>
          </p:cNvSpPr>
          <p:nvPr/>
        </p:nvSpPr>
        <p:spPr bwMode="auto">
          <a:xfrm>
            <a:off x="57912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10272" name="Rectangle 32"/>
          <p:cNvSpPr>
            <a:spLocks noChangeArrowheads="1"/>
          </p:cNvSpPr>
          <p:nvPr/>
        </p:nvSpPr>
        <p:spPr bwMode="auto">
          <a:xfrm>
            <a:off x="6019800" y="2057400"/>
            <a:ext cx="2895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0273" name="Line 33"/>
          <p:cNvSpPr>
            <a:spLocks noChangeShapeType="1"/>
          </p:cNvSpPr>
          <p:nvPr/>
        </p:nvSpPr>
        <p:spPr bwMode="auto">
          <a:xfrm>
            <a:off x="8763000" y="2514600"/>
            <a:ext cx="0" cy="381000"/>
          </a:xfrm>
          <a:prstGeom prst="line">
            <a:avLst/>
          </a:prstGeom>
          <a:noFill/>
          <a:ln w="9525">
            <a:solidFill>
              <a:schemeClr val="tx1"/>
            </a:solidFill>
            <a:round/>
            <a:headEnd/>
            <a:tailEnd/>
          </a:ln>
          <a:effectLst/>
        </p:spPr>
        <p:txBody>
          <a:bodyPr/>
          <a:lstStyle/>
          <a:p>
            <a:endParaRPr lang="en-US"/>
          </a:p>
        </p:txBody>
      </p:sp>
      <p:sp>
        <p:nvSpPr>
          <p:cNvPr id="10274" name="Line 34"/>
          <p:cNvSpPr>
            <a:spLocks noChangeShapeType="1"/>
          </p:cNvSpPr>
          <p:nvPr/>
        </p:nvSpPr>
        <p:spPr bwMode="auto">
          <a:xfrm flipH="1">
            <a:off x="8534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10275" name="Line 35"/>
          <p:cNvSpPr>
            <a:spLocks noChangeShapeType="1"/>
          </p:cNvSpPr>
          <p:nvPr/>
        </p:nvSpPr>
        <p:spPr bwMode="auto">
          <a:xfrm>
            <a:off x="5715000" y="22860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276" name="Line 36"/>
          <p:cNvSpPr>
            <a:spLocks noChangeShapeType="1"/>
          </p:cNvSpPr>
          <p:nvPr/>
        </p:nvSpPr>
        <p:spPr bwMode="auto">
          <a:xfrm flipH="1">
            <a:off x="3733800" y="1905000"/>
            <a:ext cx="990600" cy="1066800"/>
          </a:xfrm>
          <a:prstGeom prst="line">
            <a:avLst/>
          </a:prstGeom>
          <a:noFill/>
          <a:ln w="6350">
            <a:solidFill>
              <a:srgbClr val="008000"/>
            </a:solidFill>
            <a:prstDash val="dash"/>
            <a:round/>
            <a:headEnd/>
            <a:tailEnd type="arrow" w="lg" len="lg"/>
          </a:ln>
          <a:effectLst/>
        </p:spPr>
        <p:txBody>
          <a:bodyPr wrap="none" anchor="ctr"/>
          <a:lstStyle/>
          <a:p>
            <a:endParaRPr lang="en-US"/>
          </a:p>
        </p:txBody>
      </p:sp>
      <p:sp>
        <p:nvSpPr>
          <p:cNvPr id="10277" name="Line 37"/>
          <p:cNvSpPr>
            <a:spLocks noChangeShapeType="1"/>
          </p:cNvSpPr>
          <p:nvPr/>
        </p:nvSpPr>
        <p:spPr bwMode="auto">
          <a:xfrm flipH="1">
            <a:off x="4648200" y="1905000"/>
            <a:ext cx="152400" cy="1066800"/>
          </a:xfrm>
          <a:prstGeom prst="line">
            <a:avLst/>
          </a:prstGeom>
          <a:noFill/>
          <a:ln w="6350">
            <a:solidFill>
              <a:srgbClr val="008000"/>
            </a:solidFill>
            <a:prstDash val="dash"/>
            <a:round/>
            <a:headEnd/>
            <a:tailEnd type="arrow" w="lg" len="lg"/>
          </a:ln>
          <a:effectLst/>
        </p:spPr>
        <p:txBody>
          <a:bodyPr wrap="none" anchor="ctr"/>
          <a:lstStyle/>
          <a:p>
            <a:endParaRPr lang="en-US"/>
          </a:p>
        </p:txBody>
      </p:sp>
      <p:sp>
        <p:nvSpPr>
          <p:cNvPr id="10278" name="Line 38"/>
          <p:cNvSpPr>
            <a:spLocks noChangeShapeType="1"/>
          </p:cNvSpPr>
          <p:nvPr/>
        </p:nvSpPr>
        <p:spPr bwMode="auto">
          <a:xfrm>
            <a:off x="4876800" y="1905000"/>
            <a:ext cx="228600" cy="1752600"/>
          </a:xfrm>
          <a:prstGeom prst="line">
            <a:avLst/>
          </a:prstGeom>
          <a:noFill/>
          <a:ln w="6350">
            <a:solidFill>
              <a:srgbClr val="008000"/>
            </a:solidFill>
            <a:prstDash val="dash"/>
            <a:round/>
            <a:headEnd/>
            <a:tailEnd type="arrow" w="lg" len="lg"/>
          </a:ln>
          <a:effectLst/>
        </p:spPr>
        <p:txBody>
          <a:bodyPr wrap="none" anchor="ctr"/>
          <a:lstStyle/>
          <a:p>
            <a:endParaRPr lang="en-US"/>
          </a:p>
        </p:txBody>
      </p:sp>
      <p:sp>
        <p:nvSpPr>
          <p:cNvPr id="10279" name="Text Box 39"/>
          <p:cNvSpPr txBox="1">
            <a:spLocks noChangeArrowheads="1"/>
          </p:cNvSpPr>
          <p:nvPr/>
        </p:nvSpPr>
        <p:spPr bwMode="auto">
          <a:xfrm>
            <a:off x="3829050" y="2716213"/>
            <a:ext cx="333375" cy="244475"/>
          </a:xfrm>
          <a:prstGeom prst="rect">
            <a:avLst/>
          </a:prstGeom>
          <a:noFill/>
          <a:ln w="19050" algn="ctr">
            <a:noFill/>
            <a:miter lim="800000"/>
            <a:headEnd/>
            <a:tailEnd type="none" w="lg" len="lg"/>
          </a:ln>
          <a:effectLst/>
        </p:spPr>
        <p:txBody>
          <a:bodyPr wrap="none">
            <a:spAutoFit/>
          </a:bodyPr>
          <a:lstStyle/>
          <a:p>
            <a:pPr algn="ctr"/>
            <a:r>
              <a:rPr lang="en-US" sz="1000">
                <a:solidFill>
                  <a:srgbClr val="008000"/>
                </a:solidFill>
                <a:latin typeface="Times New Roman" pitchFamily="18" charset="0"/>
              </a:rPr>
              <a:t>(3)</a:t>
            </a:r>
          </a:p>
        </p:txBody>
      </p:sp>
      <p:sp>
        <p:nvSpPr>
          <p:cNvPr id="10280" name="Text Box 40"/>
          <p:cNvSpPr txBox="1">
            <a:spLocks noChangeArrowheads="1"/>
          </p:cNvSpPr>
          <p:nvPr/>
        </p:nvSpPr>
        <p:spPr bwMode="auto">
          <a:xfrm>
            <a:off x="4667250" y="2259013"/>
            <a:ext cx="333375" cy="244475"/>
          </a:xfrm>
          <a:prstGeom prst="rect">
            <a:avLst/>
          </a:prstGeom>
          <a:noFill/>
          <a:ln w="19050" algn="ctr">
            <a:noFill/>
            <a:miter lim="800000"/>
            <a:headEnd/>
            <a:tailEnd type="none" w="lg" len="lg"/>
          </a:ln>
          <a:effectLst/>
        </p:spPr>
        <p:txBody>
          <a:bodyPr wrap="none">
            <a:spAutoFit/>
          </a:bodyPr>
          <a:lstStyle/>
          <a:p>
            <a:pPr algn="ctr"/>
            <a:r>
              <a:rPr lang="en-US" sz="1000">
                <a:solidFill>
                  <a:srgbClr val="008000"/>
                </a:solidFill>
                <a:latin typeface="Times New Roman" pitchFamily="18" charset="0"/>
              </a:rPr>
              <a:t>(4)</a:t>
            </a:r>
          </a:p>
        </p:txBody>
      </p:sp>
      <p:sp>
        <p:nvSpPr>
          <p:cNvPr id="10281" name="Line 41"/>
          <p:cNvSpPr>
            <a:spLocks noChangeShapeType="1"/>
          </p:cNvSpPr>
          <p:nvPr/>
        </p:nvSpPr>
        <p:spPr bwMode="auto">
          <a:xfrm flipH="1">
            <a:off x="2362200" y="3124200"/>
            <a:ext cx="304800" cy="228600"/>
          </a:xfrm>
          <a:prstGeom prst="line">
            <a:avLst/>
          </a:prstGeom>
          <a:noFill/>
          <a:ln w="19050">
            <a:solidFill>
              <a:srgbClr val="008000"/>
            </a:solidFill>
            <a:round/>
            <a:headEnd/>
            <a:tailEnd type="arrow" w="lg" len="lg"/>
          </a:ln>
          <a:effectLst/>
        </p:spPr>
        <p:txBody>
          <a:bodyPr wrap="none" anchor="ctr"/>
          <a:lstStyle/>
          <a:p>
            <a:endParaRPr lang="en-US"/>
          </a:p>
        </p:txBody>
      </p:sp>
      <p:sp>
        <p:nvSpPr>
          <p:cNvPr id="10282" name="Line 42"/>
          <p:cNvSpPr>
            <a:spLocks noChangeShapeType="1"/>
          </p:cNvSpPr>
          <p:nvPr/>
        </p:nvSpPr>
        <p:spPr bwMode="auto">
          <a:xfrm flipH="1">
            <a:off x="1143000" y="3352800"/>
            <a:ext cx="228600" cy="0"/>
          </a:xfrm>
          <a:prstGeom prst="line">
            <a:avLst/>
          </a:prstGeom>
          <a:noFill/>
          <a:ln w="19050">
            <a:solidFill>
              <a:srgbClr val="008000"/>
            </a:solidFill>
            <a:round/>
            <a:headEnd/>
            <a:tailEnd type="arrow" w="lg" len="lg"/>
          </a:ln>
          <a:effectLst/>
        </p:spPr>
        <p:txBody>
          <a:bodyPr wrap="none" anchor="ctr"/>
          <a:lstStyle/>
          <a:p>
            <a:endParaRPr lang="en-US"/>
          </a:p>
        </p:txBody>
      </p:sp>
      <p:sp>
        <p:nvSpPr>
          <p:cNvPr id="10283" name="Line 43"/>
          <p:cNvSpPr>
            <a:spLocks noChangeShapeType="1"/>
          </p:cNvSpPr>
          <p:nvPr/>
        </p:nvSpPr>
        <p:spPr bwMode="auto">
          <a:xfrm>
            <a:off x="5410200" y="3048000"/>
            <a:ext cx="609600" cy="0"/>
          </a:xfrm>
          <a:prstGeom prst="line">
            <a:avLst/>
          </a:prstGeom>
          <a:noFill/>
          <a:ln w="19050">
            <a:solidFill>
              <a:srgbClr val="008000"/>
            </a:solidFill>
            <a:round/>
            <a:headEnd/>
            <a:tailEnd type="arrow" w="lg" len="lg"/>
          </a:ln>
          <a:effectLst/>
        </p:spPr>
        <p:txBody>
          <a:bodyPr wrap="none" anchor="ctr"/>
          <a:lstStyle/>
          <a:p>
            <a:endParaRPr lang="en-US"/>
          </a:p>
        </p:txBody>
      </p:sp>
      <p:sp>
        <p:nvSpPr>
          <p:cNvPr id="10284" name="Line 44"/>
          <p:cNvSpPr>
            <a:spLocks noChangeShapeType="1"/>
          </p:cNvSpPr>
          <p:nvPr/>
        </p:nvSpPr>
        <p:spPr bwMode="auto">
          <a:xfrm>
            <a:off x="6934200" y="3048000"/>
            <a:ext cx="304800" cy="0"/>
          </a:xfrm>
          <a:prstGeom prst="line">
            <a:avLst/>
          </a:prstGeom>
          <a:noFill/>
          <a:ln w="19050">
            <a:solidFill>
              <a:srgbClr val="008000"/>
            </a:solidFill>
            <a:round/>
            <a:headEnd/>
            <a:tailEnd type="arrow" w="lg" len="lg"/>
          </a:ln>
          <a:effectLst/>
        </p:spPr>
        <p:txBody>
          <a:bodyPr wrap="none" anchor="ctr"/>
          <a:lstStyle/>
          <a:p>
            <a:endParaRPr lang="en-US"/>
          </a:p>
        </p:txBody>
      </p:sp>
      <p:sp>
        <p:nvSpPr>
          <p:cNvPr id="10285" name="Line 45"/>
          <p:cNvSpPr>
            <a:spLocks noChangeShapeType="1"/>
          </p:cNvSpPr>
          <p:nvPr/>
        </p:nvSpPr>
        <p:spPr bwMode="auto">
          <a:xfrm flipH="1" flipV="1">
            <a:off x="7848600" y="2514600"/>
            <a:ext cx="304800" cy="304800"/>
          </a:xfrm>
          <a:prstGeom prst="line">
            <a:avLst/>
          </a:prstGeom>
          <a:noFill/>
          <a:ln w="19050">
            <a:solidFill>
              <a:srgbClr val="008000"/>
            </a:solidFill>
            <a:round/>
            <a:headEnd/>
            <a:tailEnd type="arrow" w="lg" len="lg"/>
          </a:ln>
          <a:effectLst/>
        </p:spPr>
        <p:txBody>
          <a:bodyPr wrap="none" anchor="ctr"/>
          <a:lstStyle/>
          <a:p>
            <a:endParaRPr lang="en-US"/>
          </a:p>
        </p:txBody>
      </p:sp>
      <p:sp>
        <p:nvSpPr>
          <p:cNvPr id="10286" name="Text Box 46"/>
          <p:cNvSpPr txBox="1">
            <a:spLocks noChangeArrowheads="1"/>
          </p:cNvSpPr>
          <p:nvPr/>
        </p:nvSpPr>
        <p:spPr bwMode="auto">
          <a:xfrm>
            <a:off x="2133600" y="29718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(5)</a:t>
            </a:r>
          </a:p>
        </p:txBody>
      </p:sp>
      <p:sp>
        <p:nvSpPr>
          <p:cNvPr id="10287" name="Text Box 47"/>
          <p:cNvSpPr txBox="1">
            <a:spLocks noChangeArrowheads="1"/>
          </p:cNvSpPr>
          <p:nvPr/>
        </p:nvSpPr>
        <p:spPr bwMode="auto">
          <a:xfrm>
            <a:off x="5553075" y="29718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(5)</a:t>
            </a:r>
          </a:p>
        </p:txBody>
      </p:sp>
      <p:sp>
        <p:nvSpPr>
          <p:cNvPr id="10288" name="Text Box 48"/>
          <p:cNvSpPr txBox="1">
            <a:spLocks noChangeArrowheads="1"/>
          </p:cNvSpPr>
          <p:nvPr/>
        </p:nvSpPr>
        <p:spPr bwMode="auto">
          <a:xfrm>
            <a:off x="1143000" y="30480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(6)</a:t>
            </a:r>
          </a:p>
        </p:txBody>
      </p:sp>
      <p:sp>
        <p:nvSpPr>
          <p:cNvPr id="10289" name="Text Box 49"/>
          <p:cNvSpPr txBox="1">
            <a:spLocks noChangeArrowheads="1"/>
          </p:cNvSpPr>
          <p:nvPr/>
        </p:nvSpPr>
        <p:spPr bwMode="auto">
          <a:xfrm>
            <a:off x="6848475" y="27432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(6)</a:t>
            </a:r>
          </a:p>
        </p:txBody>
      </p:sp>
      <p:sp>
        <p:nvSpPr>
          <p:cNvPr id="10290" name="Text Box 50"/>
          <p:cNvSpPr txBox="1">
            <a:spLocks noChangeArrowheads="1"/>
          </p:cNvSpPr>
          <p:nvPr/>
        </p:nvSpPr>
        <p:spPr bwMode="auto">
          <a:xfrm>
            <a:off x="7915275" y="24384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(7)</a:t>
            </a:r>
          </a:p>
        </p:txBody>
      </p:sp>
    </p:spTree>
    <p:extLst>
      <p:ext uri="{BB962C8B-B14F-4D97-AF65-F5344CB8AC3E}">
        <p14:creationId xmlns:p14="http://schemas.microsoft.com/office/powerpoint/2010/main" val="1430699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76200"/>
            <a:ext cx="9144000" cy="914400"/>
          </a:xfrm>
        </p:spPr>
        <p:txBody>
          <a:bodyPr/>
          <a:lstStyle/>
          <a:p>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RF </a:t>
            </a:r>
            <a:r>
              <a:rPr lang="en-US" sz="4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Modeling – </a:t>
            </a:r>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Emission Path (cont)</a:t>
            </a:r>
          </a:p>
        </p:txBody>
      </p:sp>
      <p:sp>
        <p:nvSpPr>
          <p:cNvPr id="11267" name="Rectangle 3"/>
          <p:cNvSpPr>
            <a:spLocks noGrp="1" noChangeArrowheads="1"/>
          </p:cNvSpPr>
          <p:nvPr>
            <p:ph idx="1"/>
          </p:nvPr>
        </p:nvSpPr>
        <p:spPr>
          <a:xfrm>
            <a:off x="457200" y="4572000"/>
            <a:ext cx="8229600" cy="1676400"/>
          </a:xfrm>
        </p:spPr>
        <p:txBody>
          <a:bodyPr/>
          <a:lstStyle/>
          <a:p>
            <a:pPr>
              <a:lnSpc>
                <a:spcPct val="80000"/>
              </a:lnSpc>
            </a:pPr>
            <a:r>
              <a:rPr lang="en-US" sz="1800"/>
              <a:t>(8) Jammer transmitter creates a ECM emission packet and sends it to its assigned antenna</a:t>
            </a:r>
          </a:p>
          <a:p>
            <a:pPr>
              <a:lnSpc>
                <a:spcPct val="80000"/>
              </a:lnSpc>
            </a:pPr>
            <a:r>
              <a:rPr lang="en-US" sz="1800"/>
              <a:t>(9) The antenna after computing geometry and gains, sends ECM packets to other players</a:t>
            </a:r>
          </a:p>
          <a:p>
            <a:pPr>
              <a:lnSpc>
                <a:spcPct val="80000"/>
              </a:lnSpc>
            </a:pPr>
            <a:r>
              <a:rPr lang="en-US" sz="1800"/>
              <a:t>(10) Players send the ECM packets to any onboard antennas</a:t>
            </a:r>
          </a:p>
          <a:p>
            <a:pPr>
              <a:lnSpc>
                <a:spcPct val="80000"/>
              </a:lnSpc>
            </a:pPr>
            <a:r>
              <a:rPr lang="en-US" sz="1800"/>
              <a:t>(11) Antennas, which are assigned to receivers, will apply gains and pass the ECM packets to the receivers for processing</a:t>
            </a:r>
          </a:p>
        </p:txBody>
      </p:sp>
      <p:sp>
        <p:nvSpPr>
          <p:cNvPr id="11268" name="Text Box 4"/>
          <p:cNvSpPr txBox="1">
            <a:spLocks noChangeArrowheads="1"/>
          </p:cNvSpPr>
          <p:nvPr/>
        </p:nvSpPr>
        <p:spPr bwMode="auto">
          <a:xfrm>
            <a:off x="152400" y="2286000"/>
            <a:ext cx="914400" cy="366713"/>
          </a:xfrm>
          <a:prstGeom prst="rect">
            <a:avLst/>
          </a:prstGeom>
          <a:noFill/>
          <a:ln w="9525">
            <a:noFill/>
            <a:miter lim="800000"/>
            <a:headEnd/>
            <a:tailEnd/>
          </a:ln>
        </p:spPr>
        <p:txBody>
          <a:bodyPr/>
          <a:lstStyle/>
          <a:p>
            <a:pPr eaLnBrk="0" hangingPunct="0"/>
            <a:r>
              <a:rPr lang="en-US" b="1">
                <a:latin typeface="Times New Roman" pitchFamily="18" charset="0"/>
              </a:rPr>
              <a:t>Radar</a:t>
            </a:r>
          </a:p>
        </p:txBody>
      </p:sp>
      <p:sp>
        <p:nvSpPr>
          <p:cNvPr id="11269" name="Text Box 5"/>
          <p:cNvSpPr txBox="1">
            <a:spLocks noChangeArrowheads="1"/>
          </p:cNvSpPr>
          <p:nvPr/>
        </p:nvSpPr>
        <p:spPr bwMode="auto">
          <a:xfrm>
            <a:off x="228600" y="1417638"/>
            <a:ext cx="3276600" cy="457200"/>
          </a:xfrm>
          <a:prstGeom prst="rect">
            <a:avLst/>
          </a:prstGeom>
          <a:noFill/>
          <a:ln w="9525">
            <a:noFill/>
            <a:miter lim="800000"/>
            <a:headEnd/>
            <a:tailEnd/>
          </a:ln>
          <a:effectLst/>
        </p:spPr>
        <p:txBody>
          <a:bodyPr anchor="ctr" anchorCtr="1">
            <a:spAutoFit/>
          </a:bodyPr>
          <a:lstStyle/>
          <a:p>
            <a:pPr algn="ctr" eaLnBrk="0" hangingPunct="0"/>
            <a:r>
              <a:rPr lang="en-US" sz="2400" b="1">
                <a:latin typeface="Times New Roman" pitchFamily="18" charset="0"/>
              </a:rPr>
              <a:t>Player 1</a:t>
            </a:r>
          </a:p>
        </p:txBody>
      </p:sp>
      <p:sp>
        <p:nvSpPr>
          <p:cNvPr id="11270" name="Text Box 6"/>
          <p:cNvSpPr txBox="1">
            <a:spLocks noChangeArrowheads="1"/>
          </p:cNvSpPr>
          <p:nvPr/>
        </p:nvSpPr>
        <p:spPr bwMode="auto">
          <a:xfrm>
            <a:off x="5867400" y="2514600"/>
            <a:ext cx="914400" cy="366713"/>
          </a:xfrm>
          <a:prstGeom prst="rect">
            <a:avLst/>
          </a:prstGeom>
          <a:noFill/>
          <a:ln w="9525">
            <a:noFill/>
            <a:miter lim="800000"/>
            <a:headEnd/>
            <a:tailEnd/>
          </a:ln>
        </p:spPr>
        <p:txBody>
          <a:bodyPr/>
          <a:lstStyle/>
          <a:p>
            <a:pPr eaLnBrk="0" hangingPunct="0"/>
            <a:r>
              <a:rPr lang="en-US" b="1">
                <a:latin typeface="Times New Roman" pitchFamily="18" charset="0"/>
              </a:rPr>
              <a:t> </a:t>
            </a:r>
            <a:r>
              <a:rPr lang="en-US" sz="1600" b="1">
                <a:latin typeface="Times New Roman" pitchFamily="18" charset="0"/>
              </a:rPr>
              <a:t>RWR</a:t>
            </a:r>
          </a:p>
        </p:txBody>
      </p:sp>
      <p:sp>
        <p:nvSpPr>
          <p:cNvPr id="11271" name="Text Box 7"/>
          <p:cNvSpPr txBox="1">
            <a:spLocks noChangeArrowheads="1"/>
          </p:cNvSpPr>
          <p:nvPr/>
        </p:nvSpPr>
        <p:spPr bwMode="auto">
          <a:xfrm>
            <a:off x="5853113" y="3292475"/>
            <a:ext cx="1157287" cy="365125"/>
          </a:xfrm>
          <a:prstGeom prst="rect">
            <a:avLst/>
          </a:prstGeom>
          <a:noFill/>
          <a:ln w="9525">
            <a:noFill/>
            <a:miter lim="800000"/>
            <a:headEnd/>
            <a:tailEnd/>
          </a:ln>
        </p:spPr>
        <p:txBody>
          <a:bodyPr/>
          <a:lstStyle/>
          <a:p>
            <a:pPr eaLnBrk="0" hangingPunct="0"/>
            <a:r>
              <a:rPr lang="en-US" sz="1600" b="1">
                <a:latin typeface="Times New Roman" pitchFamily="18" charset="0"/>
              </a:rPr>
              <a:t>  Jammer</a:t>
            </a:r>
          </a:p>
        </p:txBody>
      </p:sp>
      <p:sp>
        <p:nvSpPr>
          <p:cNvPr id="11272" name="Text Box 8"/>
          <p:cNvSpPr txBox="1">
            <a:spLocks noChangeArrowheads="1"/>
          </p:cNvSpPr>
          <p:nvPr/>
        </p:nvSpPr>
        <p:spPr bwMode="auto">
          <a:xfrm>
            <a:off x="6288088" y="2057400"/>
            <a:ext cx="2159000" cy="396875"/>
          </a:xfrm>
          <a:prstGeom prst="rect">
            <a:avLst/>
          </a:prstGeom>
          <a:noFill/>
          <a:ln w="9525">
            <a:noFill/>
            <a:miter lim="800000"/>
            <a:headEnd/>
            <a:tailEnd/>
          </a:ln>
          <a:effectLst/>
        </p:spPr>
        <p:txBody>
          <a:bodyPr wrap="none" anchor="ctr">
            <a:spAutoFit/>
          </a:bodyPr>
          <a:lstStyle/>
          <a:p>
            <a:pPr algn="ctr" eaLnBrk="0" hangingPunct="0"/>
            <a:r>
              <a:rPr lang="en-US" sz="2000" b="1">
                <a:latin typeface="Times New Roman" pitchFamily="18" charset="0"/>
              </a:rPr>
              <a:t>   Sensor Manager</a:t>
            </a:r>
            <a:endParaRPr lang="en-US" sz="2400">
              <a:latin typeface="Times New Roman" pitchFamily="18" charset="0"/>
            </a:endParaRPr>
          </a:p>
        </p:txBody>
      </p:sp>
      <p:sp>
        <p:nvSpPr>
          <p:cNvPr id="11273" name="Text Box 9"/>
          <p:cNvSpPr txBox="1">
            <a:spLocks noChangeArrowheads="1"/>
          </p:cNvSpPr>
          <p:nvPr/>
        </p:nvSpPr>
        <p:spPr bwMode="auto">
          <a:xfrm>
            <a:off x="1447800" y="27432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11274" name="Text Box 10"/>
          <p:cNvSpPr txBox="1">
            <a:spLocks noChangeArrowheads="1"/>
          </p:cNvSpPr>
          <p:nvPr/>
        </p:nvSpPr>
        <p:spPr bwMode="auto">
          <a:xfrm>
            <a:off x="1371600" y="3276600"/>
            <a:ext cx="9906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11275" name="Text Box 11"/>
          <p:cNvSpPr txBox="1">
            <a:spLocks noChangeArrowheads="1"/>
          </p:cNvSpPr>
          <p:nvPr/>
        </p:nvSpPr>
        <p:spPr bwMode="auto">
          <a:xfrm>
            <a:off x="228600" y="3276600"/>
            <a:ext cx="9144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11276" name="Text Box 12"/>
          <p:cNvSpPr txBox="1">
            <a:spLocks noChangeArrowheads="1"/>
          </p:cNvSpPr>
          <p:nvPr/>
        </p:nvSpPr>
        <p:spPr bwMode="auto">
          <a:xfrm>
            <a:off x="2667000" y="2971800"/>
            <a:ext cx="1066800" cy="274638"/>
          </a:xfrm>
          <a:prstGeom prst="rect">
            <a:avLst/>
          </a:prstGeom>
          <a:solidFill>
            <a:srgbClr val="00CCFF"/>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11277" name="Text Box 13"/>
          <p:cNvSpPr txBox="1">
            <a:spLocks noChangeArrowheads="1"/>
          </p:cNvSpPr>
          <p:nvPr/>
        </p:nvSpPr>
        <p:spPr bwMode="auto">
          <a:xfrm>
            <a:off x="4495800" y="29718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11278" name="Text Box 14"/>
          <p:cNvSpPr txBox="1">
            <a:spLocks noChangeArrowheads="1"/>
          </p:cNvSpPr>
          <p:nvPr/>
        </p:nvSpPr>
        <p:spPr bwMode="auto">
          <a:xfrm>
            <a:off x="60198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Receiver</a:t>
            </a:r>
          </a:p>
        </p:txBody>
      </p:sp>
      <p:sp>
        <p:nvSpPr>
          <p:cNvPr id="11279" name="Text Box 15"/>
          <p:cNvSpPr txBox="1">
            <a:spLocks noChangeArrowheads="1"/>
          </p:cNvSpPr>
          <p:nvPr/>
        </p:nvSpPr>
        <p:spPr bwMode="auto">
          <a:xfrm>
            <a:off x="4495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Antenna</a:t>
            </a:r>
          </a:p>
        </p:txBody>
      </p:sp>
      <p:sp>
        <p:nvSpPr>
          <p:cNvPr id="11280" name="Text Box 16"/>
          <p:cNvSpPr txBox="1">
            <a:spLocks noChangeArrowheads="1"/>
          </p:cNvSpPr>
          <p:nvPr/>
        </p:nvSpPr>
        <p:spPr bwMode="auto">
          <a:xfrm>
            <a:off x="6019800" y="3657600"/>
            <a:ext cx="914400" cy="274638"/>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Transmitter</a:t>
            </a:r>
          </a:p>
        </p:txBody>
      </p:sp>
      <p:sp>
        <p:nvSpPr>
          <p:cNvPr id="11281" name="Text Box 17"/>
          <p:cNvSpPr txBox="1">
            <a:spLocks noChangeArrowheads="1"/>
          </p:cNvSpPr>
          <p:nvPr/>
        </p:nvSpPr>
        <p:spPr bwMode="auto">
          <a:xfrm>
            <a:off x="7239000" y="2925763"/>
            <a:ext cx="914400" cy="274637"/>
          </a:xfrm>
          <a:prstGeom prst="rect">
            <a:avLst/>
          </a:prstGeom>
          <a:solidFill>
            <a:srgbClr val="FF5B5B"/>
          </a:solidFill>
          <a:ln w="9525" algn="ctr">
            <a:solidFill>
              <a:schemeClr val="tx1"/>
            </a:solidFill>
            <a:miter lim="800000"/>
            <a:headEnd/>
            <a:tailEnd/>
          </a:ln>
          <a:effectLst/>
        </p:spPr>
        <p:txBody>
          <a:bodyPr/>
          <a:lstStyle/>
          <a:p>
            <a:pPr algn="ctr">
              <a:spcBef>
                <a:spcPct val="50000"/>
              </a:spcBef>
            </a:pPr>
            <a:r>
              <a:rPr lang="en-US" sz="1200">
                <a:latin typeface="Times New Roman" pitchFamily="18" charset="0"/>
              </a:rPr>
              <a:t>Track Mgr</a:t>
            </a:r>
          </a:p>
        </p:txBody>
      </p:sp>
      <p:sp>
        <p:nvSpPr>
          <p:cNvPr id="11282" name="Rectangle 18"/>
          <p:cNvSpPr>
            <a:spLocks noChangeArrowheads="1"/>
          </p:cNvSpPr>
          <p:nvPr/>
        </p:nvSpPr>
        <p:spPr bwMode="auto">
          <a:xfrm>
            <a:off x="152400" y="2590800"/>
            <a:ext cx="2286000" cy="1096963"/>
          </a:xfrm>
          <a:prstGeom prst="rect">
            <a:avLst/>
          </a:prstGeom>
          <a:noFill/>
          <a:ln w="9525" algn="ctr">
            <a:solidFill>
              <a:schemeClr val="tx1"/>
            </a:solidFill>
            <a:miter lim="800000"/>
            <a:headEnd/>
            <a:tailEnd/>
          </a:ln>
          <a:effectLst/>
        </p:spPr>
        <p:txBody>
          <a:bodyPr wrap="none" anchor="ctr"/>
          <a:lstStyle/>
          <a:p>
            <a:endParaRPr lang="en-US"/>
          </a:p>
        </p:txBody>
      </p:sp>
      <p:sp>
        <p:nvSpPr>
          <p:cNvPr id="11283" name="Rectangle 19"/>
          <p:cNvSpPr>
            <a:spLocks noChangeArrowheads="1"/>
          </p:cNvSpPr>
          <p:nvPr/>
        </p:nvSpPr>
        <p:spPr bwMode="auto">
          <a:xfrm>
            <a:off x="5943600" y="2819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1284" name="Rectangle 20"/>
          <p:cNvSpPr>
            <a:spLocks noChangeArrowheads="1"/>
          </p:cNvSpPr>
          <p:nvPr/>
        </p:nvSpPr>
        <p:spPr bwMode="auto">
          <a:xfrm>
            <a:off x="5943600" y="3581400"/>
            <a:ext cx="2514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1285" name="Rectangle 21"/>
          <p:cNvSpPr>
            <a:spLocks noChangeArrowheads="1"/>
          </p:cNvSpPr>
          <p:nvPr/>
        </p:nvSpPr>
        <p:spPr bwMode="auto">
          <a:xfrm>
            <a:off x="152400" y="1447800"/>
            <a:ext cx="3276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1286" name="Text Box 22"/>
          <p:cNvSpPr txBox="1">
            <a:spLocks noChangeArrowheads="1"/>
          </p:cNvSpPr>
          <p:nvPr/>
        </p:nvSpPr>
        <p:spPr bwMode="auto">
          <a:xfrm>
            <a:off x="4572000" y="1417638"/>
            <a:ext cx="4343400" cy="457200"/>
          </a:xfrm>
          <a:prstGeom prst="rect">
            <a:avLst/>
          </a:prstGeom>
          <a:noFill/>
          <a:ln w="9525">
            <a:noFill/>
            <a:miter lim="800000"/>
            <a:headEnd/>
            <a:tailEnd/>
          </a:ln>
          <a:effectLst/>
        </p:spPr>
        <p:txBody>
          <a:bodyPr anchor="ctr">
            <a:spAutoFit/>
          </a:bodyPr>
          <a:lstStyle/>
          <a:p>
            <a:pPr algn="ctr" eaLnBrk="0" hangingPunct="0"/>
            <a:r>
              <a:rPr lang="en-US" sz="2400" b="1">
                <a:latin typeface="Times New Roman" pitchFamily="18" charset="0"/>
              </a:rPr>
              <a:t>  Player 2</a:t>
            </a:r>
            <a:endParaRPr lang="en-US" sz="2400">
              <a:latin typeface="Times New Roman" pitchFamily="18" charset="0"/>
            </a:endParaRPr>
          </a:p>
        </p:txBody>
      </p:sp>
      <p:sp>
        <p:nvSpPr>
          <p:cNvPr id="11287" name="Line 23"/>
          <p:cNvSpPr>
            <a:spLocks noChangeShapeType="1"/>
          </p:cNvSpPr>
          <p:nvPr/>
        </p:nvSpPr>
        <p:spPr bwMode="auto">
          <a:xfrm>
            <a:off x="2819400" y="1905000"/>
            <a:ext cx="0" cy="1066800"/>
          </a:xfrm>
          <a:prstGeom prst="line">
            <a:avLst/>
          </a:prstGeom>
          <a:noFill/>
          <a:ln w="9525">
            <a:solidFill>
              <a:schemeClr val="tx1"/>
            </a:solidFill>
            <a:round/>
            <a:headEnd/>
            <a:tailEnd type="triangle" w="med" len="med"/>
          </a:ln>
          <a:effectLst/>
        </p:spPr>
        <p:txBody>
          <a:bodyPr/>
          <a:lstStyle/>
          <a:p>
            <a:endParaRPr lang="en-US"/>
          </a:p>
        </p:txBody>
      </p:sp>
      <p:sp>
        <p:nvSpPr>
          <p:cNvPr id="11288" name="Line 24"/>
          <p:cNvSpPr>
            <a:spLocks noChangeShapeType="1"/>
          </p:cNvSpPr>
          <p:nvPr/>
        </p:nvSpPr>
        <p:spPr bwMode="auto">
          <a:xfrm>
            <a:off x="1600200" y="1905000"/>
            <a:ext cx="0" cy="685800"/>
          </a:xfrm>
          <a:prstGeom prst="line">
            <a:avLst/>
          </a:prstGeom>
          <a:noFill/>
          <a:ln w="9525">
            <a:solidFill>
              <a:schemeClr val="tx1"/>
            </a:solidFill>
            <a:round/>
            <a:headEnd/>
            <a:tailEnd type="triangle" w="med" len="med"/>
          </a:ln>
          <a:effectLst/>
        </p:spPr>
        <p:txBody>
          <a:bodyPr/>
          <a:lstStyle/>
          <a:p>
            <a:endParaRPr lang="en-US"/>
          </a:p>
        </p:txBody>
      </p:sp>
      <p:sp>
        <p:nvSpPr>
          <p:cNvPr id="11289" name="Rectangle 25"/>
          <p:cNvSpPr>
            <a:spLocks noChangeArrowheads="1"/>
          </p:cNvSpPr>
          <p:nvPr/>
        </p:nvSpPr>
        <p:spPr bwMode="auto">
          <a:xfrm>
            <a:off x="4572000" y="1447800"/>
            <a:ext cx="43434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1290" name="Line 26"/>
          <p:cNvSpPr>
            <a:spLocks noChangeShapeType="1"/>
          </p:cNvSpPr>
          <p:nvPr/>
        </p:nvSpPr>
        <p:spPr bwMode="auto">
          <a:xfrm flipH="1">
            <a:off x="5486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11291" name="Line 27"/>
          <p:cNvSpPr>
            <a:spLocks noChangeShapeType="1"/>
          </p:cNvSpPr>
          <p:nvPr/>
        </p:nvSpPr>
        <p:spPr bwMode="auto">
          <a:xfrm flipV="1">
            <a:off x="5715000" y="1905000"/>
            <a:ext cx="0" cy="990600"/>
          </a:xfrm>
          <a:prstGeom prst="line">
            <a:avLst/>
          </a:prstGeom>
          <a:noFill/>
          <a:ln w="9525">
            <a:solidFill>
              <a:schemeClr val="tx1"/>
            </a:solidFill>
            <a:round/>
            <a:headEnd/>
            <a:tailEnd/>
          </a:ln>
          <a:effectLst/>
        </p:spPr>
        <p:txBody>
          <a:bodyPr/>
          <a:lstStyle/>
          <a:p>
            <a:endParaRPr lang="en-US"/>
          </a:p>
        </p:txBody>
      </p:sp>
      <p:sp>
        <p:nvSpPr>
          <p:cNvPr id="11292" name="AutoShape 28"/>
          <p:cNvSpPr>
            <a:spLocks/>
          </p:cNvSpPr>
          <p:nvPr/>
        </p:nvSpPr>
        <p:spPr bwMode="auto">
          <a:xfrm>
            <a:off x="5410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11293" name="AutoShape 29"/>
          <p:cNvSpPr>
            <a:spLocks/>
          </p:cNvSpPr>
          <p:nvPr/>
        </p:nvSpPr>
        <p:spPr bwMode="auto">
          <a:xfrm>
            <a:off x="43434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11294" name="AutoShape 30"/>
          <p:cNvSpPr>
            <a:spLocks/>
          </p:cNvSpPr>
          <p:nvPr/>
        </p:nvSpPr>
        <p:spPr bwMode="auto">
          <a:xfrm>
            <a:off x="8458200" y="2667000"/>
            <a:ext cx="152400" cy="1524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11295" name="AutoShape 31"/>
          <p:cNvSpPr>
            <a:spLocks/>
          </p:cNvSpPr>
          <p:nvPr/>
        </p:nvSpPr>
        <p:spPr bwMode="auto">
          <a:xfrm>
            <a:off x="5791200" y="2667000"/>
            <a:ext cx="152400" cy="1524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en-US"/>
          </a:p>
        </p:txBody>
      </p:sp>
      <p:sp>
        <p:nvSpPr>
          <p:cNvPr id="11296" name="Rectangle 32"/>
          <p:cNvSpPr>
            <a:spLocks noChangeArrowheads="1"/>
          </p:cNvSpPr>
          <p:nvPr/>
        </p:nvSpPr>
        <p:spPr bwMode="auto">
          <a:xfrm>
            <a:off x="6019800" y="2057400"/>
            <a:ext cx="2895600" cy="457200"/>
          </a:xfrm>
          <a:prstGeom prst="rect">
            <a:avLst/>
          </a:prstGeom>
          <a:noFill/>
          <a:ln w="9525" algn="ctr">
            <a:solidFill>
              <a:schemeClr val="tx1"/>
            </a:solidFill>
            <a:miter lim="800000"/>
            <a:headEnd/>
            <a:tailEnd/>
          </a:ln>
          <a:effectLst/>
        </p:spPr>
        <p:txBody>
          <a:bodyPr wrap="none" anchor="ctr"/>
          <a:lstStyle/>
          <a:p>
            <a:endParaRPr lang="en-US"/>
          </a:p>
        </p:txBody>
      </p:sp>
      <p:sp>
        <p:nvSpPr>
          <p:cNvPr id="11297" name="Line 33"/>
          <p:cNvSpPr>
            <a:spLocks noChangeShapeType="1"/>
          </p:cNvSpPr>
          <p:nvPr/>
        </p:nvSpPr>
        <p:spPr bwMode="auto">
          <a:xfrm>
            <a:off x="8763000" y="2514600"/>
            <a:ext cx="0" cy="381000"/>
          </a:xfrm>
          <a:prstGeom prst="line">
            <a:avLst/>
          </a:prstGeom>
          <a:noFill/>
          <a:ln w="9525">
            <a:solidFill>
              <a:schemeClr val="tx1"/>
            </a:solidFill>
            <a:round/>
            <a:headEnd/>
            <a:tailEnd/>
          </a:ln>
          <a:effectLst/>
        </p:spPr>
        <p:txBody>
          <a:bodyPr/>
          <a:lstStyle/>
          <a:p>
            <a:endParaRPr lang="en-US"/>
          </a:p>
        </p:txBody>
      </p:sp>
      <p:sp>
        <p:nvSpPr>
          <p:cNvPr id="11298" name="Line 34"/>
          <p:cNvSpPr>
            <a:spLocks noChangeShapeType="1"/>
          </p:cNvSpPr>
          <p:nvPr/>
        </p:nvSpPr>
        <p:spPr bwMode="auto">
          <a:xfrm flipH="1">
            <a:off x="8534400" y="2895600"/>
            <a:ext cx="228600" cy="0"/>
          </a:xfrm>
          <a:prstGeom prst="line">
            <a:avLst/>
          </a:prstGeom>
          <a:noFill/>
          <a:ln w="9525">
            <a:solidFill>
              <a:schemeClr val="tx1"/>
            </a:solidFill>
            <a:round/>
            <a:headEnd/>
            <a:tailEnd type="triangle" w="med" len="med"/>
          </a:ln>
          <a:effectLst/>
        </p:spPr>
        <p:txBody>
          <a:bodyPr/>
          <a:lstStyle/>
          <a:p>
            <a:endParaRPr lang="en-US"/>
          </a:p>
        </p:txBody>
      </p:sp>
      <p:sp>
        <p:nvSpPr>
          <p:cNvPr id="11299" name="Line 35"/>
          <p:cNvSpPr>
            <a:spLocks noChangeShapeType="1"/>
          </p:cNvSpPr>
          <p:nvPr/>
        </p:nvSpPr>
        <p:spPr bwMode="auto">
          <a:xfrm>
            <a:off x="5715000" y="2286000"/>
            <a:ext cx="304800" cy="0"/>
          </a:xfrm>
          <a:prstGeom prst="line">
            <a:avLst/>
          </a:prstGeom>
          <a:noFill/>
          <a:ln w="9525">
            <a:solidFill>
              <a:schemeClr val="tx1"/>
            </a:solidFill>
            <a:round/>
            <a:headEnd/>
            <a:tailEnd type="triangle" w="med" len="med"/>
          </a:ln>
          <a:effectLst/>
        </p:spPr>
        <p:txBody>
          <a:bodyPr/>
          <a:lstStyle/>
          <a:p>
            <a:endParaRPr lang="en-US"/>
          </a:p>
        </p:txBody>
      </p:sp>
      <p:sp>
        <p:nvSpPr>
          <p:cNvPr id="11300" name="Line 36"/>
          <p:cNvSpPr>
            <a:spLocks noChangeShapeType="1"/>
          </p:cNvSpPr>
          <p:nvPr/>
        </p:nvSpPr>
        <p:spPr bwMode="auto">
          <a:xfrm flipH="1">
            <a:off x="2362200" y="3124200"/>
            <a:ext cx="304800" cy="228600"/>
          </a:xfrm>
          <a:prstGeom prst="line">
            <a:avLst/>
          </a:prstGeom>
          <a:noFill/>
          <a:ln w="19050">
            <a:solidFill>
              <a:srgbClr val="008000"/>
            </a:solidFill>
            <a:round/>
            <a:headEnd/>
            <a:tailEnd type="arrow" w="lg" len="lg"/>
          </a:ln>
          <a:effectLst/>
        </p:spPr>
        <p:txBody>
          <a:bodyPr wrap="none" anchor="ctr"/>
          <a:lstStyle/>
          <a:p>
            <a:endParaRPr lang="en-US"/>
          </a:p>
        </p:txBody>
      </p:sp>
      <p:sp>
        <p:nvSpPr>
          <p:cNvPr id="11301" name="Line 37"/>
          <p:cNvSpPr>
            <a:spLocks noChangeShapeType="1"/>
          </p:cNvSpPr>
          <p:nvPr/>
        </p:nvSpPr>
        <p:spPr bwMode="auto">
          <a:xfrm flipH="1">
            <a:off x="1143000" y="3352800"/>
            <a:ext cx="228600" cy="0"/>
          </a:xfrm>
          <a:prstGeom prst="line">
            <a:avLst/>
          </a:prstGeom>
          <a:noFill/>
          <a:ln w="6350">
            <a:solidFill>
              <a:srgbClr val="008000"/>
            </a:solidFill>
            <a:prstDash val="dash"/>
            <a:round/>
            <a:headEnd/>
            <a:tailEnd type="arrow" w="lg" len="lg"/>
          </a:ln>
          <a:effectLst/>
        </p:spPr>
        <p:txBody>
          <a:bodyPr wrap="none" anchor="ctr"/>
          <a:lstStyle/>
          <a:p>
            <a:endParaRPr lang="en-US"/>
          </a:p>
        </p:txBody>
      </p:sp>
      <p:sp>
        <p:nvSpPr>
          <p:cNvPr id="11302" name="Line 38"/>
          <p:cNvSpPr>
            <a:spLocks noChangeShapeType="1"/>
          </p:cNvSpPr>
          <p:nvPr/>
        </p:nvSpPr>
        <p:spPr bwMode="auto">
          <a:xfrm>
            <a:off x="5410200" y="3048000"/>
            <a:ext cx="609600" cy="0"/>
          </a:xfrm>
          <a:prstGeom prst="line">
            <a:avLst/>
          </a:prstGeom>
          <a:noFill/>
          <a:ln w="6350">
            <a:solidFill>
              <a:srgbClr val="008000"/>
            </a:solidFill>
            <a:prstDash val="dash"/>
            <a:round/>
            <a:headEnd/>
            <a:tailEnd type="arrow" w="lg" len="lg"/>
          </a:ln>
          <a:effectLst/>
        </p:spPr>
        <p:txBody>
          <a:bodyPr wrap="none" anchor="ctr"/>
          <a:lstStyle/>
          <a:p>
            <a:endParaRPr lang="en-US"/>
          </a:p>
        </p:txBody>
      </p:sp>
      <p:sp>
        <p:nvSpPr>
          <p:cNvPr id="11303" name="Line 39"/>
          <p:cNvSpPr>
            <a:spLocks noChangeShapeType="1"/>
          </p:cNvSpPr>
          <p:nvPr/>
        </p:nvSpPr>
        <p:spPr bwMode="auto">
          <a:xfrm>
            <a:off x="6934200" y="3048000"/>
            <a:ext cx="304800" cy="0"/>
          </a:xfrm>
          <a:prstGeom prst="line">
            <a:avLst/>
          </a:prstGeom>
          <a:noFill/>
          <a:ln w="6350">
            <a:solidFill>
              <a:srgbClr val="008000"/>
            </a:solidFill>
            <a:prstDash val="dash"/>
            <a:round/>
            <a:headEnd/>
            <a:tailEnd type="arrow" w="lg" len="lg"/>
          </a:ln>
          <a:effectLst/>
        </p:spPr>
        <p:txBody>
          <a:bodyPr wrap="none" anchor="ctr"/>
          <a:lstStyle/>
          <a:p>
            <a:endParaRPr lang="en-US"/>
          </a:p>
        </p:txBody>
      </p:sp>
      <p:sp>
        <p:nvSpPr>
          <p:cNvPr id="11304" name="Line 40"/>
          <p:cNvSpPr>
            <a:spLocks noChangeShapeType="1"/>
          </p:cNvSpPr>
          <p:nvPr/>
        </p:nvSpPr>
        <p:spPr bwMode="auto">
          <a:xfrm flipH="1" flipV="1">
            <a:off x="7848600" y="2514600"/>
            <a:ext cx="304800" cy="304800"/>
          </a:xfrm>
          <a:prstGeom prst="line">
            <a:avLst/>
          </a:prstGeom>
          <a:noFill/>
          <a:ln w="6350">
            <a:solidFill>
              <a:srgbClr val="008000"/>
            </a:solidFill>
            <a:prstDash val="dash"/>
            <a:round/>
            <a:headEnd/>
            <a:tailEnd type="arrow" w="lg" len="lg"/>
          </a:ln>
          <a:effectLst/>
        </p:spPr>
        <p:txBody>
          <a:bodyPr wrap="none" anchor="ctr"/>
          <a:lstStyle/>
          <a:p>
            <a:endParaRPr lang="en-US"/>
          </a:p>
        </p:txBody>
      </p:sp>
      <p:sp>
        <p:nvSpPr>
          <p:cNvPr id="11305" name="Text Box 41"/>
          <p:cNvSpPr txBox="1">
            <a:spLocks noChangeArrowheads="1"/>
          </p:cNvSpPr>
          <p:nvPr/>
        </p:nvSpPr>
        <p:spPr bwMode="auto">
          <a:xfrm>
            <a:off x="2209800" y="3048000"/>
            <a:ext cx="333375" cy="244475"/>
          </a:xfrm>
          <a:prstGeom prst="rect">
            <a:avLst/>
          </a:prstGeom>
          <a:noFill/>
          <a:ln w="19050" algn="ctr">
            <a:noFill/>
            <a:miter lim="800000"/>
            <a:headEnd/>
            <a:tailEnd type="none" w="lg" len="lg"/>
          </a:ln>
          <a:effectLst/>
        </p:spPr>
        <p:txBody>
          <a:bodyPr wrap="none">
            <a:spAutoFit/>
          </a:bodyPr>
          <a:lstStyle/>
          <a:p>
            <a:pPr algn="ctr"/>
            <a:r>
              <a:rPr lang="en-US" sz="1000">
                <a:solidFill>
                  <a:srgbClr val="008000"/>
                </a:solidFill>
                <a:latin typeface="Times New Roman" pitchFamily="18" charset="0"/>
              </a:rPr>
              <a:t>(5)</a:t>
            </a:r>
          </a:p>
        </p:txBody>
      </p:sp>
      <p:sp>
        <p:nvSpPr>
          <p:cNvPr id="11306" name="Text Box 42"/>
          <p:cNvSpPr txBox="1">
            <a:spLocks noChangeArrowheads="1"/>
          </p:cNvSpPr>
          <p:nvPr/>
        </p:nvSpPr>
        <p:spPr bwMode="auto">
          <a:xfrm>
            <a:off x="5581650" y="3021013"/>
            <a:ext cx="333375" cy="244475"/>
          </a:xfrm>
          <a:prstGeom prst="rect">
            <a:avLst/>
          </a:prstGeom>
          <a:noFill/>
          <a:ln w="19050" algn="ctr">
            <a:noFill/>
            <a:miter lim="800000"/>
            <a:headEnd/>
            <a:tailEnd type="none" w="lg" len="lg"/>
          </a:ln>
          <a:effectLst/>
        </p:spPr>
        <p:txBody>
          <a:bodyPr wrap="none">
            <a:spAutoFit/>
          </a:bodyPr>
          <a:lstStyle/>
          <a:p>
            <a:pPr algn="ctr"/>
            <a:r>
              <a:rPr lang="en-US" sz="1000">
                <a:solidFill>
                  <a:srgbClr val="008000"/>
                </a:solidFill>
                <a:latin typeface="Times New Roman" pitchFamily="18" charset="0"/>
              </a:rPr>
              <a:t>(5)</a:t>
            </a:r>
          </a:p>
        </p:txBody>
      </p:sp>
      <p:sp>
        <p:nvSpPr>
          <p:cNvPr id="11307" name="Text Box 43"/>
          <p:cNvSpPr txBox="1">
            <a:spLocks noChangeArrowheads="1"/>
          </p:cNvSpPr>
          <p:nvPr/>
        </p:nvSpPr>
        <p:spPr bwMode="auto">
          <a:xfrm>
            <a:off x="1171575" y="3097213"/>
            <a:ext cx="333375" cy="244475"/>
          </a:xfrm>
          <a:prstGeom prst="rect">
            <a:avLst/>
          </a:prstGeom>
          <a:noFill/>
          <a:ln w="19050" algn="ctr">
            <a:noFill/>
            <a:miter lim="800000"/>
            <a:headEnd/>
            <a:tailEnd type="none" w="lg" len="lg"/>
          </a:ln>
          <a:effectLst/>
        </p:spPr>
        <p:txBody>
          <a:bodyPr wrap="none">
            <a:spAutoFit/>
          </a:bodyPr>
          <a:lstStyle/>
          <a:p>
            <a:pPr algn="ctr"/>
            <a:r>
              <a:rPr lang="en-US" sz="1000">
                <a:solidFill>
                  <a:srgbClr val="008000"/>
                </a:solidFill>
                <a:latin typeface="Times New Roman" pitchFamily="18" charset="0"/>
              </a:rPr>
              <a:t>(6)</a:t>
            </a:r>
          </a:p>
        </p:txBody>
      </p:sp>
      <p:sp>
        <p:nvSpPr>
          <p:cNvPr id="11308" name="Text Box 44"/>
          <p:cNvSpPr txBox="1">
            <a:spLocks noChangeArrowheads="1"/>
          </p:cNvSpPr>
          <p:nvPr/>
        </p:nvSpPr>
        <p:spPr bwMode="auto">
          <a:xfrm>
            <a:off x="6877050" y="2792413"/>
            <a:ext cx="333375" cy="244475"/>
          </a:xfrm>
          <a:prstGeom prst="rect">
            <a:avLst/>
          </a:prstGeom>
          <a:noFill/>
          <a:ln w="19050" algn="ctr">
            <a:noFill/>
            <a:miter lim="800000"/>
            <a:headEnd/>
            <a:tailEnd type="none" w="lg" len="lg"/>
          </a:ln>
          <a:effectLst/>
        </p:spPr>
        <p:txBody>
          <a:bodyPr wrap="none">
            <a:spAutoFit/>
          </a:bodyPr>
          <a:lstStyle/>
          <a:p>
            <a:pPr algn="ctr"/>
            <a:r>
              <a:rPr lang="en-US" sz="1000">
                <a:solidFill>
                  <a:srgbClr val="008000"/>
                </a:solidFill>
                <a:latin typeface="Times New Roman" pitchFamily="18" charset="0"/>
              </a:rPr>
              <a:t>(6)</a:t>
            </a:r>
          </a:p>
        </p:txBody>
      </p:sp>
      <p:sp>
        <p:nvSpPr>
          <p:cNvPr id="11309" name="Text Box 45"/>
          <p:cNvSpPr txBox="1">
            <a:spLocks noChangeArrowheads="1"/>
          </p:cNvSpPr>
          <p:nvPr/>
        </p:nvSpPr>
        <p:spPr bwMode="auto">
          <a:xfrm>
            <a:off x="7943850" y="2487613"/>
            <a:ext cx="333375" cy="244475"/>
          </a:xfrm>
          <a:prstGeom prst="rect">
            <a:avLst/>
          </a:prstGeom>
          <a:noFill/>
          <a:ln w="19050" algn="ctr">
            <a:noFill/>
            <a:miter lim="800000"/>
            <a:headEnd/>
            <a:tailEnd type="none" w="lg" len="lg"/>
          </a:ln>
          <a:effectLst/>
        </p:spPr>
        <p:txBody>
          <a:bodyPr wrap="none">
            <a:spAutoFit/>
          </a:bodyPr>
          <a:lstStyle/>
          <a:p>
            <a:pPr algn="ctr"/>
            <a:r>
              <a:rPr lang="en-US" sz="1000">
                <a:solidFill>
                  <a:srgbClr val="008000"/>
                </a:solidFill>
                <a:latin typeface="Times New Roman" pitchFamily="18" charset="0"/>
              </a:rPr>
              <a:t>(7)</a:t>
            </a:r>
          </a:p>
        </p:txBody>
      </p:sp>
      <p:sp>
        <p:nvSpPr>
          <p:cNvPr id="11310" name="Line 46"/>
          <p:cNvSpPr>
            <a:spLocks noChangeShapeType="1"/>
          </p:cNvSpPr>
          <p:nvPr/>
        </p:nvSpPr>
        <p:spPr bwMode="auto">
          <a:xfrm flipH="1">
            <a:off x="5410200" y="3733800"/>
            <a:ext cx="609600" cy="0"/>
          </a:xfrm>
          <a:prstGeom prst="line">
            <a:avLst/>
          </a:prstGeom>
          <a:noFill/>
          <a:ln w="19050">
            <a:solidFill>
              <a:srgbClr val="008000"/>
            </a:solidFill>
            <a:round/>
            <a:headEnd/>
            <a:tailEnd type="arrow" w="lg" len="lg"/>
          </a:ln>
          <a:effectLst/>
        </p:spPr>
        <p:txBody>
          <a:bodyPr wrap="none" anchor="ctr"/>
          <a:lstStyle/>
          <a:p>
            <a:endParaRPr lang="en-US"/>
          </a:p>
        </p:txBody>
      </p:sp>
      <p:sp>
        <p:nvSpPr>
          <p:cNvPr id="11311" name="Line 47"/>
          <p:cNvSpPr>
            <a:spLocks noChangeShapeType="1"/>
          </p:cNvSpPr>
          <p:nvPr/>
        </p:nvSpPr>
        <p:spPr bwMode="auto">
          <a:xfrm flipH="1" flipV="1">
            <a:off x="3352800" y="1905000"/>
            <a:ext cx="1143000" cy="1905000"/>
          </a:xfrm>
          <a:prstGeom prst="line">
            <a:avLst/>
          </a:prstGeom>
          <a:noFill/>
          <a:ln w="19050">
            <a:solidFill>
              <a:srgbClr val="008000"/>
            </a:solidFill>
            <a:round/>
            <a:headEnd/>
            <a:tailEnd type="arrow" w="lg" len="lg"/>
          </a:ln>
          <a:effectLst/>
        </p:spPr>
        <p:txBody>
          <a:bodyPr wrap="none" anchor="ctr"/>
          <a:lstStyle/>
          <a:p>
            <a:endParaRPr lang="en-US"/>
          </a:p>
        </p:txBody>
      </p:sp>
      <p:sp>
        <p:nvSpPr>
          <p:cNvPr id="11312" name="Line 48"/>
          <p:cNvSpPr>
            <a:spLocks noChangeShapeType="1"/>
          </p:cNvSpPr>
          <p:nvPr/>
        </p:nvSpPr>
        <p:spPr bwMode="auto">
          <a:xfrm flipH="1">
            <a:off x="2971800" y="1905000"/>
            <a:ext cx="304800" cy="1066800"/>
          </a:xfrm>
          <a:prstGeom prst="line">
            <a:avLst/>
          </a:prstGeom>
          <a:noFill/>
          <a:ln w="19050">
            <a:solidFill>
              <a:srgbClr val="008000"/>
            </a:solidFill>
            <a:round/>
            <a:headEnd/>
            <a:tailEnd type="arrow" w="lg" len="lg"/>
          </a:ln>
          <a:effectLst/>
        </p:spPr>
        <p:txBody>
          <a:bodyPr wrap="none" anchor="ctr"/>
          <a:lstStyle/>
          <a:p>
            <a:endParaRPr lang="en-US"/>
          </a:p>
        </p:txBody>
      </p:sp>
      <p:sp>
        <p:nvSpPr>
          <p:cNvPr id="11313" name="Text Box 49"/>
          <p:cNvSpPr txBox="1">
            <a:spLocks noChangeArrowheads="1"/>
          </p:cNvSpPr>
          <p:nvPr/>
        </p:nvSpPr>
        <p:spPr bwMode="auto">
          <a:xfrm>
            <a:off x="5410200" y="34290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(8)</a:t>
            </a:r>
          </a:p>
        </p:txBody>
      </p:sp>
      <p:sp>
        <p:nvSpPr>
          <p:cNvPr id="11314" name="Text Box 50"/>
          <p:cNvSpPr txBox="1">
            <a:spLocks noChangeArrowheads="1"/>
          </p:cNvSpPr>
          <p:nvPr/>
        </p:nvSpPr>
        <p:spPr bwMode="auto">
          <a:xfrm>
            <a:off x="3352800" y="1905000"/>
            <a:ext cx="3905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(9)</a:t>
            </a:r>
          </a:p>
        </p:txBody>
      </p:sp>
      <p:sp>
        <p:nvSpPr>
          <p:cNvPr id="11315" name="Text Box 51"/>
          <p:cNvSpPr txBox="1">
            <a:spLocks noChangeArrowheads="1"/>
          </p:cNvSpPr>
          <p:nvPr/>
        </p:nvSpPr>
        <p:spPr bwMode="auto">
          <a:xfrm>
            <a:off x="2927350" y="2590800"/>
            <a:ext cx="4794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(10)</a:t>
            </a:r>
          </a:p>
        </p:txBody>
      </p:sp>
      <p:sp>
        <p:nvSpPr>
          <p:cNvPr id="11316" name="Text Box 52"/>
          <p:cNvSpPr txBox="1">
            <a:spLocks noChangeArrowheads="1"/>
          </p:cNvSpPr>
          <p:nvPr/>
        </p:nvSpPr>
        <p:spPr bwMode="auto">
          <a:xfrm>
            <a:off x="2393950" y="3200400"/>
            <a:ext cx="479425" cy="304800"/>
          </a:xfrm>
          <a:prstGeom prst="rect">
            <a:avLst/>
          </a:prstGeom>
          <a:noFill/>
          <a:ln w="19050" algn="ctr">
            <a:noFill/>
            <a:miter lim="800000"/>
            <a:headEnd/>
            <a:tailEnd type="none" w="lg" len="lg"/>
          </a:ln>
          <a:effectLst/>
        </p:spPr>
        <p:txBody>
          <a:bodyPr wrap="none">
            <a:spAutoFit/>
          </a:bodyPr>
          <a:lstStyle/>
          <a:p>
            <a:pPr algn="ctr"/>
            <a:r>
              <a:rPr lang="en-US" sz="1400" b="1">
                <a:solidFill>
                  <a:srgbClr val="008000"/>
                </a:solidFill>
                <a:latin typeface="Times New Roman" pitchFamily="18" charset="0"/>
              </a:rPr>
              <a:t>(11)</a:t>
            </a:r>
          </a:p>
        </p:txBody>
      </p:sp>
    </p:spTree>
    <p:extLst>
      <p:ext uri="{BB962C8B-B14F-4D97-AF65-F5344CB8AC3E}">
        <p14:creationId xmlns:p14="http://schemas.microsoft.com/office/powerpoint/2010/main" val="3926266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Pros/Cons</a:t>
            </a:r>
            <a:endParaRPr lang="en-US" dirty="0"/>
          </a:p>
        </p:txBody>
      </p:sp>
      <p:sp>
        <p:nvSpPr>
          <p:cNvPr id="3" name="Content Placeholder 2"/>
          <p:cNvSpPr>
            <a:spLocks noGrp="1"/>
          </p:cNvSpPr>
          <p:nvPr>
            <p:ph idx="1"/>
          </p:nvPr>
        </p:nvSpPr>
        <p:spPr/>
        <p:txBody>
          <a:bodyPr/>
          <a:lstStyle/>
          <a:p>
            <a:r>
              <a:rPr lang="en-US" sz="2800" dirty="0" smtClean="0"/>
              <a:t>Hierarchy is somewhat confusing</a:t>
            </a:r>
          </a:p>
          <a:p>
            <a:pPr lvl="1"/>
            <a:r>
              <a:rPr lang="en-US" sz="2400" dirty="0" smtClean="0"/>
              <a:t>What should a unique type define?</a:t>
            </a:r>
          </a:p>
          <a:p>
            <a:pPr lvl="2"/>
            <a:r>
              <a:rPr lang="en-US" sz="2000" dirty="0" smtClean="0"/>
              <a:t>Tends to be real world “systems”</a:t>
            </a:r>
          </a:p>
          <a:p>
            <a:pPr lvl="1"/>
            <a:r>
              <a:rPr lang="en-US" sz="2400" dirty="0" smtClean="0"/>
              <a:t>What constitutes a component?</a:t>
            </a:r>
          </a:p>
          <a:p>
            <a:pPr lvl="2"/>
            <a:r>
              <a:rPr lang="en-US" sz="2000" dirty="0" smtClean="0"/>
              <a:t>Tends to be real world “subsystems”</a:t>
            </a:r>
          </a:p>
          <a:p>
            <a:pPr lvl="1"/>
            <a:r>
              <a:rPr lang="en-US" sz="2400" dirty="0" smtClean="0"/>
              <a:t>This is not a game, the real world helps define those distinctions</a:t>
            </a:r>
            <a:endParaRPr lang="en-US" sz="2400" dirty="0"/>
          </a:p>
          <a:p>
            <a:r>
              <a:rPr lang="en-US" sz="2800" dirty="0" smtClean="0"/>
              <a:t>The Component class does a lot of stuff.... so does Player</a:t>
            </a:r>
          </a:p>
          <a:p>
            <a:r>
              <a:rPr lang="en-US" sz="2800" dirty="0" smtClean="0"/>
              <a:t>Hard to argue with results, this pattern has proven flexible to design a wide range of applications</a:t>
            </a:r>
          </a:p>
        </p:txBody>
      </p:sp>
    </p:spTree>
    <p:extLst>
      <p:ext uri="{BB962C8B-B14F-4D97-AF65-F5344CB8AC3E}">
        <p14:creationId xmlns:p14="http://schemas.microsoft.com/office/powerpoint/2010/main" val="4852009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1"/>
            <a:ext cx="7772400" cy="3886200"/>
          </a:xfrm>
        </p:spPr>
        <p:txBody>
          <a:bodyPr/>
          <a:lstStyle/>
          <a:p>
            <a:r>
              <a:rPr lang="en-US" sz="4000" b="1" dirty="0" smtClean="0"/>
              <a:t>Entity-Component-System (ECS) Pattern</a:t>
            </a:r>
            <a:br>
              <a:rPr lang="en-US" sz="4000" b="1" dirty="0" smtClean="0"/>
            </a:br>
            <a:r>
              <a:rPr lang="en-US" sz="2400" b="1" dirty="0"/>
              <a:t>(The Entity is Defined by it’s Collection of </a:t>
            </a:r>
            <a:r>
              <a:rPr lang="en-US" sz="2400" b="1" dirty="0" smtClean="0"/>
              <a:t>Components, but the Component Only Hold Data which is Updated by the Systems)</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(This pattern can be viewed as an cache-friendly optimization – a Data Oriented Design)</a:t>
            </a:r>
            <a:endParaRPr lang="en-US" sz="2000" b="1" dirty="0"/>
          </a:p>
        </p:txBody>
      </p:sp>
    </p:spTree>
    <p:extLst>
      <p:ext uri="{BB962C8B-B14F-4D97-AF65-F5344CB8AC3E}">
        <p14:creationId xmlns:p14="http://schemas.microsoft.com/office/powerpoint/2010/main" val="1253607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Component-based Design</a:t>
            </a:r>
            <a:endParaRPr lang="en-US" dirty="0"/>
          </a:p>
        </p:txBody>
      </p:sp>
      <p:pic>
        <p:nvPicPr>
          <p:cNvPr id="4" name="Picture 3"/>
          <p:cNvPicPr>
            <a:picLocks noChangeAspect="1"/>
          </p:cNvPicPr>
          <p:nvPr/>
        </p:nvPicPr>
        <p:blipFill>
          <a:blip r:embed="rId2"/>
          <a:stretch>
            <a:fillRect/>
          </a:stretch>
        </p:blipFill>
        <p:spPr>
          <a:xfrm>
            <a:off x="1219200" y="1371600"/>
            <a:ext cx="5905500" cy="4355306"/>
          </a:xfrm>
          <a:prstGeom prst="rect">
            <a:avLst/>
          </a:prstGeom>
        </p:spPr>
      </p:pic>
      <p:cxnSp>
        <p:nvCxnSpPr>
          <p:cNvPr id="6" name="Straight Arrow Connector 5"/>
          <p:cNvCxnSpPr/>
          <p:nvPr/>
        </p:nvCxnSpPr>
        <p:spPr>
          <a:xfrm flipH="1">
            <a:off x="7124700" y="2057400"/>
            <a:ext cx="5334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39000" y="1852136"/>
            <a:ext cx="1828799" cy="1754326"/>
          </a:xfrm>
          <a:prstGeom prst="rect">
            <a:avLst/>
          </a:prstGeom>
          <a:noFill/>
        </p:spPr>
        <p:txBody>
          <a:bodyPr wrap="square" rtlCol="0">
            <a:spAutoFit/>
          </a:bodyPr>
          <a:lstStyle/>
          <a:p>
            <a:pPr algn="ctr"/>
            <a:r>
              <a:rPr lang="en-US" b="1" u="sng" dirty="0" smtClean="0">
                <a:solidFill>
                  <a:srgbClr val="FF0000"/>
                </a:solidFill>
              </a:rPr>
              <a:t>Aspect</a:t>
            </a:r>
            <a:r>
              <a:rPr lang="en-US" b="1" dirty="0" smtClean="0">
                <a:solidFill>
                  <a:srgbClr val="FF0000"/>
                </a:solidFill>
              </a:rPr>
              <a:t/>
            </a:r>
            <a:br>
              <a:rPr lang="en-US" b="1" dirty="0" smtClean="0">
                <a:solidFill>
                  <a:srgbClr val="FF0000"/>
                </a:solidFill>
              </a:rPr>
            </a:br>
            <a:r>
              <a:rPr lang="en-US" b="1" dirty="0" smtClean="0">
                <a:solidFill>
                  <a:srgbClr val="FF0000"/>
                </a:solidFill>
              </a:rPr>
              <a:t>(available functional and behavioral features for a particular entity)</a:t>
            </a:r>
            <a:endParaRPr lang="en-US" b="1" dirty="0">
              <a:solidFill>
                <a:srgbClr val="FF0000"/>
              </a:solidFill>
            </a:endParaRPr>
          </a:p>
        </p:txBody>
      </p:sp>
      <p:cxnSp>
        <p:nvCxnSpPr>
          <p:cNvPr id="9" name="Straight Arrow Connector 8"/>
          <p:cNvCxnSpPr/>
          <p:nvPr/>
        </p:nvCxnSpPr>
        <p:spPr>
          <a:xfrm flipV="1">
            <a:off x="990600" y="2667000"/>
            <a:ext cx="381000" cy="139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542" y="2806711"/>
            <a:ext cx="1426029" cy="861774"/>
          </a:xfrm>
          <a:prstGeom prst="rect">
            <a:avLst/>
          </a:prstGeom>
          <a:noFill/>
        </p:spPr>
        <p:txBody>
          <a:bodyPr wrap="square" rtlCol="0">
            <a:spAutoFit/>
          </a:bodyPr>
          <a:lstStyle/>
          <a:p>
            <a:pPr algn="ctr"/>
            <a:r>
              <a:rPr lang="en-US" b="1" u="sng" dirty="0" smtClean="0">
                <a:solidFill>
                  <a:srgbClr val="FF0000"/>
                </a:solidFill>
              </a:rPr>
              <a:t>Entity</a:t>
            </a:r>
          </a:p>
          <a:p>
            <a:pPr algn="ctr"/>
            <a:r>
              <a:rPr lang="en-US" sz="1600" b="1" dirty="0" smtClean="0">
                <a:solidFill>
                  <a:srgbClr val="FF0000"/>
                </a:solidFill>
              </a:rPr>
              <a:t>(organized as aggregate)</a:t>
            </a:r>
            <a:endParaRPr lang="en-US" sz="1600" b="1" dirty="0">
              <a:solidFill>
                <a:srgbClr val="FF0000"/>
              </a:solidFill>
            </a:endParaRPr>
          </a:p>
        </p:txBody>
      </p:sp>
      <p:sp>
        <p:nvSpPr>
          <p:cNvPr id="13" name="Rounded Rectangle 12"/>
          <p:cNvSpPr/>
          <p:nvPr/>
        </p:nvSpPr>
        <p:spPr>
          <a:xfrm>
            <a:off x="1981200" y="2294653"/>
            <a:ext cx="609600" cy="3432253"/>
          </a:xfrm>
          <a:prstGeom prst="roundRect">
            <a:avLst/>
          </a:prstGeom>
          <a:solidFill>
            <a:schemeClr val="accent1">
              <a:alpha val="3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813504" y="5833927"/>
            <a:ext cx="5181600" cy="646331"/>
          </a:xfrm>
          <a:prstGeom prst="rect">
            <a:avLst/>
          </a:prstGeom>
          <a:noFill/>
        </p:spPr>
        <p:txBody>
          <a:bodyPr wrap="square" rtlCol="0">
            <a:spAutoFit/>
          </a:bodyPr>
          <a:lstStyle/>
          <a:p>
            <a:pPr algn="ctr"/>
            <a:r>
              <a:rPr lang="en-US" b="1" u="sng" dirty="0" smtClean="0">
                <a:solidFill>
                  <a:srgbClr val="FF0000"/>
                </a:solidFill>
              </a:rPr>
              <a:t>Memory</a:t>
            </a:r>
            <a:r>
              <a:rPr lang="en-US" b="1" dirty="0" smtClean="0">
                <a:solidFill>
                  <a:srgbClr val="FF0000"/>
                </a:solidFill>
              </a:rPr>
              <a:t> (organized as an array localized to avoid cache misses and efficiently updated by an aspect)</a:t>
            </a:r>
            <a:endParaRPr lang="en-US" sz="1600" b="1" dirty="0">
              <a:solidFill>
                <a:srgbClr val="FF0000"/>
              </a:solidFill>
            </a:endParaRPr>
          </a:p>
        </p:txBody>
      </p:sp>
      <p:cxnSp>
        <p:nvCxnSpPr>
          <p:cNvPr id="17" name="Straight Arrow Connector 16"/>
          <p:cNvCxnSpPr/>
          <p:nvPr/>
        </p:nvCxnSpPr>
        <p:spPr>
          <a:xfrm flipH="1" flipV="1">
            <a:off x="2604408" y="5833927"/>
            <a:ext cx="367392" cy="1096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124700" y="4757805"/>
            <a:ext cx="1866900" cy="523220"/>
          </a:xfrm>
          <a:prstGeom prst="rect">
            <a:avLst/>
          </a:prstGeom>
          <a:noFill/>
        </p:spPr>
        <p:txBody>
          <a:bodyPr wrap="square" rtlCol="0">
            <a:spAutoFit/>
          </a:bodyPr>
          <a:lstStyle/>
          <a:p>
            <a:pPr algn="ctr"/>
            <a:r>
              <a:rPr lang="en-US" sz="1400" i="1" dirty="0"/>
              <a:t>Reference: </a:t>
            </a:r>
            <a:r>
              <a:rPr lang="en-US" sz="1400" i="1" dirty="0" smtClean="0"/>
              <a:t>Evolve Your Hierarchy</a:t>
            </a:r>
            <a:endParaRPr lang="en-US" sz="1400" i="1" dirty="0"/>
          </a:p>
        </p:txBody>
      </p:sp>
      <p:sp>
        <p:nvSpPr>
          <p:cNvPr id="12" name="Rounded Rectangle 11"/>
          <p:cNvSpPr/>
          <p:nvPr/>
        </p:nvSpPr>
        <p:spPr>
          <a:xfrm rot="16200000">
            <a:off x="4024326" y="-293667"/>
            <a:ext cx="512059" cy="5688695"/>
          </a:xfrm>
          <a:prstGeom prst="roundRect">
            <a:avLst/>
          </a:prstGeom>
          <a:solidFill>
            <a:schemeClr val="accent1">
              <a:alpha val="3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823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outerShdw blurRad="38100" dist="38100" dir="2700000" algn="tl">
                    <a:srgbClr val="000000">
                      <a:alpha val="43137"/>
                    </a:srgbClr>
                  </a:outerShdw>
                </a:effectLst>
              </a:rPr>
              <a:t>A Different Perspective</a:t>
            </a:r>
            <a:br>
              <a:rPr lang="en-US"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(An </a:t>
            </a:r>
            <a:r>
              <a:rPr lang="en-US" sz="3600" b="1" dirty="0">
                <a:effectLst>
                  <a:outerShdw blurRad="38100" dist="38100" dir="2700000" algn="tl">
                    <a:srgbClr val="000000">
                      <a:alpha val="43137"/>
                    </a:srgbClr>
                  </a:outerShdw>
                </a:effectLst>
              </a:rPr>
              <a:t>Analogy</a:t>
            </a:r>
            <a:r>
              <a:rPr lang="en-US" sz="3600" b="1" dirty="0" smtClean="0">
                <a:effectLst>
                  <a:outerShdw blurRad="38100" dist="38100" dir="2700000" algn="tl">
                    <a:srgbClr val="000000">
                      <a:alpha val="43137"/>
                    </a:srgbClr>
                  </a:outerShdw>
                </a:effectLst>
              </a:rPr>
              <a:t>)</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35481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2746375"/>
          </a:xfrm>
        </p:spPr>
        <p:txBody>
          <a:bodyPr/>
          <a:lstStyle/>
          <a:p>
            <a:r>
              <a:rPr lang="en-US" sz="4000" b="1" dirty="0" smtClean="0"/>
              <a:t>Game Object-based Pattern</a:t>
            </a:r>
            <a:br>
              <a:rPr lang="en-US" sz="4000" b="1" dirty="0" smtClean="0"/>
            </a:br>
            <a:r>
              <a:rPr lang="en-US" sz="2800" b="1" dirty="0" smtClean="0"/>
              <a:t>(The Entity is the Game Object)</a:t>
            </a:r>
            <a:endParaRPr lang="en-US" sz="2000" b="1" dirty="0"/>
          </a:p>
        </p:txBody>
      </p:sp>
    </p:spTree>
    <p:extLst>
      <p:ext uri="{BB962C8B-B14F-4D97-AF65-F5344CB8AC3E}">
        <p14:creationId xmlns:p14="http://schemas.microsoft.com/office/powerpoint/2010/main" val="2286440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a:t>
            </a:r>
            <a:r>
              <a:rPr lang="en-US" i="1" dirty="0" smtClean="0"/>
              <a:t>System</a:t>
            </a:r>
            <a:r>
              <a:rPr lang="en-US" dirty="0" smtClean="0"/>
              <a:t> in ECS</a:t>
            </a:r>
            <a:endParaRPr lang="en-US" dirty="0"/>
          </a:p>
        </p:txBody>
      </p:sp>
      <p:sp>
        <p:nvSpPr>
          <p:cNvPr id="19" name="Content Placeholder 18"/>
          <p:cNvSpPr>
            <a:spLocks noGrp="1"/>
          </p:cNvSpPr>
          <p:nvPr>
            <p:ph idx="1"/>
          </p:nvPr>
        </p:nvSpPr>
        <p:spPr>
          <a:xfrm>
            <a:off x="457200" y="4495800"/>
            <a:ext cx="8229600" cy="1752600"/>
          </a:xfrm>
        </p:spPr>
        <p:txBody>
          <a:bodyPr/>
          <a:lstStyle/>
          <a:p>
            <a:r>
              <a:rPr lang="en-US" sz="2400" dirty="0" smtClean="0"/>
              <a:t>Entity are like keys – you can tell them apart by their ID (even if they have the same teeth)</a:t>
            </a:r>
          </a:p>
          <a:p>
            <a:r>
              <a:rPr lang="en-US" sz="2400" dirty="0" smtClean="0"/>
              <a:t>Keys fit into locks – locks are our systems (aspects)</a:t>
            </a:r>
            <a:endParaRPr lang="en-US" sz="2400" dirty="0"/>
          </a:p>
        </p:txBody>
      </p:sp>
      <p:sp>
        <p:nvSpPr>
          <p:cNvPr id="7" name="Rectangle 6"/>
          <p:cNvSpPr/>
          <p:nvPr/>
        </p:nvSpPr>
        <p:spPr>
          <a:xfrm>
            <a:off x="3657600" y="1978967"/>
            <a:ext cx="2858122" cy="4616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438400" y="1524000"/>
            <a:ext cx="1371600" cy="1371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90800" y="1978967"/>
            <a:ext cx="1066800" cy="461665"/>
          </a:xfrm>
          <a:prstGeom prst="rect">
            <a:avLst/>
          </a:prstGeom>
          <a:noFill/>
        </p:spPr>
        <p:txBody>
          <a:bodyPr wrap="square" rtlCol="0">
            <a:spAutoFit/>
          </a:bodyPr>
          <a:lstStyle/>
          <a:p>
            <a:pPr algn="ctr"/>
            <a:r>
              <a:rPr lang="en-US" sz="2400" b="1" dirty="0" smtClean="0"/>
              <a:t>Entity</a:t>
            </a:r>
            <a:endParaRPr lang="en-US" sz="2400" b="1" dirty="0"/>
          </a:p>
        </p:txBody>
      </p:sp>
      <p:sp>
        <p:nvSpPr>
          <p:cNvPr id="6" name="TextBox 5"/>
          <p:cNvSpPr txBox="1"/>
          <p:nvPr/>
        </p:nvSpPr>
        <p:spPr>
          <a:xfrm>
            <a:off x="3962400" y="2025133"/>
            <a:ext cx="1828800" cy="369332"/>
          </a:xfrm>
          <a:prstGeom prst="rect">
            <a:avLst/>
          </a:prstGeom>
          <a:noFill/>
        </p:spPr>
        <p:txBody>
          <a:bodyPr wrap="square" rtlCol="0">
            <a:spAutoFit/>
          </a:bodyPr>
          <a:lstStyle/>
          <a:p>
            <a:r>
              <a:rPr lang="en-US" dirty="0" smtClean="0"/>
              <a:t>Unique entity ID</a:t>
            </a:r>
            <a:endParaRPr lang="en-US" dirty="0"/>
          </a:p>
        </p:txBody>
      </p:sp>
      <p:grpSp>
        <p:nvGrpSpPr>
          <p:cNvPr id="17" name="Group 16"/>
          <p:cNvGrpSpPr/>
          <p:nvPr/>
        </p:nvGrpSpPr>
        <p:grpSpPr>
          <a:xfrm>
            <a:off x="4114800" y="2440631"/>
            <a:ext cx="2141342" cy="1219201"/>
            <a:chOff x="6499511" y="1828800"/>
            <a:chExt cx="2141342" cy="1219201"/>
          </a:xfrm>
        </p:grpSpPr>
        <p:sp>
          <p:nvSpPr>
            <p:cNvPr id="13" name="Rectangle 12"/>
            <p:cNvSpPr/>
            <p:nvPr/>
          </p:nvSpPr>
          <p:spPr>
            <a:xfrm>
              <a:off x="7086600" y="1828800"/>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73689" y="1828800"/>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71520" y="1828801"/>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499511" y="1828800"/>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5400000">
              <a:off x="6215844" y="2209799"/>
              <a:ext cx="936667" cy="369332"/>
            </a:xfrm>
            <a:prstGeom prst="rect">
              <a:avLst/>
            </a:prstGeom>
            <a:noFill/>
          </p:spPr>
          <p:txBody>
            <a:bodyPr wrap="none" rtlCol="0">
              <a:spAutoFit/>
            </a:bodyPr>
            <a:lstStyle/>
            <a:p>
              <a:r>
                <a:rPr lang="en-US" dirty="0" smtClean="0"/>
                <a:t>Position</a:t>
              </a:r>
              <a:endParaRPr lang="en-US" dirty="0"/>
            </a:p>
          </p:txBody>
        </p:sp>
        <p:sp>
          <p:nvSpPr>
            <p:cNvPr id="9" name="TextBox 8"/>
            <p:cNvSpPr txBox="1"/>
            <p:nvPr/>
          </p:nvSpPr>
          <p:spPr>
            <a:xfrm rot="5400000">
              <a:off x="6805449" y="2207283"/>
              <a:ext cx="931635" cy="369332"/>
            </a:xfrm>
            <a:prstGeom prst="rect">
              <a:avLst/>
            </a:prstGeom>
            <a:noFill/>
          </p:spPr>
          <p:txBody>
            <a:bodyPr wrap="square" rtlCol="0">
              <a:spAutoFit/>
            </a:bodyPr>
            <a:lstStyle/>
            <a:p>
              <a:r>
                <a:rPr lang="en-US" dirty="0" smtClean="0"/>
                <a:t>Velocity</a:t>
              </a:r>
              <a:endParaRPr lang="en-US" dirty="0"/>
            </a:p>
          </p:txBody>
        </p:sp>
        <p:sp>
          <p:nvSpPr>
            <p:cNvPr id="10" name="TextBox 9"/>
            <p:cNvSpPr txBox="1"/>
            <p:nvPr/>
          </p:nvSpPr>
          <p:spPr>
            <a:xfrm rot="5400000">
              <a:off x="7472407" y="2191633"/>
              <a:ext cx="794658" cy="369332"/>
            </a:xfrm>
            <a:prstGeom prst="rect">
              <a:avLst/>
            </a:prstGeom>
            <a:noFill/>
          </p:spPr>
          <p:txBody>
            <a:bodyPr wrap="square" rtlCol="0">
              <a:spAutoFit/>
            </a:bodyPr>
            <a:lstStyle/>
            <a:p>
              <a:r>
                <a:rPr lang="en-US" dirty="0" smtClean="0"/>
                <a:t>Sprite</a:t>
              </a:r>
              <a:endParaRPr lang="en-US" dirty="0"/>
            </a:p>
          </p:txBody>
        </p:sp>
        <p:sp>
          <p:nvSpPr>
            <p:cNvPr id="11" name="TextBox 10"/>
            <p:cNvSpPr txBox="1"/>
            <p:nvPr/>
          </p:nvSpPr>
          <p:spPr>
            <a:xfrm rot="5400000">
              <a:off x="8010485" y="2176427"/>
              <a:ext cx="869917" cy="369332"/>
            </a:xfrm>
            <a:prstGeom prst="rect">
              <a:avLst/>
            </a:prstGeom>
            <a:noFill/>
          </p:spPr>
          <p:txBody>
            <a:bodyPr wrap="square" rtlCol="0">
              <a:spAutoFit/>
            </a:bodyPr>
            <a:lstStyle/>
            <a:p>
              <a:r>
                <a:rPr lang="en-US" dirty="0" smtClean="0"/>
                <a:t>Health</a:t>
              </a:r>
              <a:endParaRPr lang="en-US" dirty="0"/>
            </a:p>
          </p:txBody>
        </p:sp>
      </p:grpSp>
    </p:spTree>
    <p:extLst>
      <p:ext uri="{BB962C8B-B14F-4D97-AF65-F5344CB8AC3E}">
        <p14:creationId xmlns:p14="http://schemas.microsoft.com/office/powerpoint/2010/main" val="3270590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a:t>
            </a:r>
            <a:r>
              <a:rPr lang="en-US" i="1" dirty="0"/>
              <a:t>System</a:t>
            </a:r>
            <a:r>
              <a:rPr lang="en-US" dirty="0"/>
              <a:t> in </a:t>
            </a:r>
            <a:r>
              <a:rPr lang="en-US" dirty="0" smtClean="0"/>
              <a:t>ECS</a:t>
            </a:r>
            <a:endParaRPr lang="en-US" dirty="0"/>
          </a:p>
        </p:txBody>
      </p:sp>
      <p:sp>
        <p:nvSpPr>
          <p:cNvPr id="3" name="Content Placeholder 2"/>
          <p:cNvSpPr>
            <a:spLocks noGrp="1"/>
          </p:cNvSpPr>
          <p:nvPr>
            <p:ph idx="1"/>
          </p:nvPr>
        </p:nvSpPr>
        <p:spPr>
          <a:xfrm>
            <a:off x="457200" y="4534050"/>
            <a:ext cx="8229600" cy="1714350"/>
          </a:xfrm>
        </p:spPr>
        <p:txBody>
          <a:bodyPr/>
          <a:lstStyle/>
          <a:p>
            <a:r>
              <a:rPr lang="en-US" sz="2400" dirty="0" smtClean="0"/>
              <a:t>This system (aspect) only processes entities that have a position and a velocity</a:t>
            </a:r>
          </a:p>
          <a:p>
            <a:r>
              <a:rPr lang="en-US" sz="2400" dirty="0" smtClean="0"/>
              <a:t>Systems (aspects) can access time, graphics, sound, etc...</a:t>
            </a:r>
          </a:p>
          <a:p>
            <a:r>
              <a:rPr lang="en-US" sz="2400" dirty="0" smtClean="0"/>
              <a:t>They are independent - they can have their own threads</a:t>
            </a:r>
            <a:endParaRPr lang="en-US" sz="2400" dirty="0"/>
          </a:p>
        </p:txBody>
      </p:sp>
      <p:sp>
        <p:nvSpPr>
          <p:cNvPr id="7" name="Rectangle 6"/>
          <p:cNvSpPr/>
          <p:nvPr/>
        </p:nvSpPr>
        <p:spPr>
          <a:xfrm>
            <a:off x="2971800" y="1600200"/>
            <a:ext cx="4191000" cy="21336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41688" y="1349827"/>
            <a:ext cx="369333" cy="1219200"/>
            <a:chOff x="3352800" y="1654627"/>
            <a:chExt cx="369333" cy="1219200"/>
          </a:xfrm>
        </p:grpSpPr>
        <p:sp>
          <p:nvSpPr>
            <p:cNvPr id="12" name="Rectangle 11"/>
            <p:cNvSpPr/>
            <p:nvPr/>
          </p:nvSpPr>
          <p:spPr>
            <a:xfrm>
              <a:off x="3352800" y="1654627"/>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5400000">
              <a:off x="3069133" y="2035626"/>
              <a:ext cx="936667" cy="369332"/>
            </a:xfrm>
            <a:prstGeom prst="rect">
              <a:avLst/>
            </a:prstGeom>
            <a:noFill/>
          </p:spPr>
          <p:txBody>
            <a:bodyPr wrap="none" rtlCol="0">
              <a:spAutoFit/>
            </a:bodyPr>
            <a:lstStyle/>
            <a:p>
              <a:r>
                <a:rPr lang="en-US" dirty="0" smtClean="0"/>
                <a:t>Position</a:t>
              </a:r>
              <a:endParaRPr lang="en-US" dirty="0"/>
            </a:p>
          </p:txBody>
        </p:sp>
      </p:grpSp>
      <p:grpSp>
        <p:nvGrpSpPr>
          <p:cNvPr id="25" name="Group 24"/>
          <p:cNvGrpSpPr/>
          <p:nvPr/>
        </p:nvGrpSpPr>
        <p:grpSpPr>
          <a:xfrm>
            <a:off x="4377116" y="1349827"/>
            <a:ext cx="379550" cy="1219200"/>
            <a:chOff x="3939889" y="1654627"/>
            <a:chExt cx="379550" cy="1219200"/>
          </a:xfrm>
        </p:grpSpPr>
        <p:sp>
          <p:nvSpPr>
            <p:cNvPr id="9" name="Rectangle 8"/>
            <p:cNvSpPr/>
            <p:nvPr/>
          </p:nvSpPr>
          <p:spPr>
            <a:xfrm>
              <a:off x="3939889" y="1654627"/>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5400000">
              <a:off x="3668955" y="2035626"/>
              <a:ext cx="931635" cy="369332"/>
            </a:xfrm>
            <a:prstGeom prst="rect">
              <a:avLst/>
            </a:prstGeom>
            <a:noFill/>
          </p:spPr>
          <p:txBody>
            <a:bodyPr wrap="square" rtlCol="0">
              <a:spAutoFit/>
            </a:bodyPr>
            <a:lstStyle/>
            <a:p>
              <a:r>
                <a:rPr lang="en-US" dirty="0" smtClean="0"/>
                <a:t>Velocity</a:t>
              </a:r>
              <a:endParaRPr lang="en-US" dirty="0"/>
            </a:p>
          </p:txBody>
        </p:sp>
      </p:grpSp>
      <p:sp>
        <p:nvSpPr>
          <p:cNvPr id="17" name="Rectangle 16"/>
          <p:cNvSpPr/>
          <p:nvPr/>
        </p:nvSpPr>
        <p:spPr>
          <a:xfrm>
            <a:off x="2982686" y="3733800"/>
            <a:ext cx="2351088" cy="39188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6643" y="3756354"/>
            <a:ext cx="2133600" cy="369332"/>
          </a:xfrm>
          <a:prstGeom prst="rect">
            <a:avLst/>
          </a:prstGeom>
          <a:noFill/>
        </p:spPr>
        <p:txBody>
          <a:bodyPr wrap="square" rtlCol="0">
            <a:spAutoFit/>
          </a:bodyPr>
          <a:lstStyle/>
          <a:p>
            <a:r>
              <a:rPr lang="en-US" dirty="0" smtClean="0"/>
              <a:t>System (Movement)</a:t>
            </a:r>
            <a:endParaRPr lang="en-US" dirty="0"/>
          </a:p>
        </p:txBody>
      </p:sp>
      <p:grpSp>
        <p:nvGrpSpPr>
          <p:cNvPr id="6" name="Group 5"/>
          <p:cNvGrpSpPr/>
          <p:nvPr/>
        </p:nvGrpSpPr>
        <p:grpSpPr>
          <a:xfrm>
            <a:off x="1926155" y="3038139"/>
            <a:ext cx="1415533" cy="369334"/>
            <a:chOff x="3722440" y="2821629"/>
            <a:chExt cx="1415533" cy="369334"/>
          </a:xfrm>
        </p:grpSpPr>
        <p:sp>
          <p:nvSpPr>
            <p:cNvPr id="4" name="Rectangle 3"/>
            <p:cNvSpPr/>
            <p:nvPr/>
          </p:nvSpPr>
          <p:spPr>
            <a:xfrm rot="16200000">
              <a:off x="4245540" y="2298530"/>
              <a:ext cx="369333" cy="141553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79901" y="2821629"/>
              <a:ext cx="1198149" cy="369332"/>
            </a:xfrm>
            <a:prstGeom prst="rect">
              <a:avLst/>
            </a:prstGeom>
            <a:noFill/>
          </p:spPr>
          <p:txBody>
            <a:bodyPr wrap="none" rtlCol="0">
              <a:spAutoFit/>
            </a:bodyPr>
            <a:lstStyle/>
            <a:p>
              <a:r>
                <a:rPr lang="en-US" dirty="0" smtClean="0"/>
                <a:t>Delta Time</a:t>
              </a:r>
              <a:endParaRPr lang="en-US" dirty="0"/>
            </a:p>
          </p:txBody>
        </p:sp>
      </p:grpSp>
      <p:grpSp>
        <p:nvGrpSpPr>
          <p:cNvPr id="28" name="Group 27"/>
          <p:cNvGrpSpPr/>
          <p:nvPr/>
        </p:nvGrpSpPr>
        <p:grpSpPr>
          <a:xfrm>
            <a:off x="4131242" y="2895600"/>
            <a:ext cx="1524000" cy="643040"/>
            <a:chOff x="4680857" y="3200400"/>
            <a:chExt cx="1524000" cy="643040"/>
          </a:xfrm>
        </p:grpSpPr>
        <p:sp>
          <p:nvSpPr>
            <p:cNvPr id="21" name="Oval 20"/>
            <p:cNvSpPr/>
            <p:nvPr/>
          </p:nvSpPr>
          <p:spPr>
            <a:xfrm>
              <a:off x="4680857" y="3200400"/>
              <a:ext cx="1524000" cy="64304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23340" y="3342939"/>
              <a:ext cx="1447800" cy="369332"/>
            </a:xfrm>
            <a:prstGeom prst="rect">
              <a:avLst/>
            </a:prstGeom>
            <a:noFill/>
          </p:spPr>
          <p:txBody>
            <a:bodyPr wrap="square" rtlCol="0">
              <a:spAutoFit/>
            </a:bodyPr>
            <a:lstStyle/>
            <a:p>
              <a:pPr algn="ctr"/>
              <a:r>
                <a:rPr lang="en-US" dirty="0" smtClean="0"/>
                <a:t>Calculations</a:t>
              </a:r>
              <a:endParaRPr lang="en-US" dirty="0"/>
            </a:p>
          </p:txBody>
        </p:sp>
      </p:grpSp>
      <p:cxnSp>
        <p:nvCxnSpPr>
          <p:cNvPr id="23" name="Straight Arrow Connector 22"/>
          <p:cNvCxnSpPr/>
          <p:nvPr/>
        </p:nvCxnSpPr>
        <p:spPr>
          <a:xfrm>
            <a:off x="3372824" y="3217120"/>
            <a:ext cx="7406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743133" y="2209800"/>
            <a:ext cx="741555" cy="685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776335" y="2636866"/>
            <a:ext cx="579613" cy="2802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817670" y="2117719"/>
            <a:ext cx="172261" cy="702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397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Graphics System</a:t>
            </a:r>
            <a:endParaRPr lang="en-US" dirty="0"/>
          </a:p>
        </p:txBody>
      </p:sp>
      <p:sp>
        <p:nvSpPr>
          <p:cNvPr id="7" name="Rectangle 6"/>
          <p:cNvSpPr/>
          <p:nvPr/>
        </p:nvSpPr>
        <p:spPr>
          <a:xfrm>
            <a:off x="2286000" y="2514600"/>
            <a:ext cx="4191000" cy="21336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2655888" y="2264227"/>
            <a:ext cx="369333" cy="1219200"/>
            <a:chOff x="3352800" y="1654627"/>
            <a:chExt cx="369333" cy="1219200"/>
          </a:xfrm>
        </p:grpSpPr>
        <p:sp>
          <p:nvSpPr>
            <p:cNvPr id="12" name="Rectangle 11"/>
            <p:cNvSpPr/>
            <p:nvPr/>
          </p:nvSpPr>
          <p:spPr>
            <a:xfrm>
              <a:off x="3352800" y="1654627"/>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5400000">
              <a:off x="3069133" y="2035626"/>
              <a:ext cx="936667" cy="369332"/>
            </a:xfrm>
            <a:prstGeom prst="rect">
              <a:avLst/>
            </a:prstGeom>
            <a:noFill/>
          </p:spPr>
          <p:txBody>
            <a:bodyPr wrap="none" rtlCol="0">
              <a:spAutoFit/>
            </a:bodyPr>
            <a:lstStyle/>
            <a:p>
              <a:r>
                <a:rPr lang="en-US" dirty="0" smtClean="0"/>
                <a:t>Position</a:t>
              </a:r>
              <a:endParaRPr lang="en-US" dirty="0"/>
            </a:p>
          </p:txBody>
        </p:sp>
      </p:grpSp>
      <p:grpSp>
        <p:nvGrpSpPr>
          <p:cNvPr id="25" name="Group 24"/>
          <p:cNvGrpSpPr/>
          <p:nvPr/>
        </p:nvGrpSpPr>
        <p:grpSpPr>
          <a:xfrm>
            <a:off x="3691316" y="2264227"/>
            <a:ext cx="379550" cy="1219200"/>
            <a:chOff x="3939889" y="1654627"/>
            <a:chExt cx="379550" cy="1219200"/>
          </a:xfrm>
        </p:grpSpPr>
        <p:sp>
          <p:nvSpPr>
            <p:cNvPr id="9" name="Rectangle 8"/>
            <p:cNvSpPr/>
            <p:nvPr/>
          </p:nvSpPr>
          <p:spPr>
            <a:xfrm>
              <a:off x="3939889" y="1654627"/>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5400000">
              <a:off x="3668955" y="2035626"/>
              <a:ext cx="931635" cy="369332"/>
            </a:xfrm>
            <a:prstGeom prst="rect">
              <a:avLst/>
            </a:prstGeom>
            <a:noFill/>
          </p:spPr>
          <p:txBody>
            <a:bodyPr wrap="square" rtlCol="0">
              <a:spAutoFit/>
            </a:bodyPr>
            <a:lstStyle/>
            <a:p>
              <a:r>
                <a:rPr lang="en-US" dirty="0" smtClean="0"/>
                <a:t>Sprite</a:t>
              </a:r>
              <a:endParaRPr lang="en-US" dirty="0"/>
            </a:p>
          </p:txBody>
        </p:sp>
      </p:grpSp>
      <p:sp>
        <p:nvSpPr>
          <p:cNvPr id="17" name="Rectangle 16"/>
          <p:cNvSpPr/>
          <p:nvPr/>
        </p:nvSpPr>
        <p:spPr>
          <a:xfrm>
            <a:off x="2296886" y="4648200"/>
            <a:ext cx="2351088" cy="39188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360843" y="4670754"/>
            <a:ext cx="2133600" cy="369332"/>
          </a:xfrm>
          <a:prstGeom prst="rect">
            <a:avLst/>
          </a:prstGeom>
          <a:noFill/>
        </p:spPr>
        <p:txBody>
          <a:bodyPr wrap="square" rtlCol="0">
            <a:spAutoFit/>
          </a:bodyPr>
          <a:lstStyle/>
          <a:p>
            <a:r>
              <a:rPr lang="en-US" dirty="0" smtClean="0"/>
              <a:t>System (Drawing)</a:t>
            </a:r>
            <a:endParaRPr lang="en-US" dirty="0"/>
          </a:p>
        </p:txBody>
      </p:sp>
      <p:grpSp>
        <p:nvGrpSpPr>
          <p:cNvPr id="8" name="Group 7"/>
          <p:cNvGrpSpPr/>
          <p:nvPr/>
        </p:nvGrpSpPr>
        <p:grpSpPr>
          <a:xfrm>
            <a:off x="5751958" y="3930133"/>
            <a:ext cx="1884484" cy="369333"/>
            <a:chOff x="6497516" y="3038139"/>
            <a:chExt cx="1884484" cy="369333"/>
          </a:xfrm>
        </p:grpSpPr>
        <p:sp>
          <p:nvSpPr>
            <p:cNvPr id="4" name="Rectangle 3"/>
            <p:cNvSpPr/>
            <p:nvPr/>
          </p:nvSpPr>
          <p:spPr>
            <a:xfrm rot="16200000">
              <a:off x="7255091" y="2280564"/>
              <a:ext cx="369333" cy="188448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654977" y="3038139"/>
              <a:ext cx="1596527" cy="369332"/>
            </a:xfrm>
            <a:prstGeom prst="rect">
              <a:avLst/>
            </a:prstGeom>
            <a:noFill/>
          </p:spPr>
          <p:txBody>
            <a:bodyPr wrap="none" rtlCol="0">
              <a:spAutoFit/>
            </a:bodyPr>
            <a:lstStyle/>
            <a:p>
              <a:r>
                <a:rPr lang="en-US" dirty="0" smtClean="0"/>
                <a:t>Draw to screen</a:t>
              </a:r>
              <a:endParaRPr lang="en-US" dirty="0"/>
            </a:p>
          </p:txBody>
        </p:sp>
      </p:grpSp>
      <p:grpSp>
        <p:nvGrpSpPr>
          <p:cNvPr id="28" name="Group 27"/>
          <p:cNvGrpSpPr/>
          <p:nvPr/>
        </p:nvGrpSpPr>
        <p:grpSpPr>
          <a:xfrm>
            <a:off x="3445442" y="3810000"/>
            <a:ext cx="1524000" cy="643040"/>
            <a:chOff x="4680857" y="3200400"/>
            <a:chExt cx="1524000" cy="643040"/>
          </a:xfrm>
        </p:grpSpPr>
        <p:sp>
          <p:nvSpPr>
            <p:cNvPr id="21" name="Oval 20"/>
            <p:cNvSpPr/>
            <p:nvPr/>
          </p:nvSpPr>
          <p:spPr>
            <a:xfrm>
              <a:off x="4680857" y="3200400"/>
              <a:ext cx="1524000" cy="64304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23340" y="3342939"/>
              <a:ext cx="1447800" cy="369332"/>
            </a:xfrm>
            <a:prstGeom prst="rect">
              <a:avLst/>
            </a:prstGeom>
            <a:noFill/>
          </p:spPr>
          <p:txBody>
            <a:bodyPr wrap="square" rtlCol="0">
              <a:spAutoFit/>
            </a:bodyPr>
            <a:lstStyle/>
            <a:p>
              <a:pPr algn="ctr"/>
              <a:r>
                <a:rPr lang="en-US" dirty="0" smtClean="0"/>
                <a:t>Calculations</a:t>
              </a:r>
              <a:endParaRPr lang="en-US" dirty="0"/>
            </a:p>
          </p:txBody>
        </p:sp>
      </p:grpSp>
      <p:cxnSp>
        <p:nvCxnSpPr>
          <p:cNvPr id="23" name="Straight Arrow Connector 22"/>
          <p:cNvCxnSpPr/>
          <p:nvPr/>
        </p:nvCxnSpPr>
        <p:spPr>
          <a:xfrm>
            <a:off x="4969442" y="4114800"/>
            <a:ext cx="7406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124432" y="3446236"/>
            <a:ext cx="495663" cy="3751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31870" y="3032119"/>
            <a:ext cx="172261" cy="702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262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Item (e.g., Rock)</a:t>
            </a:r>
            <a:endParaRPr lang="en-US" dirty="0"/>
          </a:p>
        </p:txBody>
      </p:sp>
      <p:sp>
        <p:nvSpPr>
          <p:cNvPr id="7" name="Rectangle 6"/>
          <p:cNvSpPr/>
          <p:nvPr/>
        </p:nvSpPr>
        <p:spPr>
          <a:xfrm>
            <a:off x="3429000" y="2819400"/>
            <a:ext cx="2858122" cy="4616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209800" y="2364433"/>
            <a:ext cx="1371600" cy="1371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362200" y="2819400"/>
            <a:ext cx="1066800" cy="461665"/>
          </a:xfrm>
          <a:prstGeom prst="rect">
            <a:avLst/>
          </a:prstGeom>
          <a:noFill/>
        </p:spPr>
        <p:txBody>
          <a:bodyPr wrap="square" rtlCol="0">
            <a:spAutoFit/>
          </a:bodyPr>
          <a:lstStyle/>
          <a:p>
            <a:pPr algn="ctr"/>
            <a:r>
              <a:rPr lang="en-US" sz="2400" b="1" dirty="0" smtClean="0"/>
              <a:t>Entity</a:t>
            </a:r>
            <a:endParaRPr lang="en-US" sz="2400" b="1" dirty="0"/>
          </a:p>
        </p:txBody>
      </p:sp>
      <p:sp>
        <p:nvSpPr>
          <p:cNvPr id="6" name="TextBox 5"/>
          <p:cNvSpPr txBox="1"/>
          <p:nvPr/>
        </p:nvSpPr>
        <p:spPr>
          <a:xfrm>
            <a:off x="3733800" y="2865566"/>
            <a:ext cx="1828800" cy="369332"/>
          </a:xfrm>
          <a:prstGeom prst="rect">
            <a:avLst/>
          </a:prstGeom>
          <a:noFill/>
        </p:spPr>
        <p:txBody>
          <a:bodyPr wrap="square" rtlCol="0">
            <a:spAutoFit/>
          </a:bodyPr>
          <a:lstStyle/>
          <a:p>
            <a:r>
              <a:rPr lang="en-US" dirty="0" smtClean="0"/>
              <a:t>Unique entity ID</a:t>
            </a:r>
            <a:endParaRPr lang="en-US" dirty="0"/>
          </a:p>
        </p:txBody>
      </p:sp>
      <p:sp>
        <p:nvSpPr>
          <p:cNvPr id="14" name="Rectangle 13"/>
          <p:cNvSpPr/>
          <p:nvPr/>
        </p:nvSpPr>
        <p:spPr>
          <a:xfrm>
            <a:off x="5060378" y="3281064"/>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86200" y="3281064"/>
            <a:ext cx="369333" cy="1219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5400000">
            <a:off x="3602533" y="3662063"/>
            <a:ext cx="936667" cy="369332"/>
          </a:xfrm>
          <a:prstGeom prst="rect">
            <a:avLst/>
          </a:prstGeom>
          <a:noFill/>
        </p:spPr>
        <p:txBody>
          <a:bodyPr wrap="none" rtlCol="0">
            <a:spAutoFit/>
          </a:bodyPr>
          <a:lstStyle/>
          <a:p>
            <a:r>
              <a:rPr lang="en-US" dirty="0" smtClean="0"/>
              <a:t>Position</a:t>
            </a:r>
            <a:endParaRPr lang="en-US" dirty="0"/>
          </a:p>
        </p:txBody>
      </p:sp>
      <p:sp>
        <p:nvSpPr>
          <p:cNvPr id="10" name="TextBox 9"/>
          <p:cNvSpPr txBox="1"/>
          <p:nvPr/>
        </p:nvSpPr>
        <p:spPr>
          <a:xfrm rot="5400000">
            <a:off x="4859096" y="3643897"/>
            <a:ext cx="794658" cy="369332"/>
          </a:xfrm>
          <a:prstGeom prst="rect">
            <a:avLst/>
          </a:prstGeom>
          <a:noFill/>
        </p:spPr>
        <p:txBody>
          <a:bodyPr wrap="square" rtlCol="0">
            <a:spAutoFit/>
          </a:bodyPr>
          <a:lstStyle/>
          <a:p>
            <a:r>
              <a:rPr lang="en-US" dirty="0" smtClean="0"/>
              <a:t>Sprite</a:t>
            </a:r>
            <a:endParaRPr lang="en-US" dirty="0"/>
          </a:p>
        </p:txBody>
      </p:sp>
    </p:spTree>
    <p:extLst>
      <p:ext uri="{BB962C8B-B14F-4D97-AF65-F5344CB8AC3E}">
        <p14:creationId xmlns:p14="http://schemas.microsoft.com/office/powerpoint/2010/main" val="3816384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outerShdw blurRad="38100" dist="38100" dir="2700000" algn="tl">
                    <a:srgbClr val="000000">
                      <a:alpha val="43137"/>
                    </a:srgbClr>
                  </a:outerShdw>
                </a:effectLst>
              </a:rPr>
              <a:t>Qt3D ECS...</a:t>
            </a:r>
            <a:br>
              <a:rPr lang="en-US"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(“Aspect” vs “System”)</a:t>
            </a: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77567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Prefer “Aspect” Over “System”</a:t>
            </a:r>
            <a:r>
              <a:rPr lang="en-US" sz="4400" dirty="0"/>
              <a:t/>
            </a:r>
            <a:br>
              <a:rPr lang="en-US" sz="4400" dirty="0"/>
            </a:br>
            <a:endParaRPr lang="en-US" dirty="0"/>
          </a:p>
        </p:txBody>
      </p:sp>
      <p:sp>
        <p:nvSpPr>
          <p:cNvPr id="12" name="Content Placeholder 11"/>
          <p:cNvSpPr>
            <a:spLocks noGrp="1"/>
          </p:cNvSpPr>
          <p:nvPr>
            <p:ph idx="1"/>
          </p:nvPr>
        </p:nvSpPr>
        <p:spPr>
          <a:xfrm>
            <a:off x="457200" y="5410200"/>
            <a:ext cx="8229600" cy="838200"/>
          </a:xfrm>
        </p:spPr>
        <p:txBody>
          <a:bodyPr/>
          <a:lstStyle/>
          <a:p>
            <a:r>
              <a:rPr lang="en-US" sz="1800" dirty="0" smtClean="0"/>
              <a:t>The word </a:t>
            </a:r>
            <a:r>
              <a:rPr lang="en-US" sz="1800" b="1" i="1" dirty="0" smtClean="0"/>
              <a:t>aspect</a:t>
            </a:r>
            <a:r>
              <a:rPr lang="en-US" sz="1800" dirty="0" smtClean="0"/>
              <a:t> more clearly conveys the separation of things an entity can do</a:t>
            </a:r>
          </a:p>
          <a:p>
            <a:r>
              <a:rPr lang="en-US" sz="1800" dirty="0" smtClean="0"/>
              <a:t>But is a bit overloaded, as there is “Aspect Oriented Programming”</a:t>
            </a:r>
            <a:endParaRPr lang="en-US" sz="1800" dirty="0"/>
          </a:p>
        </p:txBody>
      </p:sp>
      <p:sp>
        <p:nvSpPr>
          <p:cNvPr id="5" name="TextBox 4"/>
          <p:cNvSpPr txBox="1"/>
          <p:nvPr/>
        </p:nvSpPr>
        <p:spPr>
          <a:xfrm>
            <a:off x="1905000" y="4829175"/>
            <a:ext cx="5410200" cy="307777"/>
          </a:xfrm>
          <a:prstGeom prst="rect">
            <a:avLst/>
          </a:prstGeom>
          <a:noFill/>
        </p:spPr>
        <p:txBody>
          <a:bodyPr wrap="square" rtlCol="0">
            <a:spAutoFit/>
          </a:bodyPr>
          <a:lstStyle/>
          <a:p>
            <a:pPr algn="ctr"/>
            <a:r>
              <a:rPr lang="en-US" sz="1400" i="1" dirty="0"/>
              <a:t>Reference: </a:t>
            </a:r>
            <a:r>
              <a:rPr lang="en-US" sz="1400" i="1" dirty="0" err="1"/>
              <a:t>Qt</a:t>
            </a:r>
            <a:r>
              <a:rPr lang="en-US" sz="1400" i="1" dirty="0"/>
              <a:t> 3D Overview </a:t>
            </a:r>
            <a:r>
              <a:rPr lang="en-US" sz="1400" i="1" dirty="0" smtClean="0"/>
              <a:t>Documentation</a:t>
            </a:r>
            <a:endParaRPr lang="en-US" sz="1400" i="1" dirty="0"/>
          </a:p>
        </p:txBody>
      </p:sp>
      <p:pic>
        <p:nvPicPr>
          <p:cNvPr id="13" name="Picture 12"/>
          <p:cNvPicPr>
            <a:picLocks noChangeAspect="1"/>
          </p:cNvPicPr>
          <p:nvPr/>
        </p:nvPicPr>
        <p:blipFill>
          <a:blip r:embed="rId2"/>
          <a:stretch>
            <a:fillRect/>
          </a:stretch>
        </p:blipFill>
        <p:spPr>
          <a:xfrm>
            <a:off x="1524000" y="1371600"/>
            <a:ext cx="5838825" cy="3457575"/>
          </a:xfrm>
          <a:prstGeom prst="rect">
            <a:avLst/>
          </a:prstGeom>
        </p:spPr>
      </p:pic>
    </p:spTree>
    <p:extLst>
      <p:ext uri="{BB962C8B-B14F-4D97-AF65-F5344CB8AC3E}">
        <p14:creationId xmlns:p14="http://schemas.microsoft.com/office/powerpoint/2010/main" val="195835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7" name="Content Placeholder 6"/>
          <p:cNvSpPr>
            <a:spLocks noGrp="1"/>
          </p:cNvSpPr>
          <p:nvPr>
            <p:ph idx="1"/>
          </p:nvPr>
        </p:nvSpPr>
        <p:spPr/>
        <p:txBody>
          <a:bodyPr/>
          <a:lstStyle/>
          <a:p>
            <a:r>
              <a:rPr lang="en-US" sz="2000" dirty="0" smtClean="0"/>
              <a:t>GDC 2002 Presentation: A Data-Driven Game Object System</a:t>
            </a:r>
          </a:p>
          <a:p>
            <a:pPr lvl="1"/>
            <a:r>
              <a:rPr lang="en-US" sz="1800" dirty="0">
                <a:hlinkClick r:id="rId2"/>
              </a:rPr>
              <a:t>https://www.gamedevs.org/uploads/data-driven-game-object-system.pdf</a:t>
            </a:r>
            <a:endParaRPr lang="en-US" sz="1800" dirty="0" smtClean="0"/>
          </a:p>
          <a:p>
            <a:r>
              <a:rPr lang="en-US" sz="2000" dirty="0" smtClean="0"/>
              <a:t>Entity Systems are the future of MMOG development</a:t>
            </a:r>
          </a:p>
          <a:p>
            <a:pPr lvl="1"/>
            <a:r>
              <a:rPr lang="en-US" sz="1800" dirty="0" smtClean="0">
                <a:hlinkClick r:id="rId3"/>
              </a:rPr>
              <a:t>http://t-machine.org/index.php/2007/09/03/entity-systems-are-the-future-of-mmog-development-part-1/</a:t>
            </a:r>
            <a:endParaRPr lang="en-US" sz="1800" dirty="0" smtClean="0"/>
          </a:p>
          <a:p>
            <a:r>
              <a:rPr lang="en-US" sz="2000" dirty="0" smtClean="0"/>
              <a:t>The Entity-Component-System C++ Game Design Pattern</a:t>
            </a:r>
          </a:p>
          <a:p>
            <a:pPr lvl="1"/>
            <a:r>
              <a:rPr lang="en-US" sz="1800" dirty="0">
                <a:hlinkClick r:id="rId4"/>
              </a:rPr>
              <a:t>https://www.gamedev.net/articles/programming/general-and-gameplay-programming/the-entity-component-system-c-game-design-pattern-part-1-r4803</a:t>
            </a:r>
            <a:r>
              <a:rPr lang="en-US" sz="1800" dirty="0" smtClean="0">
                <a:hlinkClick r:id="rId4"/>
              </a:rPr>
              <a:t>/</a:t>
            </a:r>
            <a:endParaRPr lang="en-US" sz="1800" dirty="0" smtClean="0"/>
          </a:p>
          <a:p>
            <a:pPr lvl="1"/>
            <a:r>
              <a:rPr lang="en-US" sz="1800" dirty="0" smtClean="0"/>
              <a:t>Template-based ECS Implementation</a:t>
            </a:r>
          </a:p>
          <a:p>
            <a:r>
              <a:rPr lang="en-US" sz="2000" dirty="0" smtClean="0"/>
              <a:t>Cowboy Programming: Evolve Your Hierarchy</a:t>
            </a:r>
          </a:p>
          <a:p>
            <a:pPr lvl="1"/>
            <a:r>
              <a:rPr lang="en-US" sz="1600" dirty="0">
                <a:hlinkClick r:id="rId5"/>
              </a:rPr>
              <a:t>http://cowboyprogramming.com/2007/01/05/evolve-your-heirachy</a:t>
            </a:r>
            <a:r>
              <a:rPr lang="en-US" sz="1600" dirty="0" smtClean="0">
                <a:hlinkClick r:id="rId5"/>
              </a:rPr>
              <a:t>/</a:t>
            </a:r>
            <a:endParaRPr lang="en-US" sz="1600" dirty="0" smtClean="0"/>
          </a:p>
          <a:p>
            <a:r>
              <a:rPr lang="en-US" sz="2000" dirty="0" smtClean="0"/>
              <a:t>Ash Entity Framework</a:t>
            </a:r>
          </a:p>
          <a:p>
            <a:pPr lvl="1"/>
            <a:r>
              <a:rPr lang="en-US" sz="1800" dirty="0" smtClean="0">
                <a:hlinkClick r:id="rId6"/>
              </a:rPr>
              <a:t>https://www.richardlord.net/ash/</a:t>
            </a:r>
            <a:endParaRPr lang="en-US" sz="1800" dirty="0" smtClean="0"/>
          </a:p>
          <a:p>
            <a:r>
              <a:rPr lang="en-US" sz="2000" dirty="0" smtClean="0"/>
              <a:t>An Entity-Component-System in C++ and </a:t>
            </a:r>
            <a:r>
              <a:rPr lang="en-US" sz="2000" dirty="0" err="1" smtClean="0"/>
              <a:t>Qt</a:t>
            </a:r>
            <a:endParaRPr lang="en-US" sz="2000" dirty="0" smtClean="0"/>
          </a:p>
          <a:p>
            <a:pPr lvl="1"/>
            <a:r>
              <a:rPr lang="en-US" sz="1800" dirty="0" smtClean="0">
                <a:hlinkClick r:id="rId7"/>
              </a:rPr>
              <a:t>http://cppedinburgh.uk/slides/201611-qt3d-ecs.pdf</a:t>
            </a:r>
            <a:endParaRPr lang="en-US" sz="1800" dirty="0" smtClean="0"/>
          </a:p>
          <a:p>
            <a:endParaRPr lang="en-US" sz="2400" dirty="0" smtClean="0"/>
          </a:p>
          <a:p>
            <a:pPr lvl="1"/>
            <a:endParaRPr lang="en-US" sz="1800" dirty="0" smtClean="0"/>
          </a:p>
        </p:txBody>
      </p:sp>
    </p:spTree>
    <p:extLst>
      <p:ext uri="{BB962C8B-B14F-4D97-AF65-F5344CB8AC3E}">
        <p14:creationId xmlns:p14="http://schemas.microsoft.com/office/powerpoint/2010/main" val="137189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2746375"/>
          </a:xfrm>
        </p:spPr>
        <p:txBody>
          <a:bodyPr/>
          <a:lstStyle/>
          <a:p>
            <a:r>
              <a:rPr lang="en-US" sz="4000" b="1" dirty="0" smtClean="0">
                <a:effectLst>
                  <a:outerShdw blurRad="38100" dist="38100" dir="2700000" algn="tl">
                    <a:srgbClr val="000000">
                      <a:alpha val="43137"/>
                    </a:srgbClr>
                  </a:outerShdw>
                </a:effectLst>
              </a:rPr>
              <a:t>EOF</a:t>
            </a: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24160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0" y="76200"/>
            <a:ext cx="9144000" cy="914400"/>
          </a:xfrm>
        </p:spPr>
        <p:txBody>
          <a:bodyPr/>
          <a:lstStyle/>
          <a:p>
            <a:r>
              <a:rPr lang="en-US" sz="4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Common Station Overview</a:t>
            </a:r>
          </a:p>
        </p:txBody>
      </p:sp>
      <p:sp>
        <p:nvSpPr>
          <p:cNvPr id="304131" name="Text Box 3"/>
          <p:cNvSpPr txBox="1">
            <a:spLocks noChangeArrowheads="1"/>
          </p:cNvSpPr>
          <p:nvPr/>
        </p:nvSpPr>
        <p:spPr bwMode="auto">
          <a:xfrm>
            <a:off x="5257800" y="2362200"/>
            <a:ext cx="990600" cy="396875"/>
          </a:xfrm>
          <a:prstGeom prst="rect">
            <a:avLst/>
          </a:prstGeom>
          <a:noFill/>
          <a:ln w="9525">
            <a:noFill/>
            <a:miter lim="800000"/>
            <a:headEnd/>
            <a:tailEnd/>
          </a:ln>
          <a:effectLst/>
        </p:spPr>
        <p:txBody>
          <a:bodyPr anchor="ctr">
            <a:spAutoFit/>
          </a:bodyPr>
          <a:lstStyle/>
          <a:p>
            <a:pPr eaLnBrk="0" hangingPunct="0"/>
            <a:r>
              <a:rPr lang="en-US" sz="2000" u="sng"/>
              <a:t>Station</a:t>
            </a:r>
            <a:endParaRPr lang="en-US" sz="2000" b="0" u="sng"/>
          </a:p>
        </p:txBody>
      </p:sp>
      <p:sp>
        <p:nvSpPr>
          <p:cNvPr id="304132" name="Rectangle 4"/>
          <p:cNvSpPr>
            <a:spLocks noChangeArrowheads="1"/>
          </p:cNvSpPr>
          <p:nvPr/>
        </p:nvSpPr>
        <p:spPr bwMode="auto">
          <a:xfrm>
            <a:off x="5257800" y="2362200"/>
            <a:ext cx="1066800" cy="3124200"/>
          </a:xfrm>
          <a:prstGeom prst="rect">
            <a:avLst/>
          </a:prstGeom>
          <a:noFill/>
          <a:ln w="9525">
            <a:solidFill>
              <a:schemeClr val="tx1"/>
            </a:solidFill>
            <a:miter lim="800000"/>
            <a:headEnd/>
            <a:tailEnd/>
          </a:ln>
          <a:effectLst/>
        </p:spPr>
        <p:txBody>
          <a:bodyPr wrap="none" anchor="ctr"/>
          <a:lstStyle/>
          <a:p>
            <a:endParaRPr lang="en-US"/>
          </a:p>
        </p:txBody>
      </p:sp>
      <p:sp>
        <p:nvSpPr>
          <p:cNvPr id="304133" name="Text Box 5"/>
          <p:cNvSpPr txBox="1">
            <a:spLocks noChangeArrowheads="1"/>
          </p:cNvSpPr>
          <p:nvPr/>
        </p:nvSpPr>
        <p:spPr bwMode="auto">
          <a:xfrm>
            <a:off x="6096000" y="1246188"/>
            <a:ext cx="1066800" cy="466725"/>
          </a:xfrm>
          <a:prstGeom prst="rect">
            <a:avLst/>
          </a:prstGeom>
          <a:noFill/>
          <a:ln w="9525">
            <a:solidFill>
              <a:schemeClr val="tx1"/>
            </a:solidFill>
            <a:miter lim="800000"/>
            <a:headEnd/>
            <a:tailEnd/>
          </a:ln>
          <a:effectLst/>
        </p:spPr>
        <p:txBody>
          <a:bodyPr anchor="ctr" anchorCtr="1">
            <a:spAutoFit/>
          </a:bodyPr>
          <a:lstStyle/>
          <a:p>
            <a:pPr eaLnBrk="0" hangingPunct="0"/>
            <a:r>
              <a:rPr lang="en-US" sz="1200"/>
              <a:t>Network Interface</a:t>
            </a:r>
          </a:p>
        </p:txBody>
      </p:sp>
      <p:sp>
        <p:nvSpPr>
          <p:cNvPr id="304134" name="Text Box 6"/>
          <p:cNvSpPr txBox="1">
            <a:spLocks noChangeArrowheads="1"/>
          </p:cNvSpPr>
          <p:nvPr/>
        </p:nvSpPr>
        <p:spPr bwMode="auto">
          <a:xfrm>
            <a:off x="228600" y="1143000"/>
            <a:ext cx="1905000" cy="396875"/>
          </a:xfrm>
          <a:prstGeom prst="rect">
            <a:avLst/>
          </a:prstGeom>
          <a:noFill/>
          <a:ln w="9525">
            <a:noFill/>
            <a:miter lim="800000"/>
            <a:headEnd/>
            <a:tailEnd/>
          </a:ln>
          <a:effectLst/>
        </p:spPr>
        <p:txBody>
          <a:bodyPr anchor="ctr" anchorCtr="1">
            <a:spAutoFit/>
          </a:bodyPr>
          <a:lstStyle/>
          <a:p>
            <a:pPr eaLnBrk="0" hangingPunct="0"/>
            <a:r>
              <a:rPr lang="en-US" sz="2000" u="sng"/>
              <a:t>Simulation</a:t>
            </a:r>
          </a:p>
        </p:txBody>
      </p:sp>
      <p:sp>
        <p:nvSpPr>
          <p:cNvPr id="304135" name="Text Box 7"/>
          <p:cNvSpPr txBox="1">
            <a:spLocks noChangeArrowheads="1"/>
          </p:cNvSpPr>
          <p:nvPr/>
        </p:nvSpPr>
        <p:spPr bwMode="auto">
          <a:xfrm>
            <a:off x="6864350" y="4038600"/>
            <a:ext cx="768350" cy="274638"/>
          </a:xfrm>
          <a:prstGeom prst="rect">
            <a:avLst/>
          </a:prstGeom>
          <a:noFill/>
          <a:ln w="9525">
            <a:noFill/>
            <a:miter lim="800000"/>
            <a:headEnd/>
            <a:tailEnd/>
          </a:ln>
          <a:effectLst/>
        </p:spPr>
        <p:txBody>
          <a:bodyPr anchor="ctr" anchorCtr="1">
            <a:spAutoFit/>
          </a:bodyPr>
          <a:lstStyle/>
          <a:p>
            <a:pPr eaLnBrk="0" hangingPunct="0"/>
            <a:r>
              <a:rPr lang="en-US" sz="1200"/>
              <a:t>Displays</a:t>
            </a:r>
          </a:p>
        </p:txBody>
      </p:sp>
      <p:sp>
        <p:nvSpPr>
          <p:cNvPr id="304136" name="AutoShape 8"/>
          <p:cNvSpPr>
            <a:spLocks/>
          </p:cNvSpPr>
          <p:nvPr/>
        </p:nvSpPr>
        <p:spPr bwMode="auto">
          <a:xfrm>
            <a:off x="6788150" y="3962400"/>
            <a:ext cx="152400" cy="457200"/>
          </a:xfrm>
          <a:prstGeom prst="leftBrace">
            <a:avLst>
              <a:gd name="adj1" fmla="val 25000"/>
              <a:gd name="adj2" fmla="val 50000"/>
            </a:avLst>
          </a:prstGeom>
          <a:noFill/>
          <a:ln w="9525">
            <a:solidFill>
              <a:schemeClr val="tx1"/>
            </a:solidFill>
            <a:round/>
            <a:headEnd/>
            <a:tailEnd/>
          </a:ln>
          <a:effectLst/>
        </p:spPr>
        <p:txBody>
          <a:bodyPr wrap="none" anchor="ctr"/>
          <a:lstStyle/>
          <a:p>
            <a:endParaRPr lang="en-US"/>
          </a:p>
        </p:txBody>
      </p:sp>
      <p:sp>
        <p:nvSpPr>
          <p:cNvPr id="304137" name="AutoShape 9"/>
          <p:cNvSpPr>
            <a:spLocks/>
          </p:cNvSpPr>
          <p:nvPr/>
        </p:nvSpPr>
        <p:spPr bwMode="auto">
          <a:xfrm flipH="1">
            <a:off x="7550150" y="3962400"/>
            <a:ext cx="152400" cy="457200"/>
          </a:xfrm>
          <a:prstGeom prst="leftBrace">
            <a:avLst>
              <a:gd name="adj1" fmla="val 25000"/>
              <a:gd name="adj2" fmla="val 50000"/>
            </a:avLst>
          </a:prstGeom>
          <a:noFill/>
          <a:ln w="9525">
            <a:solidFill>
              <a:schemeClr val="tx1"/>
            </a:solidFill>
            <a:round/>
            <a:headEnd/>
            <a:tailEnd/>
          </a:ln>
          <a:effectLst/>
        </p:spPr>
        <p:txBody>
          <a:bodyPr wrap="none" anchor="ctr"/>
          <a:lstStyle/>
          <a:p>
            <a:endParaRPr lang="en-US"/>
          </a:p>
        </p:txBody>
      </p:sp>
      <p:sp>
        <p:nvSpPr>
          <p:cNvPr id="304138" name="Text Box 10"/>
          <p:cNvSpPr txBox="1">
            <a:spLocks noChangeArrowheads="1"/>
          </p:cNvSpPr>
          <p:nvPr/>
        </p:nvSpPr>
        <p:spPr bwMode="auto">
          <a:xfrm>
            <a:off x="5334000" y="2971800"/>
            <a:ext cx="914400" cy="476250"/>
          </a:xfrm>
          <a:prstGeom prst="rect">
            <a:avLst/>
          </a:prstGeom>
          <a:noFill/>
          <a:ln w="19050" algn="ctr">
            <a:solidFill>
              <a:schemeClr val="tx1"/>
            </a:solidFill>
            <a:prstDash val="dash"/>
            <a:miter lim="800000"/>
            <a:headEnd/>
            <a:tailEnd type="none" w="lg" len="lg"/>
          </a:ln>
          <a:effectLst/>
        </p:spPr>
        <p:txBody>
          <a:bodyPr>
            <a:spAutoFit/>
          </a:bodyPr>
          <a:lstStyle/>
          <a:p>
            <a:r>
              <a:rPr lang="en-US" sz="1200" b="0"/>
              <a:t>Real-time</a:t>
            </a:r>
          </a:p>
          <a:p>
            <a:r>
              <a:rPr lang="en-US" sz="1200" b="0"/>
              <a:t>functions</a:t>
            </a:r>
          </a:p>
        </p:txBody>
      </p:sp>
      <p:sp>
        <p:nvSpPr>
          <p:cNvPr id="304139" name="Text Box 11"/>
          <p:cNvSpPr txBox="1">
            <a:spLocks noChangeArrowheads="1"/>
          </p:cNvSpPr>
          <p:nvPr/>
        </p:nvSpPr>
        <p:spPr bwMode="auto">
          <a:xfrm>
            <a:off x="6864350" y="4710113"/>
            <a:ext cx="768350" cy="457200"/>
          </a:xfrm>
          <a:prstGeom prst="rect">
            <a:avLst/>
          </a:prstGeom>
          <a:noFill/>
          <a:ln w="9525">
            <a:noFill/>
            <a:miter lim="800000"/>
            <a:headEnd/>
            <a:tailEnd/>
          </a:ln>
          <a:effectLst/>
        </p:spPr>
        <p:txBody>
          <a:bodyPr anchor="ctr" anchorCtr="1">
            <a:spAutoFit/>
          </a:bodyPr>
          <a:lstStyle/>
          <a:p>
            <a:pPr eaLnBrk="0" hangingPunct="0"/>
            <a:r>
              <a:rPr lang="en-US" sz="1200"/>
              <a:t>Cockpit</a:t>
            </a:r>
          </a:p>
          <a:p>
            <a:pPr eaLnBrk="0" hangingPunct="0"/>
            <a:r>
              <a:rPr lang="en-US" sz="1200"/>
              <a:t>I/O</a:t>
            </a:r>
          </a:p>
        </p:txBody>
      </p:sp>
      <p:sp>
        <p:nvSpPr>
          <p:cNvPr id="304140" name="AutoShape 12"/>
          <p:cNvSpPr>
            <a:spLocks/>
          </p:cNvSpPr>
          <p:nvPr/>
        </p:nvSpPr>
        <p:spPr bwMode="auto">
          <a:xfrm>
            <a:off x="6788150" y="4724400"/>
            <a:ext cx="152400" cy="457200"/>
          </a:xfrm>
          <a:prstGeom prst="leftBrace">
            <a:avLst>
              <a:gd name="adj1" fmla="val 25000"/>
              <a:gd name="adj2" fmla="val 50000"/>
            </a:avLst>
          </a:prstGeom>
          <a:noFill/>
          <a:ln w="9525">
            <a:solidFill>
              <a:schemeClr val="tx1"/>
            </a:solidFill>
            <a:round/>
            <a:headEnd/>
            <a:tailEnd/>
          </a:ln>
          <a:effectLst/>
        </p:spPr>
        <p:txBody>
          <a:bodyPr wrap="none" anchor="ctr"/>
          <a:lstStyle/>
          <a:p>
            <a:endParaRPr lang="en-US"/>
          </a:p>
        </p:txBody>
      </p:sp>
      <p:sp>
        <p:nvSpPr>
          <p:cNvPr id="304141" name="AutoShape 13"/>
          <p:cNvSpPr>
            <a:spLocks/>
          </p:cNvSpPr>
          <p:nvPr/>
        </p:nvSpPr>
        <p:spPr bwMode="auto">
          <a:xfrm flipH="1">
            <a:off x="7550150" y="4724400"/>
            <a:ext cx="152400" cy="457200"/>
          </a:xfrm>
          <a:prstGeom prst="leftBrace">
            <a:avLst>
              <a:gd name="adj1" fmla="val 25000"/>
              <a:gd name="adj2" fmla="val 50000"/>
            </a:avLst>
          </a:prstGeom>
          <a:noFill/>
          <a:ln w="9525">
            <a:solidFill>
              <a:schemeClr val="tx1"/>
            </a:solidFill>
            <a:round/>
            <a:headEnd/>
            <a:tailEnd/>
          </a:ln>
          <a:effectLst/>
        </p:spPr>
        <p:txBody>
          <a:bodyPr wrap="none" anchor="ctr"/>
          <a:lstStyle/>
          <a:p>
            <a:endParaRPr lang="en-US"/>
          </a:p>
        </p:txBody>
      </p:sp>
      <p:sp>
        <p:nvSpPr>
          <p:cNvPr id="304142" name="Line 14"/>
          <p:cNvSpPr>
            <a:spLocks noChangeShapeType="1"/>
          </p:cNvSpPr>
          <p:nvPr/>
        </p:nvSpPr>
        <p:spPr bwMode="auto">
          <a:xfrm>
            <a:off x="6324600" y="3505200"/>
            <a:ext cx="4635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43" name="AutoShape 15"/>
          <p:cNvSpPr>
            <a:spLocks/>
          </p:cNvSpPr>
          <p:nvPr/>
        </p:nvSpPr>
        <p:spPr bwMode="auto">
          <a:xfrm flipH="1">
            <a:off x="8077200" y="3352800"/>
            <a:ext cx="228600" cy="1828800"/>
          </a:xfrm>
          <a:prstGeom prst="leftBrace">
            <a:avLst>
              <a:gd name="adj1" fmla="val 66667"/>
              <a:gd name="adj2" fmla="val 50000"/>
            </a:avLst>
          </a:prstGeom>
          <a:noFill/>
          <a:ln w="9525">
            <a:solidFill>
              <a:schemeClr val="tx1"/>
            </a:solidFill>
            <a:round/>
            <a:headEnd/>
            <a:tailEnd/>
          </a:ln>
          <a:effectLst/>
        </p:spPr>
        <p:txBody>
          <a:bodyPr wrap="none" anchor="ctr"/>
          <a:lstStyle/>
          <a:p>
            <a:endParaRPr lang="en-US"/>
          </a:p>
        </p:txBody>
      </p:sp>
      <p:sp>
        <p:nvSpPr>
          <p:cNvPr id="304144" name="Text Box 16"/>
          <p:cNvSpPr txBox="1">
            <a:spLocks noChangeArrowheads="1"/>
          </p:cNvSpPr>
          <p:nvPr/>
        </p:nvSpPr>
        <p:spPr bwMode="auto">
          <a:xfrm>
            <a:off x="8147050" y="3932238"/>
            <a:ext cx="844550" cy="639762"/>
          </a:xfrm>
          <a:prstGeom prst="rect">
            <a:avLst/>
          </a:prstGeom>
          <a:noFill/>
          <a:ln w="9525">
            <a:noFill/>
            <a:miter lim="800000"/>
            <a:headEnd/>
            <a:tailEnd/>
          </a:ln>
          <a:effectLst/>
        </p:spPr>
        <p:txBody>
          <a:bodyPr anchor="ctr" anchorCtr="1">
            <a:spAutoFit/>
          </a:bodyPr>
          <a:lstStyle/>
          <a:p>
            <a:pPr eaLnBrk="0" hangingPunct="0"/>
            <a:r>
              <a:rPr lang="en-US" sz="1200"/>
              <a:t>Controls</a:t>
            </a:r>
          </a:p>
          <a:p>
            <a:pPr eaLnBrk="0" hangingPunct="0"/>
            <a:r>
              <a:rPr lang="en-US" sz="1200"/>
              <a:t>&amp;</a:t>
            </a:r>
          </a:p>
          <a:p>
            <a:pPr eaLnBrk="0" hangingPunct="0"/>
            <a:r>
              <a:rPr lang="en-US" sz="1200"/>
              <a:t>Displays</a:t>
            </a:r>
          </a:p>
        </p:txBody>
      </p:sp>
      <p:sp>
        <p:nvSpPr>
          <p:cNvPr id="304145" name="Rectangle 17"/>
          <p:cNvSpPr>
            <a:spLocks noChangeArrowheads="1"/>
          </p:cNvSpPr>
          <p:nvPr/>
        </p:nvSpPr>
        <p:spPr bwMode="auto">
          <a:xfrm>
            <a:off x="457200" y="1219200"/>
            <a:ext cx="4343400" cy="914400"/>
          </a:xfrm>
          <a:prstGeom prst="rect">
            <a:avLst/>
          </a:prstGeom>
          <a:noFill/>
          <a:ln w="9525">
            <a:solidFill>
              <a:schemeClr val="tx1"/>
            </a:solidFill>
            <a:miter lim="800000"/>
            <a:headEnd/>
            <a:tailEnd/>
          </a:ln>
          <a:effectLst/>
        </p:spPr>
        <p:txBody>
          <a:bodyPr wrap="none" anchor="ctr"/>
          <a:lstStyle/>
          <a:p>
            <a:endParaRPr lang="en-US"/>
          </a:p>
        </p:txBody>
      </p:sp>
      <p:sp>
        <p:nvSpPr>
          <p:cNvPr id="304146" name="Text Box 18"/>
          <p:cNvSpPr txBox="1">
            <a:spLocks noChangeArrowheads="1"/>
          </p:cNvSpPr>
          <p:nvPr/>
        </p:nvSpPr>
        <p:spPr bwMode="auto">
          <a:xfrm>
            <a:off x="5334000" y="3581400"/>
            <a:ext cx="914400" cy="841375"/>
          </a:xfrm>
          <a:prstGeom prst="rect">
            <a:avLst/>
          </a:prstGeom>
          <a:noFill/>
          <a:ln w="19050" algn="ctr">
            <a:solidFill>
              <a:schemeClr val="tx1"/>
            </a:solidFill>
            <a:prstDash val="dash"/>
            <a:miter lim="800000"/>
            <a:headEnd/>
            <a:tailEnd type="none" w="lg" len="lg"/>
          </a:ln>
          <a:effectLst/>
        </p:spPr>
        <p:txBody>
          <a:bodyPr>
            <a:spAutoFit/>
          </a:bodyPr>
          <a:lstStyle/>
          <a:p>
            <a:r>
              <a:rPr lang="en-US" sz="1200" b="0"/>
              <a:t>Ownship</a:t>
            </a:r>
          </a:p>
          <a:p>
            <a:endParaRPr lang="en-US" sz="1200" b="0"/>
          </a:p>
          <a:p>
            <a:r>
              <a:rPr lang="en-US" sz="1200" b="0"/>
              <a:t>C/D</a:t>
            </a:r>
          </a:p>
          <a:p>
            <a:r>
              <a:rPr lang="en-US" sz="1200" b="0"/>
              <a:t>Interface</a:t>
            </a:r>
          </a:p>
        </p:txBody>
      </p:sp>
      <p:sp>
        <p:nvSpPr>
          <p:cNvPr id="304147" name="Text Box 19"/>
          <p:cNvSpPr txBox="1">
            <a:spLocks noChangeArrowheads="1"/>
          </p:cNvSpPr>
          <p:nvPr/>
        </p:nvSpPr>
        <p:spPr bwMode="auto">
          <a:xfrm>
            <a:off x="1981200" y="1295400"/>
            <a:ext cx="1295400" cy="293688"/>
          </a:xfrm>
          <a:prstGeom prst="rect">
            <a:avLst/>
          </a:prstGeom>
          <a:noFill/>
          <a:ln w="19050" algn="ctr">
            <a:solidFill>
              <a:schemeClr val="tx1"/>
            </a:solidFill>
            <a:prstDash val="dash"/>
            <a:miter lim="800000"/>
            <a:headEnd/>
            <a:tailEnd type="none" w="lg" len="lg"/>
          </a:ln>
          <a:effectLst/>
        </p:spPr>
        <p:txBody>
          <a:bodyPr>
            <a:spAutoFit/>
          </a:bodyPr>
          <a:lstStyle/>
          <a:p>
            <a:r>
              <a:rPr lang="en-US" sz="1200" b="0"/>
              <a:t>Simulation Time</a:t>
            </a:r>
          </a:p>
        </p:txBody>
      </p:sp>
      <p:sp>
        <p:nvSpPr>
          <p:cNvPr id="304148" name="Text Box 20"/>
          <p:cNvSpPr txBox="1">
            <a:spLocks noChangeArrowheads="1"/>
          </p:cNvSpPr>
          <p:nvPr/>
        </p:nvSpPr>
        <p:spPr bwMode="auto">
          <a:xfrm>
            <a:off x="1981200" y="1687513"/>
            <a:ext cx="1295400" cy="293687"/>
          </a:xfrm>
          <a:prstGeom prst="rect">
            <a:avLst/>
          </a:prstGeom>
          <a:noFill/>
          <a:ln w="19050" algn="ctr">
            <a:solidFill>
              <a:schemeClr val="tx1"/>
            </a:solidFill>
            <a:prstDash val="dash"/>
            <a:miter lim="800000"/>
            <a:headEnd/>
            <a:tailEnd type="none" w="lg" len="lg"/>
          </a:ln>
          <a:effectLst/>
        </p:spPr>
        <p:txBody>
          <a:bodyPr>
            <a:spAutoFit/>
          </a:bodyPr>
          <a:lstStyle/>
          <a:p>
            <a:r>
              <a:rPr lang="en-US" sz="1200" b="0"/>
              <a:t>Environments</a:t>
            </a:r>
          </a:p>
        </p:txBody>
      </p:sp>
      <p:sp>
        <p:nvSpPr>
          <p:cNvPr id="304149" name="Text Box 21"/>
          <p:cNvSpPr txBox="1">
            <a:spLocks noChangeArrowheads="1"/>
          </p:cNvSpPr>
          <p:nvPr/>
        </p:nvSpPr>
        <p:spPr bwMode="auto">
          <a:xfrm>
            <a:off x="1143000" y="2438400"/>
            <a:ext cx="990600" cy="396875"/>
          </a:xfrm>
          <a:prstGeom prst="rect">
            <a:avLst/>
          </a:prstGeom>
          <a:noFill/>
          <a:ln w="9525">
            <a:noFill/>
            <a:miter lim="800000"/>
            <a:headEnd/>
            <a:tailEnd/>
          </a:ln>
          <a:effectLst/>
        </p:spPr>
        <p:txBody>
          <a:bodyPr anchor="ctr">
            <a:spAutoFit/>
          </a:bodyPr>
          <a:lstStyle/>
          <a:p>
            <a:pPr eaLnBrk="0" hangingPunct="0"/>
            <a:r>
              <a:rPr lang="en-US" sz="2000" u="sng"/>
              <a:t>Player</a:t>
            </a:r>
            <a:endParaRPr lang="en-US" sz="2000" b="0" u="sng"/>
          </a:p>
        </p:txBody>
      </p:sp>
      <p:sp>
        <p:nvSpPr>
          <p:cNvPr id="304150" name="Rectangle 22"/>
          <p:cNvSpPr>
            <a:spLocks noChangeArrowheads="1"/>
          </p:cNvSpPr>
          <p:nvPr/>
        </p:nvSpPr>
        <p:spPr bwMode="auto">
          <a:xfrm>
            <a:off x="1143000" y="2438400"/>
            <a:ext cx="1066800" cy="2514600"/>
          </a:xfrm>
          <a:prstGeom prst="rect">
            <a:avLst/>
          </a:prstGeom>
          <a:noFill/>
          <a:ln w="9525">
            <a:solidFill>
              <a:schemeClr val="tx1"/>
            </a:solidFill>
            <a:miter lim="800000"/>
            <a:headEnd/>
            <a:tailEnd/>
          </a:ln>
          <a:effectLst/>
        </p:spPr>
        <p:txBody>
          <a:bodyPr wrap="none" anchor="ctr"/>
          <a:lstStyle/>
          <a:p>
            <a:endParaRPr lang="en-US"/>
          </a:p>
        </p:txBody>
      </p:sp>
      <p:sp>
        <p:nvSpPr>
          <p:cNvPr id="304151" name="Text Box 23"/>
          <p:cNvSpPr txBox="1">
            <a:spLocks noChangeArrowheads="1"/>
          </p:cNvSpPr>
          <p:nvPr/>
        </p:nvSpPr>
        <p:spPr bwMode="auto">
          <a:xfrm>
            <a:off x="1219200" y="3048000"/>
            <a:ext cx="914400" cy="658813"/>
          </a:xfrm>
          <a:prstGeom prst="rect">
            <a:avLst/>
          </a:prstGeom>
          <a:noFill/>
          <a:ln w="19050" algn="ctr">
            <a:solidFill>
              <a:schemeClr val="tx1"/>
            </a:solidFill>
            <a:prstDash val="dash"/>
            <a:miter lim="800000"/>
            <a:headEnd/>
            <a:tailEnd type="none" w="lg" len="lg"/>
          </a:ln>
          <a:effectLst/>
        </p:spPr>
        <p:txBody>
          <a:bodyPr>
            <a:spAutoFit/>
          </a:bodyPr>
          <a:lstStyle/>
          <a:p>
            <a:r>
              <a:rPr lang="en-US" sz="1200" b="0"/>
              <a:t>Player</a:t>
            </a:r>
          </a:p>
          <a:p>
            <a:r>
              <a:rPr lang="en-US" sz="1200" b="0"/>
              <a:t>Unique</a:t>
            </a:r>
          </a:p>
          <a:p>
            <a:r>
              <a:rPr lang="en-US" sz="1200" b="0"/>
              <a:t>Behavior</a:t>
            </a:r>
          </a:p>
        </p:txBody>
      </p:sp>
      <p:sp>
        <p:nvSpPr>
          <p:cNvPr id="304152" name="Text Box 24"/>
          <p:cNvSpPr txBox="1">
            <a:spLocks noChangeArrowheads="1"/>
          </p:cNvSpPr>
          <p:nvPr/>
        </p:nvSpPr>
        <p:spPr bwMode="auto">
          <a:xfrm>
            <a:off x="1143000" y="5181600"/>
            <a:ext cx="990600" cy="304800"/>
          </a:xfrm>
          <a:prstGeom prst="rect">
            <a:avLst/>
          </a:prstGeom>
          <a:noFill/>
          <a:ln w="9525">
            <a:noFill/>
            <a:miter lim="800000"/>
            <a:headEnd/>
            <a:tailEnd/>
          </a:ln>
          <a:effectLst/>
        </p:spPr>
        <p:txBody>
          <a:bodyPr anchor="ctr">
            <a:spAutoFit/>
          </a:bodyPr>
          <a:lstStyle/>
          <a:p>
            <a:pPr eaLnBrk="0" hangingPunct="0"/>
            <a:r>
              <a:rPr lang="en-US" sz="1400" u="sng"/>
              <a:t>Player</a:t>
            </a:r>
          </a:p>
        </p:txBody>
      </p:sp>
      <p:sp>
        <p:nvSpPr>
          <p:cNvPr id="304153" name="Rectangle 25"/>
          <p:cNvSpPr>
            <a:spLocks noChangeArrowheads="1"/>
          </p:cNvSpPr>
          <p:nvPr/>
        </p:nvSpPr>
        <p:spPr bwMode="auto">
          <a:xfrm>
            <a:off x="1143000" y="5181600"/>
            <a:ext cx="1066800" cy="304800"/>
          </a:xfrm>
          <a:prstGeom prst="rect">
            <a:avLst/>
          </a:prstGeom>
          <a:noFill/>
          <a:ln w="9525">
            <a:solidFill>
              <a:schemeClr val="tx1"/>
            </a:solidFill>
            <a:miter lim="800000"/>
            <a:headEnd/>
            <a:tailEnd/>
          </a:ln>
          <a:effectLst/>
        </p:spPr>
        <p:txBody>
          <a:bodyPr wrap="none" anchor="ctr"/>
          <a:lstStyle/>
          <a:p>
            <a:endParaRPr lang="en-US"/>
          </a:p>
        </p:txBody>
      </p:sp>
      <p:sp>
        <p:nvSpPr>
          <p:cNvPr id="304154" name="Text Box 26"/>
          <p:cNvSpPr txBox="1">
            <a:spLocks noChangeArrowheads="1"/>
          </p:cNvSpPr>
          <p:nvPr/>
        </p:nvSpPr>
        <p:spPr bwMode="auto">
          <a:xfrm>
            <a:off x="1143000" y="5638800"/>
            <a:ext cx="990600" cy="304800"/>
          </a:xfrm>
          <a:prstGeom prst="rect">
            <a:avLst/>
          </a:prstGeom>
          <a:noFill/>
          <a:ln w="9525">
            <a:noFill/>
            <a:miter lim="800000"/>
            <a:headEnd/>
            <a:tailEnd/>
          </a:ln>
          <a:effectLst/>
        </p:spPr>
        <p:txBody>
          <a:bodyPr anchor="ctr">
            <a:spAutoFit/>
          </a:bodyPr>
          <a:lstStyle/>
          <a:p>
            <a:pPr eaLnBrk="0" hangingPunct="0"/>
            <a:r>
              <a:rPr lang="en-US" sz="1400" u="sng"/>
              <a:t>Player</a:t>
            </a:r>
          </a:p>
        </p:txBody>
      </p:sp>
      <p:sp>
        <p:nvSpPr>
          <p:cNvPr id="304155" name="Rectangle 27"/>
          <p:cNvSpPr>
            <a:spLocks noChangeArrowheads="1"/>
          </p:cNvSpPr>
          <p:nvPr/>
        </p:nvSpPr>
        <p:spPr bwMode="auto">
          <a:xfrm>
            <a:off x="1143000" y="5638800"/>
            <a:ext cx="1066800" cy="304800"/>
          </a:xfrm>
          <a:prstGeom prst="rect">
            <a:avLst/>
          </a:prstGeom>
          <a:noFill/>
          <a:ln w="9525">
            <a:solidFill>
              <a:schemeClr val="tx1"/>
            </a:solidFill>
            <a:miter lim="800000"/>
            <a:headEnd/>
            <a:tailEnd/>
          </a:ln>
          <a:effectLst/>
        </p:spPr>
        <p:txBody>
          <a:bodyPr wrap="none" anchor="ctr"/>
          <a:lstStyle/>
          <a:p>
            <a:endParaRPr lang="en-US"/>
          </a:p>
        </p:txBody>
      </p:sp>
      <p:sp>
        <p:nvSpPr>
          <p:cNvPr id="304156" name="Line 28"/>
          <p:cNvSpPr>
            <a:spLocks noChangeShapeType="1"/>
          </p:cNvSpPr>
          <p:nvPr/>
        </p:nvSpPr>
        <p:spPr bwMode="auto">
          <a:xfrm>
            <a:off x="609600" y="2133600"/>
            <a:ext cx="0" cy="3962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57" name="Line 29"/>
          <p:cNvSpPr>
            <a:spLocks noChangeShapeType="1"/>
          </p:cNvSpPr>
          <p:nvPr/>
        </p:nvSpPr>
        <p:spPr bwMode="auto">
          <a:xfrm>
            <a:off x="609600" y="28194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58" name="Line 30"/>
          <p:cNvSpPr>
            <a:spLocks noChangeShapeType="1"/>
          </p:cNvSpPr>
          <p:nvPr/>
        </p:nvSpPr>
        <p:spPr bwMode="auto">
          <a:xfrm>
            <a:off x="609600" y="53340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59" name="Line 31"/>
          <p:cNvSpPr>
            <a:spLocks noChangeShapeType="1"/>
          </p:cNvSpPr>
          <p:nvPr/>
        </p:nvSpPr>
        <p:spPr bwMode="auto">
          <a:xfrm>
            <a:off x="609600" y="57912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60" name="Line 32"/>
          <p:cNvSpPr>
            <a:spLocks noChangeShapeType="1"/>
          </p:cNvSpPr>
          <p:nvPr/>
        </p:nvSpPr>
        <p:spPr bwMode="auto">
          <a:xfrm>
            <a:off x="6324600" y="4191000"/>
            <a:ext cx="4635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61" name="Line 33"/>
          <p:cNvSpPr>
            <a:spLocks noChangeShapeType="1"/>
          </p:cNvSpPr>
          <p:nvPr/>
        </p:nvSpPr>
        <p:spPr bwMode="auto">
          <a:xfrm>
            <a:off x="6324600" y="4953000"/>
            <a:ext cx="4635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62" name="Text Box 34"/>
          <p:cNvSpPr txBox="1">
            <a:spLocks noChangeArrowheads="1"/>
          </p:cNvSpPr>
          <p:nvPr/>
        </p:nvSpPr>
        <p:spPr bwMode="auto">
          <a:xfrm>
            <a:off x="7613650" y="1179513"/>
            <a:ext cx="1225550" cy="649287"/>
          </a:xfrm>
          <a:prstGeom prst="rect">
            <a:avLst/>
          </a:prstGeom>
          <a:noFill/>
          <a:ln w="9525">
            <a:solidFill>
              <a:schemeClr val="tx1"/>
            </a:solidFill>
            <a:prstDash val="dash"/>
            <a:miter lim="800000"/>
            <a:headEnd/>
            <a:tailEnd/>
          </a:ln>
          <a:effectLst/>
        </p:spPr>
        <p:txBody>
          <a:bodyPr anchor="ctr" anchorCtr="1">
            <a:spAutoFit/>
          </a:bodyPr>
          <a:lstStyle/>
          <a:p>
            <a:pPr eaLnBrk="0" hangingPunct="0"/>
            <a:r>
              <a:rPr lang="en-US" sz="1200"/>
              <a:t>Network protocol Unique</a:t>
            </a:r>
          </a:p>
        </p:txBody>
      </p:sp>
      <p:sp>
        <p:nvSpPr>
          <p:cNvPr id="304163" name="Line 35"/>
          <p:cNvSpPr>
            <a:spLocks noChangeShapeType="1"/>
          </p:cNvSpPr>
          <p:nvPr/>
        </p:nvSpPr>
        <p:spPr bwMode="auto">
          <a:xfrm>
            <a:off x="7162800" y="1560513"/>
            <a:ext cx="457200" cy="0"/>
          </a:xfrm>
          <a:prstGeom prst="line">
            <a:avLst/>
          </a:prstGeom>
          <a:noFill/>
          <a:ln w="9525">
            <a:solidFill>
              <a:schemeClr val="tx1"/>
            </a:solidFill>
            <a:prstDash val="dash"/>
            <a:round/>
            <a:headEnd/>
            <a:tailEnd type="triangle" w="med" len="med"/>
          </a:ln>
          <a:effectLst/>
        </p:spPr>
        <p:txBody>
          <a:bodyPr wrap="none" anchor="ctr"/>
          <a:lstStyle/>
          <a:p>
            <a:endParaRPr lang="en-US"/>
          </a:p>
        </p:txBody>
      </p:sp>
      <p:sp>
        <p:nvSpPr>
          <p:cNvPr id="304164" name="AutoShape 36"/>
          <p:cNvSpPr>
            <a:spLocks/>
          </p:cNvSpPr>
          <p:nvPr/>
        </p:nvSpPr>
        <p:spPr bwMode="auto">
          <a:xfrm>
            <a:off x="2667000" y="2438400"/>
            <a:ext cx="228600" cy="2895600"/>
          </a:xfrm>
          <a:prstGeom prst="leftBrace">
            <a:avLst>
              <a:gd name="adj1" fmla="val 105556"/>
              <a:gd name="adj2" fmla="val 50000"/>
            </a:avLst>
          </a:prstGeom>
          <a:noFill/>
          <a:ln w="9525">
            <a:solidFill>
              <a:schemeClr val="tx1"/>
            </a:solidFill>
            <a:round/>
            <a:headEnd/>
            <a:tailEnd/>
          </a:ln>
          <a:effectLst/>
        </p:spPr>
        <p:txBody>
          <a:bodyPr wrap="none" anchor="ctr"/>
          <a:lstStyle/>
          <a:p>
            <a:endParaRPr lang="en-US"/>
          </a:p>
        </p:txBody>
      </p:sp>
      <p:sp>
        <p:nvSpPr>
          <p:cNvPr id="304165" name="Line 37"/>
          <p:cNvSpPr>
            <a:spLocks noChangeShapeType="1"/>
          </p:cNvSpPr>
          <p:nvPr/>
        </p:nvSpPr>
        <p:spPr bwMode="auto">
          <a:xfrm>
            <a:off x="2209800" y="3886200"/>
            <a:ext cx="4635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66" name="Text Box 38"/>
          <p:cNvSpPr txBox="1">
            <a:spLocks noChangeArrowheads="1"/>
          </p:cNvSpPr>
          <p:nvPr/>
        </p:nvSpPr>
        <p:spPr bwMode="auto">
          <a:xfrm>
            <a:off x="2813050" y="2519363"/>
            <a:ext cx="1073150" cy="274637"/>
          </a:xfrm>
          <a:prstGeom prst="rect">
            <a:avLst/>
          </a:prstGeom>
          <a:noFill/>
          <a:ln w="9525">
            <a:noFill/>
            <a:miter lim="800000"/>
            <a:headEnd/>
            <a:tailEnd/>
          </a:ln>
          <a:effectLst/>
        </p:spPr>
        <p:txBody>
          <a:bodyPr anchor="ctr" anchorCtr="1">
            <a:spAutoFit/>
          </a:bodyPr>
          <a:lstStyle/>
          <a:p>
            <a:pPr eaLnBrk="0" hangingPunct="0"/>
            <a:r>
              <a:rPr lang="en-US" sz="1200"/>
              <a:t>Signatures</a:t>
            </a:r>
          </a:p>
        </p:txBody>
      </p:sp>
      <p:sp>
        <p:nvSpPr>
          <p:cNvPr id="304167" name="Text Box 39"/>
          <p:cNvSpPr txBox="1">
            <a:spLocks noChangeArrowheads="1"/>
          </p:cNvSpPr>
          <p:nvPr/>
        </p:nvSpPr>
        <p:spPr bwMode="auto">
          <a:xfrm>
            <a:off x="2819400" y="4038600"/>
            <a:ext cx="1066800" cy="274638"/>
          </a:xfrm>
          <a:prstGeom prst="rect">
            <a:avLst/>
          </a:prstGeom>
          <a:noFill/>
          <a:ln w="9525">
            <a:noFill/>
            <a:miter lim="800000"/>
            <a:headEnd/>
            <a:tailEnd/>
          </a:ln>
          <a:effectLst/>
        </p:spPr>
        <p:txBody>
          <a:bodyPr anchor="ctr" anchorCtr="1">
            <a:spAutoFit/>
          </a:bodyPr>
          <a:lstStyle/>
          <a:p>
            <a:pPr eaLnBrk="0" hangingPunct="0"/>
            <a:r>
              <a:rPr lang="en-US" sz="1200"/>
              <a:t>Navigation</a:t>
            </a:r>
          </a:p>
        </p:txBody>
      </p:sp>
      <p:sp>
        <p:nvSpPr>
          <p:cNvPr id="304168" name="Text Box 40"/>
          <p:cNvSpPr txBox="1">
            <a:spLocks noChangeArrowheads="1"/>
          </p:cNvSpPr>
          <p:nvPr/>
        </p:nvSpPr>
        <p:spPr bwMode="auto">
          <a:xfrm>
            <a:off x="2819400" y="2895600"/>
            <a:ext cx="1073150" cy="274638"/>
          </a:xfrm>
          <a:prstGeom prst="rect">
            <a:avLst/>
          </a:prstGeom>
          <a:noFill/>
          <a:ln w="9525">
            <a:noFill/>
            <a:miter lim="800000"/>
            <a:headEnd/>
            <a:tailEnd/>
          </a:ln>
          <a:effectLst/>
        </p:spPr>
        <p:txBody>
          <a:bodyPr anchor="ctr" anchorCtr="1">
            <a:spAutoFit/>
          </a:bodyPr>
          <a:lstStyle/>
          <a:p>
            <a:pPr eaLnBrk="0" hangingPunct="0"/>
            <a:r>
              <a:rPr lang="en-US" sz="1200"/>
              <a:t>Antennas</a:t>
            </a:r>
          </a:p>
        </p:txBody>
      </p:sp>
      <p:sp>
        <p:nvSpPr>
          <p:cNvPr id="304169" name="Text Box 41"/>
          <p:cNvSpPr txBox="1">
            <a:spLocks noChangeArrowheads="1"/>
          </p:cNvSpPr>
          <p:nvPr/>
        </p:nvSpPr>
        <p:spPr bwMode="auto">
          <a:xfrm>
            <a:off x="2819400" y="3276600"/>
            <a:ext cx="1073150" cy="274638"/>
          </a:xfrm>
          <a:prstGeom prst="rect">
            <a:avLst/>
          </a:prstGeom>
          <a:noFill/>
          <a:ln w="9525">
            <a:noFill/>
            <a:miter lim="800000"/>
            <a:headEnd/>
            <a:tailEnd/>
          </a:ln>
          <a:effectLst/>
        </p:spPr>
        <p:txBody>
          <a:bodyPr anchor="ctr" anchorCtr="1">
            <a:spAutoFit/>
          </a:bodyPr>
          <a:lstStyle/>
          <a:p>
            <a:pPr eaLnBrk="0" hangingPunct="0"/>
            <a:r>
              <a:rPr lang="en-US" sz="1200"/>
              <a:t>Sensors/Mgr</a:t>
            </a:r>
          </a:p>
        </p:txBody>
      </p:sp>
      <p:sp>
        <p:nvSpPr>
          <p:cNvPr id="304170" name="Text Box 42"/>
          <p:cNvSpPr txBox="1">
            <a:spLocks noChangeArrowheads="1"/>
          </p:cNvSpPr>
          <p:nvPr/>
        </p:nvSpPr>
        <p:spPr bwMode="auto">
          <a:xfrm>
            <a:off x="2813050" y="3657600"/>
            <a:ext cx="1073150" cy="274638"/>
          </a:xfrm>
          <a:prstGeom prst="rect">
            <a:avLst/>
          </a:prstGeom>
          <a:noFill/>
          <a:ln w="9525">
            <a:noFill/>
            <a:miter lim="800000"/>
            <a:headEnd/>
            <a:tailEnd/>
          </a:ln>
          <a:effectLst/>
        </p:spPr>
        <p:txBody>
          <a:bodyPr anchor="ctr" anchorCtr="1">
            <a:spAutoFit/>
          </a:bodyPr>
          <a:lstStyle/>
          <a:p>
            <a:pPr eaLnBrk="0" hangingPunct="0"/>
            <a:r>
              <a:rPr lang="en-US" sz="1200"/>
              <a:t>Stores/Wpns</a:t>
            </a:r>
          </a:p>
        </p:txBody>
      </p:sp>
      <p:sp>
        <p:nvSpPr>
          <p:cNvPr id="304171" name="Text Box 43"/>
          <p:cNvSpPr txBox="1">
            <a:spLocks noChangeArrowheads="1"/>
          </p:cNvSpPr>
          <p:nvPr/>
        </p:nvSpPr>
        <p:spPr bwMode="auto">
          <a:xfrm>
            <a:off x="533400" y="1676400"/>
            <a:ext cx="1295400" cy="293688"/>
          </a:xfrm>
          <a:prstGeom prst="rect">
            <a:avLst/>
          </a:prstGeom>
          <a:noFill/>
          <a:ln w="19050" algn="ctr">
            <a:solidFill>
              <a:schemeClr val="tx1"/>
            </a:solidFill>
            <a:prstDash val="dash"/>
            <a:miter lim="800000"/>
            <a:headEnd/>
            <a:tailEnd type="none" w="lg" len="lg"/>
          </a:ln>
          <a:effectLst/>
        </p:spPr>
        <p:txBody>
          <a:bodyPr>
            <a:spAutoFit/>
          </a:bodyPr>
          <a:lstStyle/>
          <a:p>
            <a:r>
              <a:rPr lang="en-US" sz="1200" b="0"/>
              <a:t>Player List</a:t>
            </a:r>
          </a:p>
        </p:txBody>
      </p:sp>
      <p:sp>
        <p:nvSpPr>
          <p:cNvPr id="304172" name="Text Box 44"/>
          <p:cNvSpPr txBox="1">
            <a:spLocks noChangeArrowheads="1"/>
          </p:cNvSpPr>
          <p:nvPr/>
        </p:nvSpPr>
        <p:spPr bwMode="auto">
          <a:xfrm>
            <a:off x="3429000" y="1295400"/>
            <a:ext cx="1295400" cy="658813"/>
          </a:xfrm>
          <a:prstGeom prst="rect">
            <a:avLst/>
          </a:prstGeom>
          <a:noFill/>
          <a:ln w="19050" algn="ctr">
            <a:solidFill>
              <a:schemeClr val="tx1"/>
            </a:solidFill>
            <a:prstDash val="dash"/>
            <a:miter lim="800000"/>
            <a:headEnd/>
            <a:tailEnd type="none" w="lg" len="lg"/>
          </a:ln>
          <a:effectLst/>
        </p:spPr>
        <p:txBody>
          <a:bodyPr>
            <a:spAutoFit/>
          </a:bodyPr>
          <a:lstStyle/>
          <a:p>
            <a:r>
              <a:rPr lang="en-US" sz="1200" b="0"/>
              <a:t>Cycles,</a:t>
            </a:r>
          </a:p>
          <a:p>
            <a:r>
              <a:rPr lang="en-US" sz="1200" b="0"/>
              <a:t>Frames,</a:t>
            </a:r>
          </a:p>
          <a:p>
            <a:r>
              <a:rPr lang="en-US" sz="1200" b="0"/>
              <a:t>Phases</a:t>
            </a:r>
          </a:p>
        </p:txBody>
      </p:sp>
      <p:sp>
        <p:nvSpPr>
          <p:cNvPr id="304173" name="Text Box 45"/>
          <p:cNvSpPr txBox="1">
            <a:spLocks noChangeArrowheads="1"/>
          </p:cNvSpPr>
          <p:nvPr/>
        </p:nvSpPr>
        <p:spPr bwMode="auto">
          <a:xfrm>
            <a:off x="1447800" y="6248400"/>
            <a:ext cx="7239000" cy="284163"/>
          </a:xfrm>
          <a:prstGeom prst="rect">
            <a:avLst/>
          </a:prstGeom>
          <a:noFill/>
          <a:ln w="9525">
            <a:solidFill>
              <a:schemeClr val="tx1"/>
            </a:solidFill>
            <a:miter lim="800000"/>
            <a:headEnd/>
            <a:tailEnd/>
          </a:ln>
          <a:effectLst/>
        </p:spPr>
        <p:txBody>
          <a:bodyPr anchor="ctr" anchorCtr="1">
            <a:spAutoFit/>
          </a:bodyPr>
          <a:lstStyle/>
          <a:p>
            <a:pPr eaLnBrk="0" hangingPunct="0"/>
            <a:r>
              <a:rPr lang="en-US" sz="1200"/>
              <a:t>Basic Foundation Classes</a:t>
            </a:r>
          </a:p>
        </p:txBody>
      </p:sp>
      <p:sp>
        <p:nvSpPr>
          <p:cNvPr id="304174" name="Line 46"/>
          <p:cNvSpPr>
            <a:spLocks noChangeShapeType="1"/>
          </p:cNvSpPr>
          <p:nvPr/>
        </p:nvSpPr>
        <p:spPr bwMode="auto">
          <a:xfrm flipH="1">
            <a:off x="4800600" y="1447800"/>
            <a:ext cx="1295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75" name="Line 47"/>
          <p:cNvSpPr>
            <a:spLocks noChangeShapeType="1"/>
          </p:cNvSpPr>
          <p:nvPr/>
        </p:nvSpPr>
        <p:spPr bwMode="auto">
          <a:xfrm flipV="1">
            <a:off x="4572000" y="2133600"/>
            <a:ext cx="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76" name="Line 48"/>
          <p:cNvSpPr>
            <a:spLocks noChangeShapeType="1"/>
          </p:cNvSpPr>
          <p:nvPr/>
        </p:nvSpPr>
        <p:spPr bwMode="auto">
          <a:xfrm flipV="1">
            <a:off x="6781800" y="1676400"/>
            <a:ext cx="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4177" name="Line 49"/>
          <p:cNvSpPr>
            <a:spLocks noChangeShapeType="1"/>
          </p:cNvSpPr>
          <p:nvPr/>
        </p:nvSpPr>
        <p:spPr bwMode="auto">
          <a:xfrm>
            <a:off x="4572000" y="2590800"/>
            <a:ext cx="685800" cy="0"/>
          </a:xfrm>
          <a:prstGeom prst="line">
            <a:avLst/>
          </a:prstGeom>
          <a:noFill/>
          <a:ln w="9525">
            <a:solidFill>
              <a:schemeClr val="tx1"/>
            </a:solidFill>
            <a:round/>
            <a:headEnd/>
            <a:tailEnd type="none" w="lg" len="lg"/>
          </a:ln>
          <a:effectLst/>
        </p:spPr>
        <p:txBody>
          <a:bodyPr wrap="none" anchor="ctr"/>
          <a:lstStyle/>
          <a:p>
            <a:endParaRPr lang="en-US"/>
          </a:p>
        </p:txBody>
      </p:sp>
      <p:sp>
        <p:nvSpPr>
          <p:cNvPr id="304178" name="Line 50"/>
          <p:cNvSpPr>
            <a:spLocks noChangeShapeType="1"/>
          </p:cNvSpPr>
          <p:nvPr/>
        </p:nvSpPr>
        <p:spPr bwMode="auto">
          <a:xfrm>
            <a:off x="6324600" y="2590800"/>
            <a:ext cx="457200" cy="0"/>
          </a:xfrm>
          <a:prstGeom prst="line">
            <a:avLst/>
          </a:prstGeom>
          <a:noFill/>
          <a:ln w="9525">
            <a:solidFill>
              <a:schemeClr val="tx1"/>
            </a:solidFill>
            <a:round/>
            <a:headEnd/>
            <a:tailEnd type="none" w="lg" len="lg"/>
          </a:ln>
          <a:effectLst/>
        </p:spPr>
        <p:txBody>
          <a:bodyPr wrap="none" anchor="ctr"/>
          <a:lstStyle/>
          <a:p>
            <a:endParaRPr lang="en-US"/>
          </a:p>
        </p:txBody>
      </p:sp>
      <p:sp>
        <p:nvSpPr>
          <p:cNvPr id="304179" name="Text Box 51"/>
          <p:cNvSpPr txBox="1">
            <a:spLocks noChangeArrowheads="1"/>
          </p:cNvSpPr>
          <p:nvPr/>
        </p:nvSpPr>
        <p:spPr bwMode="auto">
          <a:xfrm>
            <a:off x="6400800" y="5867400"/>
            <a:ext cx="2286000" cy="284163"/>
          </a:xfrm>
          <a:prstGeom prst="rect">
            <a:avLst/>
          </a:prstGeom>
          <a:noFill/>
          <a:ln w="9525">
            <a:solidFill>
              <a:schemeClr val="tx1"/>
            </a:solidFill>
            <a:miter lim="800000"/>
            <a:headEnd/>
            <a:tailEnd/>
          </a:ln>
          <a:effectLst/>
        </p:spPr>
        <p:txBody>
          <a:bodyPr anchor="ctr" anchorCtr="1">
            <a:spAutoFit/>
          </a:bodyPr>
          <a:lstStyle/>
          <a:p>
            <a:pPr eaLnBrk="0" hangingPunct="0"/>
            <a:r>
              <a:rPr lang="en-US" sz="1200"/>
              <a:t>BasicGL Foundation Classes</a:t>
            </a:r>
          </a:p>
        </p:txBody>
      </p:sp>
      <p:sp>
        <p:nvSpPr>
          <p:cNvPr id="304180" name="Text Box 52"/>
          <p:cNvSpPr txBox="1">
            <a:spLocks noChangeArrowheads="1"/>
          </p:cNvSpPr>
          <p:nvPr/>
        </p:nvSpPr>
        <p:spPr bwMode="auto">
          <a:xfrm>
            <a:off x="6781800" y="3260725"/>
            <a:ext cx="914400" cy="457200"/>
          </a:xfrm>
          <a:prstGeom prst="rect">
            <a:avLst/>
          </a:prstGeom>
          <a:noFill/>
          <a:ln w="9525">
            <a:noFill/>
            <a:miter lim="800000"/>
            <a:headEnd/>
            <a:tailEnd/>
          </a:ln>
          <a:effectLst/>
        </p:spPr>
        <p:txBody>
          <a:bodyPr anchor="ctr" anchorCtr="1">
            <a:spAutoFit/>
          </a:bodyPr>
          <a:lstStyle/>
          <a:p>
            <a:pPr eaLnBrk="0" hangingPunct="0"/>
            <a:r>
              <a:rPr lang="en-US" sz="1200"/>
              <a:t>OTW interfaces</a:t>
            </a:r>
          </a:p>
        </p:txBody>
      </p:sp>
      <p:sp>
        <p:nvSpPr>
          <p:cNvPr id="304181" name="AutoShape 53"/>
          <p:cNvSpPr>
            <a:spLocks/>
          </p:cNvSpPr>
          <p:nvPr/>
        </p:nvSpPr>
        <p:spPr bwMode="auto">
          <a:xfrm>
            <a:off x="6781800" y="3276600"/>
            <a:ext cx="152400" cy="457200"/>
          </a:xfrm>
          <a:prstGeom prst="leftBrace">
            <a:avLst>
              <a:gd name="adj1" fmla="val 25000"/>
              <a:gd name="adj2" fmla="val 50000"/>
            </a:avLst>
          </a:prstGeom>
          <a:noFill/>
          <a:ln w="9525">
            <a:solidFill>
              <a:schemeClr val="tx1"/>
            </a:solidFill>
            <a:round/>
            <a:headEnd/>
            <a:tailEnd/>
          </a:ln>
          <a:effectLst/>
        </p:spPr>
        <p:txBody>
          <a:bodyPr wrap="none" anchor="ctr"/>
          <a:lstStyle/>
          <a:p>
            <a:endParaRPr lang="en-US"/>
          </a:p>
        </p:txBody>
      </p:sp>
      <p:sp>
        <p:nvSpPr>
          <p:cNvPr id="304182" name="AutoShape 54"/>
          <p:cNvSpPr>
            <a:spLocks/>
          </p:cNvSpPr>
          <p:nvPr/>
        </p:nvSpPr>
        <p:spPr bwMode="auto">
          <a:xfrm flipH="1">
            <a:off x="7543800" y="3276600"/>
            <a:ext cx="152400" cy="457200"/>
          </a:xfrm>
          <a:prstGeom prst="leftBrace">
            <a:avLst>
              <a:gd name="adj1" fmla="val 25000"/>
              <a:gd name="adj2" fmla="val 50000"/>
            </a:avLst>
          </a:prstGeom>
          <a:noFill/>
          <a:ln w="9525">
            <a:solidFill>
              <a:schemeClr val="tx1"/>
            </a:solidFill>
            <a:round/>
            <a:headEnd/>
            <a:tailEnd/>
          </a:ln>
          <a:effectLst/>
        </p:spPr>
        <p:txBody>
          <a:bodyPr wrap="none" anchor="ctr"/>
          <a:lstStyle/>
          <a:p>
            <a:endParaRPr lang="en-US"/>
          </a:p>
        </p:txBody>
      </p:sp>
      <p:sp>
        <p:nvSpPr>
          <p:cNvPr id="304183" name="AutoShape 55"/>
          <p:cNvSpPr>
            <a:spLocks/>
          </p:cNvSpPr>
          <p:nvPr/>
        </p:nvSpPr>
        <p:spPr bwMode="auto">
          <a:xfrm rot="10800000">
            <a:off x="3810000" y="2438400"/>
            <a:ext cx="228600" cy="2895600"/>
          </a:xfrm>
          <a:prstGeom prst="leftBrace">
            <a:avLst>
              <a:gd name="adj1" fmla="val 105556"/>
              <a:gd name="adj2" fmla="val 50000"/>
            </a:avLst>
          </a:prstGeom>
          <a:noFill/>
          <a:ln w="9525">
            <a:solidFill>
              <a:schemeClr val="tx1"/>
            </a:solidFill>
            <a:round/>
            <a:headEnd/>
            <a:tailEnd/>
          </a:ln>
          <a:effectLst/>
        </p:spPr>
        <p:txBody>
          <a:bodyPr wrap="none" anchor="ctr"/>
          <a:lstStyle/>
          <a:p>
            <a:endParaRPr lang="en-US"/>
          </a:p>
        </p:txBody>
      </p:sp>
      <p:sp>
        <p:nvSpPr>
          <p:cNvPr id="304184" name="Text Box 56"/>
          <p:cNvSpPr txBox="1">
            <a:spLocks noChangeArrowheads="1"/>
          </p:cNvSpPr>
          <p:nvPr/>
        </p:nvSpPr>
        <p:spPr bwMode="auto">
          <a:xfrm>
            <a:off x="2819400" y="4419600"/>
            <a:ext cx="1066800" cy="274638"/>
          </a:xfrm>
          <a:prstGeom prst="rect">
            <a:avLst/>
          </a:prstGeom>
          <a:noFill/>
          <a:ln w="9525">
            <a:noFill/>
            <a:miter lim="800000"/>
            <a:headEnd/>
            <a:tailEnd/>
          </a:ln>
          <a:effectLst/>
        </p:spPr>
        <p:txBody>
          <a:bodyPr anchor="ctr" anchorCtr="1">
            <a:spAutoFit/>
          </a:bodyPr>
          <a:lstStyle/>
          <a:p>
            <a:pPr eaLnBrk="0" hangingPunct="0"/>
            <a:r>
              <a:rPr lang="en-US" sz="1200"/>
              <a:t>Pilot Logic</a:t>
            </a:r>
          </a:p>
        </p:txBody>
      </p:sp>
      <p:sp>
        <p:nvSpPr>
          <p:cNvPr id="304185" name="Text Box 57"/>
          <p:cNvSpPr txBox="1">
            <a:spLocks noChangeArrowheads="1"/>
          </p:cNvSpPr>
          <p:nvPr/>
        </p:nvSpPr>
        <p:spPr bwMode="auto">
          <a:xfrm>
            <a:off x="2819400" y="4754563"/>
            <a:ext cx="1066800" cy="274637"/>
          </a:xfrm>
          <a:prstGeom prst="rect">
            <a:avLst/>
          </a:prstGeom>
          <a:noFill/>
          <a:ln w="9525">
            <a:noFill/>
            <a:miter lim="800000"/>
            <a:headEnd/>
            <a:tailEnd/>
          </a:ln>
          <a:effectLst/>
        </p:spPr>
        <p:txBody>
          <a:bodyPr anchor="ctr" anchorCtr="1">
            <a:spAutoFit/>
          </a:bodyPr>
          <a:lstStyle/>
          <a:p>
            <a:pPr eaLnBrk="0" hangingPunct="0"/>
            <a:r>
              <a:rPr lang="en-US" sz="1200"/>
              <a:t>Dynamics</a:t>
            </a:r>
          </a:p>
        </p:txBody>
      </p:sp>
      <p:sp>
        <p:nvSpPr>
          <p:cNvPr id="304186" name="Text Box 58"/>
          <p:cNvSpPr txBox="1">
            <a:spLocks noChangeArrowheads="1"/>
          </p:cNvSpPr>
          <p:nvPr/>
        </p:nvSpPr>
        <p:spPr bwMode="auto">
          <a:xfrm>
            <a:off x="2819400" y="4906963"/>
            <a:ext cx="1066800" cy="274637"/>
          </a:xfrm>
          <a:prstGeom prst="rect">
            <a:avLst/>
          </a:prstGeom>
          <a:noFill/>
          <a:ln w="9525">
            <a:noFill/>
            <a:miter lim="800000"/>
            <a:headEnd/>
            <a:tailEnd/>
          </a:ln>
          <a:effectLst/>
        </p:spPr>
        <p:txBody>
          <a:bodyPr anchor="ctr" anchorCtr="1">
            <a:spAutoFit/>
          </a:bodyPr>
          <a:lstStyle/>
          <a:p>
            <a:pPr eaLnBrk="0" hangingPunct="0"/>
            <a:r>
              <a:rPr lang="en-US" sz="1200"/>
              <a:t>…</a:t>
            </a:r>
          </a:p>
        </p:txBody>
      </p:sp>
    </p:spTree>
    <p:extLst>
      <p:ext uri="{BB962C8B-B14F-4D97-AF65-F5344CB8AC3E}">
        <p14:creationId xmlns:p14="http://schemas.microsoft.com/office/powerpoint/2010/main" val="2715650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Design</a:t>
            </a:r>
            <a:endParaRPr lang="en-US" dirty="0"/>
          </a:p>
        </p:txBody>
      </p:sp>
      <p:pic>
        <p:nvPicPr>
          <p:cNvPr id="4" name="Picture 3"/>
          <p:cNvPicPr>
            <a:picLocks noChangeAspect="1"/>
          </p:cNvPicPr>
          <p:nvPr/>
        </p:nvPicPr>
        <p:blipFill>
          <a:blip r:embed="rId2"/>
          <a:stretch>
            <a:fillRect/>
          </a:stretch>
        </p:blipFill>
        <p:spPr>
          <a:xfrm>
            <a:off x="514350" y="1600200"/>
            <a:ext cx="8191500" cy="4448175"/>
          </a:xfrm>
          <a:prstGeom prst="rect">
            <a:avLst/>
          </a:prstGeom>
        </p:spPr>
      </p:pic>
    </p:spTree>
    <p:extLst>
      <p:ext uri="{BB962C8B-B14F-4D97-AF65-F5344CB8AC3E}">
        <p14:creationId xmlns:p14="http://schemas.microsoft.com/office/powerpoint/2010/main" val="38092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Hierarchy</a:t>
            </a:r>
            <a:endParaRPr lang="en-US" dirty="0"/>
          </a:p>
        </p:txBody>
      </p:sp>
      <p:pic>
        <p:nvPicPr>
          <p:cNvPr id="4" name="Picture 3"/>
          <p:cNvPicPr>
            <a:picLocks noChangeAspect="1"/>
          </p:cNvPicPr>
          <p:nvPr/>
        </p:nvPicPr>
        <p:blipFill>
          <a:blip r:embed="rId2"/>
          <a:stretch>
            <a:fillRect/>
          </a:stretch>
        </p:blipFill>
        <p:spPr>
          <a:xfrm>
            <a:off x="437256" y="1219200"/>
            <a:ext cx="8345688" cy="4291013"/>
          </a:xfrm>
          <a:prstGeom prst="rect">
            <a:avLst/>
          </a:prstGeom>
        </p:spPr>
      </p:pic>
      <p:sp>
        <p:nvSpPr>
          <p:cNvPr id="5" name="Content Placeholder 4"/>
          <p:cNvSpPr>
            <a:spLocks noGrp="1"/>
          </p:cNvSpPr>
          <p:nvPr>
            <p:ph idx="1"/>
          </p:nvPr>
        </p:nvSpPr>
        <p:spPr>
          <a:xfrm>
            <a:off x="457200" y="5715000"/>
            <a:ext cx="8229600" cy="533400"/>
          </a:xfrm>
        </p:spPr>
        <p:txBody>
          <a:bodyPr/>
          <a:lstStyle/>
          <a:p>
            <a:r>
              <a:rPr lang="en-US" dirty="0" smtClean="0"/>
              <a:t>Manageable and sensible initially</a:t>
            </a:r>
            <a:endParaRPr lang="en-US" dirty="0"/>
          </a:p>
        </p:txBody>
      </p:sp>
      <p:sp>
        <p:nvSpPr>
          <p:cNvPr id="6" name="TextBox 5"/>
          <p:cNvSpPr txBox="1"/>
          <p:nvPr/>
        </p:nvSpPr>
        <p:spPr>
          <a:xfrm>
            <a:off x="4343400" y="5089387"/>
            <a:ext cx="3886200" cy="523220"/>
          </a:xfrm>
          <a:prstGeom prst="rect">
            <a:avLst/>
          </a:prstGeom>
          <a:noFill/>
        </p:spPr>
        <p:txBody>
          <a:bodyPr wrap="square" rtlCol="0">
            <a:spAutoFit/>
          </a:bodyPr>
          <a:lstStyle/>
          <a:p>
            <a:pPr algn="ctr"/>
            <a:r>
              <a:rPr lang="en-US" sz="1400" i="1" dirty="0"/>
              <a:t>Reference: </a:t>
            </a:r>
            <a:r>
              <a:rPr lang="en-US" sz="1400" dirty="0"/>
              <a:t>Game Development Patterns and Best </a:t>
            </a:r>
            <a:r>
              <a:rPr lang="en-US" sz="1400" dirty="0" smtClean="0"/>
              <a:t>Practices</a:t>
            </a:r>
            <a:endParaRPr lang="en-US" sz="1400" i="1" dirty="0"/>
          </a:p>
        </p:txBody>
      </p:sp>
    </p:spTree>
    <p:extLst>
      <p:ext uri="{BB962C8B-B14F-4D97-AF65-F5344CB8AC3E}">
        <p14:creationId xmlns:p14="http://schemas.microsoft.com/office/powerpoint/2010/main" val="2328834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Refactored Hierarchy</a:t>
            </a:r>
            <a:endParaRPr lang="en-US" dirty="0"/>
          </a:p>
        </p:txBody>
      </p:sp>
      <p:sp>
        <p:nvSpPr>
          <p:cNvPr id="5" name="Content Placeholder 4"/>
          <p:cNvSpPr>
            <a:spLocks noGrp="1"/>
          </p:cNvSpPr>
          <p:nvPr>
            <p:ph idx="1"/>
          </p:nvPr>
        </p:nvSpPr>
        <p:spPr>
          <a:xfrm>
            <a:off x="457200" y="5715000"/>
            <a:ext cx="8229600" cy="762000"/>
          </a:xfrm>
        </p:spPr>
        <p:txBody>
          <a:bodyPr/>
          <a:lstStyle/>
          <a:p>
            <a:r>
              <a:rPr lang="en-US" sz="2000" dirty="0" smtClean="0"/>
              <a:t>Functionality tends to migrate up to base</a:t>
            </a:r>
          </a:p>
          <a:p>
            <a:pPr lvl="1"/>
            <a:r>
              <a:rPr lang="en-US" sz="1800" dirty="0" smtClean="0"/>
              <a:t>Example: MIXR’s base entity class SLOC (header:1100, implementation: 4000)</a:t>
            </a:r>
            <a:endParaRPr lang="en-US" sz="1800" dirty="0"/>
          </a:p>
        </p:txBody>
      </p:sp>
      <p:pic>
        <p:nvPicPr>
          <p:cNvPr id="4" name="Picture 3"/>
          <p:cNvPicPr>
            <a:picLocks noChangeAspect="1"/>
          </p:cNvPicPr>
          <p:nvPr/>
        </p:nvPicPr>
        <p:blipFill>
          <a:blip r:embed="rId2"/>
          <a:stretch>
            <a:fillRect/>
          </a:stretch>
        </p:blipFill>
        <p:spPr>
          <a:xfrm>
            <a:off x="275281" y="1219200"/>
            <a:ext cx="8496186" cy="4267200"/>
          </a:xfrm>
          <a:prstGeom prst="rect">
            <a:avLst/>
          </a:prstGeom>
        </p:spPr>
      </p:pic>
      <p:sp>
        <p:nvSpPr>
          <p:cNvPr id="7" name="TextBox 6"/>
          <p:cNvSpPr txBox="1"/>
          <p:nvPr/>
        </p:nvSpPr>
        <p:spPr>
          <a:xfrm>
            <a:off x="5105400" y="1262743"/>
            <a:ext cx="3886200" cy="523220"/>
          </a:xfrm>
          <a:prstGeom prst="rect">
            <a:avLst/>
          </a:prstGeom>
          <a:noFill/>
        </p:spPr>
        <p:txBody>
          <a:bodyPr wrap="square" rtlCol="0">
            <a:spAutoFit/>
          </a:bodyPr>
          <a:lstStyle/>
          <a:p>
            <a:pPr algn="ctr"/>
            <a:r>
              <a:rPr lang="en-US" sz="1400" i="1" dirty="0"/>
              <a:t>Reference: </a:t>
            </a:r>
            <a:r>
              <a:rPr lang="en-US" sz="1400" dirty="0"/>
              <a:t>Game Development Patterns and Best </a:t>
            </a:r>
            <a:r>
              <a:rPr lang="en-US" sz="1400" dirty="0" smtClean="0"/>
              <a:t>Practices</a:t>
            </a:r>
            <a:endParaRPr lang="en-US" sz="1400" i="1" dirty="0"/>
          </a:p>
        </p:txBody>
      </p:sp>
    </p:spTree>
    <p:extLst>
      <p:ext uri="{BB962C8B-B14F-4D97-AF65-F5344CB8AC3E}">
        <p14:creationId xmlns:p14="http://schemas.microsoft.com/office/powerpoint/2010/main" val="3828811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2746375"/>
          </a:xfrm>
        </p:spPr>
        <p:txBody>
          <a:bodyPr/>
          <a:lstStyle/>
          <a:p>
            <a:r>
              <a:rPr lang="en-US" sz="4000" b="1" dirty="0" smtClean="0"/>
              <a:t>Entity-Component Pattern</a:t>
            </a:r>
            <a:br>
              <a:rPr lang="en-US" sz="4000" b="1" dirty="0" smtClean="0"/>
            </a:br>
            <a:r>
              <a:rPr lang="en-US" sz="2800" b="1" dirty="0" smtClean="0"/>
              <a:t>(The Entity is Defined by it’s Components)</a:t>
            </a:r>
            <a:endParaRPr lang="en-US" sz="2000" b="1" dirty="0"/>
          </a:p>
        </p:txBody>
      </p:sp>
    </p:spTree>
    <p:extLst>
      <p:ext uri="{BB962C8B-B14F-4D97-AF65-F5344CB8AC3E}">
        <p14:creationId xmlns:p14="http://schemas.microsoft.com/office/powerpoint/2010/main" val="921093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Pattern</a:t>
            </a:r>
            <a:endParaRPr lang="en-US" dirty="0"/>
          </a:p>
        </p:txBody>
      </p:sp>
      <p:pic>
        <p:nvPicPr>
          <p:cNvPr id="3" name="Picture 2"/>
          <p:cNvPicPr>
            <a:picLocks noChangeAspect="1"/>
          </p:cNvPicPr>
          <p:nvPr/>
        </p:nvPicPr>
        <p:blipFill>
          <a:blip r:embed="rId2"/>
          <a:stretch>
            <a:fillRect/>
          </a:stretch>
        </p:blipFill>
        <p:spPr>
          <a:xfrm>
            <a:off x="2074813" y="1752600"/>
            <a:ext cx="5070573" cy="3581400"/>
          </a:xfrm>
          <a:prstGeom prst="rect">
            <a:avLst/>
          </a:prstGeom>
        </p:spPr>
      </p:pic>
      <p:sp>
        <p:nvSpPr>
          <p:cNvPr id="4" name="TextBox 3"/>
          <p:cNvSpPr txBox="1"/>
          <p:nvPr/>
        </p:nvSpPr>
        <p:spPr>
          <a:xfrm>
            <a:off x="5181600" y="2286000"/>
            <a:ext cx="609600" cy="307777"/>
          </a:xfrm>
          <a:prstGeom prst="rect">
            <a:avLst/>
          </a:prstGeom>
          <a:noFill/>
        </p:spPr>
        <p:txBody>
          <a:bodyPr wrap="square" rtlCol="0">
            <a:spAutoFit/>
          </a:bodyPr>
          <a:lstStyle/>
          <a:p>
            <a:r>
              <a:rPr lang="en-US" sz="1400" dirty="0" smtClean="0"/>
              <a:t>child</a:t>
            </a:r>
            <a:endParaRPr lang="en-US" sz="1400" dirty="0"/>
          </a:p>
        </p:txBody>
      </p:sp>
      <p:sp>
        <p:nvSpPr>
          <p:cNvPr id="6" name="TextBox 5"/>
          <p:cNvSpPr txBox="1"/>
          <p:nvPr/>
        </p:nvSpPr>
        <p:spPr>
          <a:xfrm>
            <a:off x="6400800" y="4343400"/>
            <a:ext cx="685800" cy="307777"/>
          </a:xfrm>
          <a:prstGeom prst="rect">
            <a:avLst/>
          </a:prstGeom>
          <a:noFill/>
        </p:spPr>
        <p:txBody>
          <a:bodyPr wrap="square" rtlCol="0">
            <a:spAutoFit/>
          </a:bodyPr>
          <a:lstStyle/>
          <a:p>
            <a:r>
              <a:rPr lang="en-US" sz="1400" dirty="0" smtClean="0"/>
              <a:t>parent</a:t>
            </a:r>
            <a:endParaRPr lang="en-US" sz="1400" dirty="0"/>
          </a:p>
        </p:txBody>
      </p:sp>
    </p:spTree>
    <p:extLst>
      <p:ext uri="{BB962C8B-B14F-4D97-AF65-F5344CB8AC3E}">
        <p14:creationId xmlns:p14="http://schemas.microsoft.com/office/powerpoint/2010/main" val="325559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843" y="1807125"/>
            <a:ext cx="8672513" cy="3162703"/>
          </a:xfrm>
          <a:prstGeom prst="rect">
            <a:avLst/>
          </a:prstGeom>
        </p:spPr>
      </p:pic>
      <p:sp>
        <p:nvSpPr>
          <p:cNvPr id="2" name="Title 1"/>
          <p:cNvSpPr>
            <a:spLocks noGrp="1"/>
          </p:cNvSpPr>
          <p:nvPr>
            <p:ph type="title"/>
          </p:nvPr>
        </p:nvSpPr>
        <p:spPr/>
        <p:txBody>
          <a:bodyPr/>
          <a:lstStyle/>
          <a:p>
            <a:r>
              <a:rPr lang="en-US" dirty="0" smtClean="0"/>
              <a:t>Component-based Design</a:t>
            </a:r>
            <a:endParaRPr lang="en-US" dirty="0"/>
          </a:p>
        </p:txBody>
      </p:sp>
      <p:sp>
        <p:nvSpPr>
          <p:cNvPr id="5" name="TextBox 4"/>
          <p:cNvSpPr txBox="1"/>
          <p:nvPr/>
        </p:nvSpPr>
        <p:spPr>
          <a:xfrm>
            <a:off x="457200" y="3429000"/>
            <a:ext cx="3352800" cy="1785104"/>
          </a:xfrm>
          <a:prstGeom prst="rect">
            <a:avLst/>
          </a:prstGeom>
          <a:noFill/>
        </p:spPr>
        <p:txBody>
          <a:bodyPr wrap="square" rtlCol="0">
            <a:spAutoFit/>
          </a:bodyPr>
          <a:lstStyle/>
          <a:p>
            <a:pPr algn="ctr"/>
            <a:r>
              <a:rPr lang="en-US" sz="2000" b="1" dirty="0" smtClean="0"/>
              <a:t>Challenges...</a:t>
            </a:r>
          </a:p>
          <a:p>
            <a:pPr marL="285750" indent="-285750">
              <a:buFont typeface="Arial" panose="020B0604020202020204" pitchFamily="34" charset="0"/>
              <a:buChar char="•"/>
            </a:pPr>
            <a:r>
              <a:rPr lang="en-US" dirty="0" smtClean="0"/>
              <a:t>Movement needs position data and so does Sprite</a:t>
            </a:r>
          </a:p>
          <a:p>
            <a:pPr marL="742950" lvl="1" indent="-285750">
              <a:buFont typeface="Arial" panose="020B0604020202020204" pitchFamily="34" charset="0"/>
              <a:buChar char="•"/>
            </a:pPr>
            <a:r>
              <a:rPr lang="en-US" dirty="0" smtClean="0"/>
              <a:t>Dependencies</a:t>
            </a:r>
          </a:p>
          <a:p>
            <a:pPr marL="285750" indent="-285750">
              <a:buFont typeface="Arial" panose="020B0604020202020204" pitchFamily="34" charset="0"/>
              <a:buChar char="•"/>
            </a:pPr>
            <a:r>
              <a:rPr lang="en-US" dirty="0" smtClean="0"/>
              <a:t>Order of execution</a:t>
            </a:r>
          </a:p>
          <a:p>
            <a:pPr marL="285750" indent="-285750">
              <a:buFont typeface="Arial" panose="020B0604020202020204" pitchFamily="34" charset="0"/>
              <a:buChar char="•"/>
            </a:pPr>
            <a:endParaRPr lang="en-US" dirty="0"/>
          </a:p>
        </p:txBody>
      </p:sp>
      <p:sp>
        <p:nvSpPr>
          <p:cNvPr id="6" name="TextBox 5"/>
          <p:cNvSpPr txBox="1"/>
          <p:nvPr/>
        </p:nvSpPr>
        <p:spPr>
          <a:xfrm>
            <a:off x="4106811" y="2017141"/>
            <a:ext cx="1257300" cy="523220"/>
          </a:xfrm>
          <a:prstGeom prst="rect">
            <a:avLst/>
          </a:prstGeom>
          <a:noFill/>
        </p:spPr>
        <p:txBody>
          <a:bodyPr wrap="square" rtlCol="0">
            <a:spAutoFit/>
          </a:bodyPr>
          <a:lstStyle/>
          <a:p>
            <a:pPr algn="ctr"/>
            <a:r>
              <a:rPr lang="en-US" sz="1400" dirty="0" smtClean="0">
                <a:solidFill>
                  <a:srgbClr val="FF0000"/>
                </a:solidFill>
              </a:rPr>
              <a:t>update all entities</a:t>
            </a:r>
            <a:endParaRPr lang="en-US" sz="1400" dirty="0">
              <a:solidFill>
                <a:srgbClr val="FF0000"/>
              </a:solidFill>
            </a:endParaRPr>
          </a:p>
        </p:txBody>
      </p:sp>
      <p:sp>
        <p:nvSpPr>
          <p:cNvPr id="7" name="TextBox 6"/>
          <p:cNvSpPr txBox="1"/>
          <p:nvPr/>
        </p:nvSpPr>
        <p:spPr>
          <a:xfrm>
            <a:off x="5839954" y="2633990"/>
            <a:ext cx="1257300" cy="523220"/>
          </a:xfrm>
          <a:prstGeom prst="rect">
            <a:avLst/>
          </a:prstGeom>
          <a:noFill/>
        </p:spPr>
        <p:txBody>
          <a:bodyPr wrap="square" rtlCol="0">
            <a:spAutoFit/>
          </a:bodyPr>
          <a:lstStyle/>
          <a:p>
            <a:pPr algn="ctr"/>
            <a:r>
              <a:rPr lang="en-US" sz="1400" dirty="0" smtClean="0">
                <a:solidFill>
                  <a:srgbClr val="FF0000"/>
                </a:solidFill>
              </a:rPr>
              <a:t>update all components</a:t>
            </a:r>
            <a:endParaRPr lang="en-US" sz="1400" dirty="0">
              <a:solidFill>
                <a:srgbClr val="FF0000"/>
              </a:solidFill>
            </a:endParaRPr>
          </a:p>
        </p:txBody>
      </p:sp>
      <p:cxnSp>
        <p:nvCxnSpPr>
          <p:cNvPr id="9" name="Straight Arrow Connector 8"/>
          <p:cNvCxnSpPr/>
          <p:nvPr/>
        </p:nvCxnSpPr>
        <p:spPr>
          <a:xfrm flipH="1">
            <a:off x="3873478" y="2278751"/>
            <a:ext cx="402515" cy="129411"/>
          </a:xfrm>
          <a:prstGeom prst="straightConnector1">
            <a:avLst/>
          </a:prstGeom>
          <a:ln w="158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639593" y="2895600"/>
            <a:ext cx="400722" cy="152124"/>
          </a:xfrm>
          <a:prstGeom prst="straightConnector1">
            <a:avLst/>
          </a:prstGeom>
          <a:ln w="158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283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arrow" w="lg" len="lg"/>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arrow" w="lg" len="lg"/>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2979</TotalTime>
  <Words>1247</Words>
  <Application>Microsoft Office PowerPoint</Application>
  <PresentationFormat>On-screen Show (4:3)</PresentationFormat>
  <Paragraphs>320</Paragraphs>
  <Slides>38</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38</vt:i4>
      </vt:variant>
    </vt:vector>
  </HeadingPairs>
  <TitlesOfParts>
    <vt:vector size="45" baseType="lpstr">
      <vt:lpstr>Arial</vt:lpstr>
      <vt:lpstr>Calibri</vt:lpstr>
      <vt:lpstr>Cambria</vt:lpstr>
      <vt:lpstr>Times New Roman</vt:lpstr>
      <vt:lpstr>Office Theme</vt:lpstr>
      <vt:lpstr>Default Design</vt:lpstr>
      <vt:lpstr>1_Office Theme</vt:lpstr>
      <vt:lpstr>CSCE 693 – Software Evolution  Game Patterns</vt:lpstr>
      <vt:lpstr>Patterns of Interest</vt:lpstr>
      <vt:lpstr>Game Object-based Pattern (The Entity is the Game Object)</vt:lpstr>
      <vt:lpstr>Existing Design</vt:lpstr>
      <vt:lpstr>Typical Hierarchy</vt:lpstr>
      <vt:lpstr>Refactored Hierarchy</vt:lpstr>
      <vt:lpstr>Entity-Component Pattern (The Entity is Defined by it’s Components)</vt:lpstr>
      <vt:lpstr>Composite Pattern</vt:lpstr>
      <vt:lpstr>Component-based Design</vt:lpstr>
      <vt:lpstr>Blended Design (The Entity is Defined by it’s Type, while Certain  Behaviors/Aspects are Defined by Components)</vt:lpstr>
      <vt:lpstr>MIXR</vt:lpstr>
      <vt:lpstr>MIXR</vt:lpstr>
      <vt:lpstr>Simulation / Framework Relationship</vt:lpstr>
      <vt:lpstr>Abbreviated Class Hierarchy</vt:lpstr>
      <vt:lpstr>Model-View-Controller Pattern</vt:lpstr>
      <vt:lpstr>Simulation Design Pattern</vt:lpstr>
      <vt:lpstr>Player Pattern</vt:lpstr>
      <vt:lpstr>Example: Hierarchical System Model</vt:lpstr>
      <vt:lpstr>RF Modeling Pattern</vt:lpstr>
      <vt:lpstr>RF Modeling</vt:lpstr>
      <vt:lpstr>RF Modeling – Emission Path</vt:lpstr>
      <vt:lpstr>RF Modeling – Emission Path (cont)</vt:lpstr>
      <vt:lpstr>RF Modeling – Emission Path (cont)</vt:lpstr>
      <vt:lpstr>RF Modeling – Emission Path (cont)</vt:lpstr>
      <vt:lpstr>RF Modeling – Emission Path (cont)</vt:lpstr>
      <vt:lpstr>Pros/Cons</vt:lpstr>
      <vt:lpstr>Entity-Component-System (ECS) Pattern (The Entity is Defined by it’s Collection of Components, but the Component Only Hold Data which is Updated by the Systems)   (This pattern can be viewed as an cache-friendly optimization – a Data Oriented Design)</vt:lpstr>
      <vt:lpstr>Component-based Design</vt:lpstr>
      <vt:lpstr>A Different Perspective (An Analogy)</vt:lpstr>
      <vt:lpstr>The Role of System in ECS</vt:lpstr>
      <vt:lpstr>The Role of System in ECS</vt:lpstr>
      <vt:lpstr>Our Graphics System</vt:lpstr>
      <vt:lpstr>Static Item (e.g., Rock)</vt:lpstr>
      <vt:lpstr>Qt3D ECS... (“Aspect” vs “System”)</vt:lpstr>
      <vt:lpstr>Prefer “Aspect” Over “System” </vt:lpstr>
      <vt:lpstr>References</vt:lpstr>
      <vt:lpstr>EOF</vt:lpstr>
      <vt:lpstr>Common Station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693 – Software Evolution   Course Introduction</dc:title>
  <dc:creator>me</dc:creator>
  <cp:lastModifiedBy>me</cp:lastModifiedBy>
  <cp:revision>839</cp:revision>
  <dcterms:created xsi:type="dcterms:W3CDTF">2006-08-16T00:00:00Z</dcterms:created>
  <dcterms:modified xsi:type="dcterms:W3CDTF">2020-03-03T16:04:41Z</dcterms:modified>
</cp:coreProperties>
</file>