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54"/>
  </p:notesMasterIdLst>
  <p:handoutMasterIdLst>
    <p:handoutMasterId r:id="rId55"/>
  </p:handoutMasterIdLst>
  <p:sldIdLst>
    <p:sldId id="347" r:id="rId2"/>
    <p:sldId id="411" r:id="rId3"/>
    <p:sldId id="436" r:id="rId4"/>
    <p:sldId id="437" r:id="rId5"/>
    <p:sldId id="438" r:id="rId6"/>
    <p:sldId id="444" r:id="rId7"/>
    <p:sldId id="439" r:id="rId8"/>
    <p:sldId id="456" r:id="rId9"/>
    <p:sldId id="445" r:id="rId10"/>
    <p:sldId id="447" r:id="rId11"/>
    <p:sldId id="448" r:id="rId12"/>
    <p:sldId id="449" r:id="rId13"/>
    <p:sldId id="450" r:id="rId14"/>
    <p:sldId id="451" r:id="rId15"/>
    <p:sldId id="452" r:id="rId16"/>
    <p:sldId id="457" r:id="rId17"/>
    <p:sldId id="459" r:id="rId18"/>
    <p:sldId id="460" r:id="rId19"/>
    <p:sldId id="461" r:id="rId20"/>
    <p:sldId id="462" r:id="rId21"/>
    <p:sldId id="467" r:id="rId22"/>
    <p:sldId id="466" r:id="rId23"/>
    <p:sldId id="475" r:id="rId24"/>
    <p:sldId id="453" r:id="rId25"/>
    <p:sldId id="454" r:id="rId26"/>
    <p:sldId id="476" r:id="rId27"/>
    <p:sldId id="455" r:id="rId28"/>
    <p:sldId id="474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92" r:id="rId39"/>
    <p:sldId id="486" r:id="rId40"/>
    <p:sldId id="487" r:id="rId41"/>
    <p:sldId id="488" r:id="rId42"/>
    <p:sldId id="490" r:id="rId43"/>
    <p:sldId id="489" r:id="rId44"/>
    <p:sldId id="491" r:id="rId45"/>
    <p:sldId id="468" r:id="rId46"/>
    <p:sldId id="469" r:id="rId47"/>
    <p:sldId id="470" r:id="rId48"/>
    <p:sldId id="471" r:id="rId49"/>
    <p:sldId id="472" r:id="rId50"/>
    <p:sldId id="473" r:id="rId51"/>
    <p:sldId id="465" r:id="rId52"/>
    <p:sldId id="39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96" d="100"/>
          <a:sy n="96" d="100"/>
        </p:scale>
        <p:origin x="78" y="144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hispointer.com/c11-variadic-template-function-tutorial-example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.thegreenplace.net/2014/variadic-templates-in-c/" TargetMode="External"/><Relationship Id="rId2" Type="http://schemas.openxmlformats.org/officeDocument/2006/relationships/hyperlink" Target="https://www.oreilly.com/library/view/c-cookbook/0596007612/ch08s1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ispointer.com/c11-variadic-template-function-tutorial-examples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752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Software Evolution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Entity-Component Implementation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0171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Bldg 640, Room 311C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</a:t>
            </a:r>
            <a:r>
              <a:rPr lang="en-US" dirty="0" err="1" smtClean="0"/>
              <a:t>EntityManager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1219200"/>
            <a:ext cx="41243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</a:t>
            </a:r>
            <a:r>
              <a:rPr lang="en-US" dirty="0" err="1" smtClean="0"/>
              <a:t>EntityManager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752600"/>
          </a:xfrm>
        </p:spPr>
        <p:txBody>
          <a:bodyPr/>
          <a:lstStyle/>
          <a:p>
            <a:r>
              <a:rPr lang="en-US" sz="2400" dirty="0" smtClean="0"/>
              <a:t>Adding a new entity is very straightforward</a:t>
            </a:r>
          </a:p>
          <a:p>
            <a:r>
              <a:rPr lang="en-US" sz="2400" dirty="0" smtClean="0"/>
              <a:t>No "variation" (subtypes) of entities, they are all the same</a:t>
            </a:r>
          </a:p>
          <a:p>
            <a:endParaRPr lang="en-US" sz="2400" dirty="0"/>
          </a:p>
          <a:p>
            <a:r>
              <a:rPr lang="en-US" sz="2400" dirty="0" smtClean="0"/>
              <a:t>What about memory here? How does "entity" get deleted?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26" y="2514600"/>
            <a:ext cx="583574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914400"/>
          </a:xfrm>
        </p:spPr>
        <p:txBody>
          <a:bodyPr/>
          <a:lstStyle/>
          <a:p>
            <a:r>
              <a:rPr lang="en-US" sz="2400" dirty="0" smtClean="0"/>
              <a:t>Adding a component is not so straightforward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057400"/>
            <a:ext cx="5895975" cy="28575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16200000">
            <a:off x="6502101" y="3403899"/>
            <a:ext cx="178398" cy="14478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Variety of Components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2286000"/>
            <a:ext cx="358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It’s a class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component has a type that must be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component has its own constructor parameters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9702"/>
            <a:ext cx="4074377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3971925" cy="405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Component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0" y="2057400"/>
            <a:ext cx="4114800" cy="2743200"/>
          </a:xfrm>
        </p:spPr>
        <p:txBody>
          <a:bodyPr/>
          <a:lstStyle/>
          <a:p>
            <a:r>
              <a:rPr lang="en-US" sz="2400" dirty="0" smtClean="0"/>
              <a:t>What is the purpose of initialize()?</a:t>
            </a:r>
          </a:p>
          <a:p>
            <a:endParaRPr lang="en-US" sz="2400" dirty="0" smtClean="0"/>
          </a:p>
          <a:p>
            <a:r>
              <a:rPr lang="en-US" sz="2400" dirty="0" smtClean="0"/>
              <a:t>How is it different than a constructor?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 rot="16200000">
            <a:off x="1218594" y="3275134"/>
            <a:ext cx="287215" cy="1509346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Component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TransformComponent</a:t>
            </a:r>
            <a:endParaRPr lang="en-US" sz="2400" dirty="0" smtClean="0"/>
          </a:p>
          <a:p>
            <a:pPr lvl="1"/>
            <a:r>
              <a:rPr lang="en-US" sz="2000" dirty="0" smtClean="0"/>
              <a:t>Conceptually simple, it maintains a position and velocity</a:t>
            </a:r>
          </a:p>
          <a:p>
            <a:pPr lvl="1"/>
            <a:r>
              <a:rPr lang="en-US" sz="2000" dirty="0" smtClean="0"/>
              <a:t>It is constructed by an “initial” position and velocity</a:t>
            </a:r>
          </a:p>
          <a:p>
            <a:pPr lvl="1"/>
            <a:r>
              <a:rPr lang="en-US" sz="2000" dirty="0" smtClean="0"/>
              <a:t>It updates position using velocity and delta time</a:t>
            </a:r>
          </a:p>
          <a:p>
            <a:pPr lvl="1"/>
            <a:r>
              <a:rPr lang="en-US" sz="2000" dirty="0" smtClean="0"/>
              <a:t>Nothing to render</a:t>
            </a:r>
            <a:endParaRPr lang="en-US" sz="2000" dirty="0"/>
          </a:p>
          <a:p>
            <a:r>
              <a:rPr lang="en-US" sz="2400" dirty="0" err="1" smtClean="0"/>
              <a:t>SpriteComponent</a:t>
            </a:r>
            <a:endParaRPr lang="en-US" sz="2400" dirty="0"/>
          </a:p>
          <a:p>
            <a:pPr lvl="1"/>
            <a:r>
              <a:rPr lang="en-US" sz="2000" dirty="0" smtClean="0"/>
              <a:t>Conceptually simple as well, holds a texture, and renders it at the correct position</a:t>
            </a:r>
          </a:p>
          <a:p>
            <a:pPr lvl="2"/>
            <a:r>
              <a:rPr lang="en-US" sz="1800" dirty="0" smtClean="0"/>
              <a:t>But it need to know position – meaning it needs to know how to get it from the </a:t>
            </a:r>
            <a:r>
              <a:rPr lang="en-US" sz="1800" dirty="0" err="1" smtClean="0"/>
              <a:t>TransformComponent</a:t>
            </a:r>
            <a:endParaRPr lang="en-US" sz="1800" dirty="0" smtClean="0"/>
          </a:p>
          <a:p>
            <a:pPr lvl="1"/>
            <a:r>
              <a:rPr lang="en-US" sz="2000" dirty="0" smtClean="0"/>
              <a:t>It’s constructor receives a texture filename (not actually... later) and points at the texture data</a:t>
            </a:r>
          </a:p>
          <a:p>
            <a:pPr lvl="2"/>
            <a:r>
              <a:rPr lang="en-US" sz="1600" dirty="0" smtClean="0"/>
              <a:t>It’s initialize method gets a pointer to the </a:t>
            </a:r>
            <a:r>
              <a:rPr lang="en-US" sz="1600" dirty="0" err="1" smtClean="0"/>
              <a:t>TransformComponent</a:t>
            </a:r>
            <a:r>
              <a:rPr lang="en-US" sz="1600" dirty="0" smtClean="0"/>
              <a:t>, so it has access to data</a:t>
            </a:r>
          </a:p>
        </p:txBody>
      </p:sp>
    </p:spTree>
    <p:extLst>
      <p:ext uri="{BB962C8B-B14F-4D97-AF65-F5344CB8AC3E}">
        <p14:creationId xmlns:p14="http://schemas.microsoft.com/office/powerpoint/2010/main" val="19362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49" y="3364523"/>
            <a:ext cx="5143500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1600200"/>
            <a:ext cx="6086475" cy="895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2495550"/>
            <a:ext cx="605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Within Game::</a:t>
            </a:r>
            <a:r>
              <a:rPr lang="en-US" sz="1400" dirty="0" err="1" smtClean="0"/>
              <a:t>load_level</a:t>
            </a:r>
            <a:r>
              <a:rPr lang="en-US" sz="1400" dirty="0" smtClean="0"/>
              <a:t>(), create entity, add components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038349" y="5291504"/>
            <a:ext cx="514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Method in Entity Class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545" y="5809442"/>
            <a:ext cx="4893108" cy="3004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3545" y="6109896"/>
            <a:ext cx="489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vector of components in Entity class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4051726"/>
            <a:ext cx="1155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This code requires explanation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71600" y="4251334"/>
            <a:ext cx="541692" cy="16826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1473" y="4004101"/>
            <a:ext cx="130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Ignore for now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138786" y="4251334"/>
            <a:ext cx="328815" cy="199987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C++ Member Templates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27379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have a single member function that needs to take a parameter that can be of any type</a:t>
            </a:r>
          </a:p>
          <a:p>
            <a:endParaRPr lang="en-US" sz="2400" dirty="0" smtClean="0"/>
          </a:p>
          <a:p>
            <a:r>
              <a:rPr lang="en-US" sz="2400" dirty="0" smtClean="0"/>
              <a:t>You can't or don't want to be constrained to a particular type or category of types (by using a base class pointer parameter)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29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371600"/>
            <a:ext cx="5581650" cy="3448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5288573"/>
            <a:ext cx="501396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000" b="1" dirty="0" smtClean="0"/>
              <a:t>Entity-Component Pattern</a:t>
            </a:r>
            <a:br>
              <a:rPr lang="en-US" sz="4000" b="1" dirty="0" smtClean="0"/>
            </a:br>
            <a:r>
              <a:rPr lang="en-US" sz="2800" b="1" dirty="0" smtClean="0"/>
              <a:t>(The Entity is Defined by it’s Components)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210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15" y="1181681"/>
            <a:ext cx="5617369" cy="56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C++ </a:t>
            </a:r>
            <a:r>
              <a:rPr lang="en-US" sz="4200" b="1" dirty="0"/>
              <a:t>Variadic Templates</a:t>
            </a:r>
          </a:p>
        </p:txBody>
      </p:sp>
    </p:spTree>
    <p:extLst>
      <p:ext uri="{BB962C8B-B14F-4D97-AF65-F5344CB8AC3E}">
        <p14:creationId xmlns:p14="http://schemas.microsoft.com/office/powerpoint/2010/main" val="40626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Variadic Template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905000"/>
            <a:ext cx="3276600" cy="3581400"/>
          </a:xfrm>
        </p:spPr>
        <p:txBody>
          <a:bodyPr/>
          <a:lstStyle/>
          <a:p>
            <a:r>
              <a:rPr lang="en-US" sz="2000" dirty="0" smtClean="0"/>
              <a:t>Introduced in C++11</a:t>
            </a:r>
          </a:p>
          <a:p>
            <a:endParaRPr lang="en-US" sz="2000" dirty="0" smtClean="0"/>
          </a:p>
          <a:p>
            <a:r>
              <a:rPr lang="en-US" sz="2000" dirty="0" smtClean="0"/>
              <a:t>Allows a function to take a variable number of arguments of any type</a:t>
            </a:r>
          </a:p>
          <a:p>
            <a:endParaRPr lang="en-US" sz="2000" dirty="0"/>
          </a:p>
          <a:p>
            <a:r>
              <a:rPr lang="en-US" sz="2000" dirty="0" smtClean="0"/>
              <a:t>Key thing to remember, there is a recursion going on here...</a:t>
            </a:r>
          </a:p>
          <a:p>
            <a:pPr lvl="1"/>
            <a:r>
              <a:rPr lang="en-US" sz="1600" dirty="0" smtClean="0"/>
              <a:t>Code is being generated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5835902"/>
            <a:ext cx="4238625" cy="359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" y="1444688"/>
            <a:ext cx="42386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6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Unraveling Template Generation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4362450" cy="53435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10200" y="2590800"/>
            <a:ext cx="3276600" cy="3810000"/>
          </a:xfrm>
        </p:spPr>
        <p:txBody>
          <a:bodyPr/>
          <a:lstStyle/>
          <a:p>
            <a:r>
              <a:rPr lang="en-US" sz="2000" dirty="0" smtClean="0"/>
              <a:t>Most of the functions generated came from the template</a:t>
            </a:r>
          </a:p>
          <a:p>
            <a:endParaRPr lang="en-US" sz="2000" dirty="0"/>
          </a:p>
          <a:p>
            <a:r>
              <a:rPr lang="en-US" sz="2000" dirty="0" smtClean="0"/>
              <a:t>Function overloading!</a:t>
            </a:r>
          </a:p>
          <a:p>
            <a:endParaRPr lang="en-US" sz="2000" dirty="0" smtClean="0"/>
          </a:p>
          <a:p>
            <a:r>
              <a:rPr lang="en-US" sz="2000" dirty="0" smtClean="0"/>
              <a:t>This example inspired by</a:t>
            </a:r>
          </a:p>
          <a:p>
            <a:pPr lvl="1"/>
            <a:r>
              <a:rPr lang="en-US" sz="1600" dirty="0">
                <a:hlinkClick r:id="rId3"/>
              </a:rPr>
              <a:t>https://thispointer.com/c11-variadic-template-function-tutorial-examples/</a:t>
            </a:r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869" y="1476375"/>
            <a:ext cx="3305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8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C++ </a:t>
            </a:r>
            <a:r>
              <a:rPr lang="en-US" sz="4200" b="1" dirty="0" err="1" smtClean="0"/>
              <a:t>std</a:t>
            </a:r>
            <a:r>
              <a:rPr lang="en-US" sz="4200" b="1" dirty="0" smtClean="0"/>
              <a:t>::forward&lt;T&gt;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2491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std</a:t>
            </a:r>
            <a:r>
              <a:rPr lang="en-US" sz="2400" dirty="0" smtClean="0"/>
              <a:t>::move takes an object and allows you to treat it as a temporary (an rvalue)</a:t>
            </a:r>
          </a:p>
          <a:p>
            <a:pPr lvl="1"/>
            <a:r>
              <a:rPr lang="en-US" sz="2000" dirty="0" smtClean="0"/>
              <a:t>When you see </a:t>
            </a:r>
            <a:r>
              <a:rPr lang="en-US" sz="2000" dirty="0" err="1" smtClean="0"/>
              <a:t>std</a:t>
            </a:r>
            <a:r>
              <a:rPr lang="en-US" sz="2000" dirty="0" smtClean="0"/>
              <a:t>::move, it indicates that the value of the object should not be used afterwards, but you can still assign a new value and continue using it</a:t>
            </a:r>
          </a:p>
          <a:p>
            <a:endParaRPr lang="en-US" sz="2400" dirty="0"/>
          </a:p>
          <a:p>
            <a:r>
              <a:rPr lang="en-US" sz="2400" dirty="0" err="1" smtClean="0"/>
              <a:t>std</a:t>
            </a:r>
            <a:r>
              <a:rPr lang="en-US" sz="2400" dirty="0" smtClean="0"/>
              <a:t>::forward has a single use case: to cast a template function parameter (inside the function) to the value category (</a:t>
            </a:r>
            <a:r>
              <a:rPr lang="en-US" sz="2400" dirty="0" err="1" smtClean="0"/>
              <a:t>lvalue</a:t>
            </a:r>
            <a:r>
              <a:rPr lang="en-US" sz="2400" dirty="0" smtClean="0"/>
              <a:t> or rvalue) the caller used to pass it</a:t>
            </a:r>
          </a:p>
          <a:p>
            <a:pPr lvl="1"/>
            <a:r>
              <a:rPr lang="en-US" sz="2000" dirty="0" smtClean="0"/>
              <a:t>rvalues are passed as rvalues</a:t>
            </a:r>
          </a:p>
          <a:p>
            <a:pPr lvl="1"/>
            <a:r>
              <a:rPr lang="en-US" sz="2000" dirty="0" smtClean="0"/>
              <a:t>lvalues are passed as lvalues</a:t>
            </a:r>
            <a:endParaRPr lang="en-US" sz="1800" dirty="0" smtClean="0"/>
          </a:p>
          <a:p>
            <a:pPr lvl="1"/>
            <a:r>
              <a:rPr lang="en-US" sz="1800" dirty="0" smtClean="0"/>
              <a:t>I.e., “perfect” forwarding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53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Scott Meyers Comment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905000"/>
            <a:ext cx="6829425" cy="32289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9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::forward Illustrated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295400"/>
            <a:ext cx="7153275" cy="533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343400"/>
            <a:ext cx="2676525" cy="16383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5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Back to Adding a Component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549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49" y="3364523"/>
            <a:ext cx="5143500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1600200"/>
            <a:ext cx="6086475" cy="895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2495550"/>
            <a:ext cx="605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Within Game::</a:t>
            </a:r>
            <a:r>
              <a:rPr lang="en-US" sz="1400" dirty="0" err="1" smtClean="0"/>
              <a:t>load_level</a:t>
            </a:r>
            <a:r>
              <a:rPr lang="en-US" sz="1400" dirty="0" smtClean="0"/>
              <a:t>(), create entity, add components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038349" y="5291504"/>
            <a:ext cx="514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Method in Entity Class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545" y="5809442"/>
            <a:ext cx="4893108" cy="3004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3545" y="6109896"/>
            <a:ext cx="489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vector of components in Entity class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81473" y="4004101"/>
            <a:ext cx="130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Now, pay attention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38787" y="4267200"/>
            <a:ext cx="514550" cy="184121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29" y="1752600"/>
            <a:ext cx="5178458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1600" y="2286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child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11558" y="436491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64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Type Information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18184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typeid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typeid</a:t>
            </a:r>
            <a:r>
              <a:rPr lang="en-US" sz="2400" dirty="0" smtClean="0"/>
              <a:t> keyword is a unary operator that yields </a:t>
            </a:r>
            <a:r>
              <a:rPr lang="en-US" sz="2400" b="1" i="1" dirty="0" smtClean="0"/>
              <a:t>run-time type information</a:t>
            </a:r>
            <a:r>
              <a:rPr lang="en-US" sz="2400" dirty="0" smtClean="0"/>
              <a:t> about its operand if the operand's type is a polymorphic class</a:t>
            </a:r>
          </a:p>
          <a:p>
            <a:pPr lvl="1"/>
            <a:r>
              <a:rPr lang="en-US" sz="2000" dirty="0" smtClean="0"/>
              <a:t>It returns an </a:t>
            </a:r>
            <a:r>
              <a:rPr lang="en-US" sz="2000" dirty="0" err="1" smtClean="0"/>
              <a:t>lvalue</a:t>
            </a:r>
            <a:r>
              <a:rPr lang="en-US" sz="2000" dirty="0" smtClean="0"/>
              <a:t> of type 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/>
              <a:t>type_info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dirty="0" smtClean="0"/>
              <a:t>The class </a:t>
            </a:r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type_info</a:t>
            </a:r>
            <a:r>
              <a:rPr lang="en-US" sz="2400" dirty="0" smtClean="0"/>
              <a:t> holds implementation-specific information about a type</a:t>
            </a:r>
          </a:p>
          <a:p>
            <a:pPr lvl="1"/>
            <a:r>
              <a:rPr lang="en-US" sz="2000" dirty="0" smtClean="0"/>
              <a:t>Including its name</a:t>
            </a:r>
          </a:p>
          <a:p>
            <a:pPr lvl="1"/>
            <a:r>
              <a:rPr lang="en-US" sz="2000" dirty="0" smtClean="0"/>
              <a:t>Means to compare two types for equality...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4952999" y="1600201"/>
            <a:ext cx="304802" cy="2133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type_info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752600"/>
            <a:ext cx="7010400" cy="40386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le 4"/>
          <p:cNvSpPr/>
          <p:nvPr/>
        </p:nvSpPr>
        <p:spPr>
          <a:xfrm rot="16200000">
            <a:off x="3325467" y="3249267"/>
            <a:ext cx="304802" cy="477906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5" y="1600200"/>
            <a:ext cx="5953125" cy="3209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95" y="5343525"/>
            <a:ext cx="5453063" cy="692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600" y="51054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O</a:t>
            </a:r>
            <a:r>
              <a:rPr lang="en-US" sz="1600" dirty="0" smtClean="0">
                <a:solidFill>
                  <a:srgbClr val="FF0000"/>
                </a:solidFill>
              </a:rPr>
              <a:t>utput from name() is implementation specific!!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190999" y="3032441"/>
            <a:ext cx="304802" cy="15240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096000" y="5520899"/>
            <a:ext cx="609600" cy="92059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914400"/>
          </a:xfrm>
        </p:spPr>
        <p:txBody>
          <a:bodyPr/>
          <a:lstStyle/>
          <a:p>
            <a:r>
              <a:rPr lang="en-US" sz="2000" dirty="0" smtClean="0"/>
              <a:t>From a type perspective, class Derived </a:t>
            </a:r>
            <a:r>
              <a:rPr lang="en-US" sz="2000" dirty="0" smtClean="0"/>
              <a:t>is </a:t>
            </a:r>
            <a:r>
              <a:rPr lang="en-US" sz="2000" dirty="0" smtClean="0"/>
              <a:t>the same type as Base, because it's derived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371600"/>
            <a:ext cx="4724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Type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362200" cy="4724400"/>
          </a:xfrm>
        </p:spPr>
        <p:txBody>
          <a:bodyPr/>
          <a:lstStyle/>
          <a:p>
            <a:r>
              <a:rPr lang="en-US" sz="1800" dirty="0" smtClean="0"/>
              <a:t>The type of each component associated with the Entity is stored in a </a:t>
            </a:r>
            <a:r>
              <a:rPr lang="en-US" sz="1800" dirty="0" smtClean="0"/>
              <a:t>map</a:t>
            </a:r>
          </a:p>
          <a:p>
            <a:pPr lvl="1"/>
            <a:r>
              <a:rPr lang="en-US" sz="1600" dirty="0" smtClean="0"/>
              <a:t>That way it can be found later</a:t>
            </a:r>
            <a:endParaRPr lang="en-US" sz="1600" dirty="0" smtClean="0"/>
          </a:p>
          <a:p>
            <a:endParaRPr lang="en-US" sz="1800" dirty="0"/>
          </a:p>
          <a:p>
            <a:r>
              <a:rPr lang="en-US" sz="1800" dirty="0" smtClean="0"/>
              <a:t>Actually, the address for the </a:t>
            </a:r>
            <a:r>
              <a:rPr lang="en-US" sz="1800" dirty="0" err="1" smtClean="0"/>
              <a:t>type_info</a:t>
            </a:r>
            <a:r>
              <a:rPr lang="en-US" sz="1800" dirty="0" smtClean="0"/>
              <a:t> is being stored as a map key</a:t>
            </a:r>
          </a:p>
          <a:p>
            <a:endParaRPr lang="en-US" sz="1800" dirty="0" smtClean="0"/>
          </a:p>
          <a:p>
            <a:r>
              <a:rPr lang="en-US" sz="1800" dirty="0" smtClean="0"/>
              <a:t>Can be retrieved...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61341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49" y="3364523"/>
            <a:ext cx="5143500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1600200"/>
            <a:ext cx="6086475" cy="895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2495550"/>
            <a:ext cx="605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Within Game::</a:t>
            </a:r>
            <a:r>
              <a:rPr lang="en-US" sz="1400" dirty="0" err="1" smtClean="0"/>
              <a:t>load_level</a:t>
            </a:r>
            <a:r>
              <a:rPr lang="en-US" sz="1400" dirty="0" smtClean="0"/>
              <a:t>(), create entity, add components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038349" y="5291504"/>
            <a:ext cx="514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Method in Entity Class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545" y="5809442"/>
            <a:ext cx="4893108" cy="3004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3545" y="6109896"/>
            <a:ext cx="489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vector of components in Entity class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43800" y="4004101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Adds type information  to map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39000" y="4267200"/>
            <a:ext cx="414337" cy="15240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6200000">
            <a:off x="4589807" y="2087680"/>
            <a:ext cx="304802" cy="487928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in </a:t>
            </a:r>
            <a:r>
              <a:rPr lang="en-US" dirty="0" err="1" smtClean="0"/>
              <a:t>SpriteComponent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4191000"/>
            <a:ext cx="2895600" cy="2362200"/>
          </a:xfrm>
        </p:spPr>
        <p:txBody>
          <a:bodyPr/>
          <a:lstStyle/>
          <a:p>
            <a:r>
              <a:rPr lang="en-US" sz="1800" dirty="0" smtClean="0"/>
              <a:t>The Sprite component uses this method to set an internal pointer to the Transform component (via "owner" pointer)</a:t>
            </a:r>
          </a:p>
          <a:p>
            <a:pPr lvl="1"/>
            <a:r>
              <a:rPr lang="en-US" sz="1600" dirty="0" smtClean="0"/>
              <a:t>Remember "owner" is a pointer to parent container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1" y="1752600"/>
            <a:ext cx="5724525" cy="426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07984"/>
            <a:ext cx="2667000" cy="281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49" y="3364523"/>
            <a:ext cx="5143500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1600200"/>
            <a:ext cx="6086475" cy="895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2495550"/>
            <a:ext cx="6053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Within Game::</a:t>
            </a:r>
            <a:r>
              <a:rPr lang="en-US" sz="1400" dirty="0" err="1" smtClean="0"/>
              <a:t>load_level</a:t>
            </a:r>
            <a:r>
              <a:rPr lang="en-US" sz="1400" dirty="0" smtClean="0"/>
              <a:t>(), create entity, add components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038349" y="5291504"/>
            <a:ext cx="514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Method in Entity Class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545" y="5809442"/>
            <a:ext cx="4893108" cy="3004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3545" y="6109896"/>
            <a:ext cx="489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vector of components in Entity class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63136" y="5089118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This needs to be fixed -- part of homework #6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074657" y="4769244"/>
            <a:ext cx="2240543" cy="676148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6200000">
            <a:off x="3500317" y="3430741"/>
            <a:ext cx="221809" cy="261730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Asset Manager</a:t>
            </a:r>
            <a:br>
              <a:rPr lang="en-US" sz="4200" b="1" dirty="0" smtClean="0"/>
            </a:br>
            <a:r>
              <a:rPr lang="en-US" sz="2800" b="1" dirty="0" smtClean="0"/>
              <a:t>(Associating a "id" (i.e., </a:t>
            </a:r>
            <a:r>
              <a:rPr lang="en-US" sz="2800" b="1" dirty="0" err="1" smtClean="0"/>
              <a:t>std</a:t>
            </a:r>
            <a:r>
              <a:rPr lang="en-US" sz="2800" b="1" dirty="0" smtClean="0"/>
              <a:t>::string) to a Texture)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55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497" y="1752600"/>
            <a:ext cx="5161205" cy="3650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 (More Specific)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533400"/>
          </a:xfrm>
        </p:spPr>
        <p:txBody>
          <a:bodyPr/>
          <a:lstStyle/>
          <a:p>
            <a:r>
              <a:rPr lang="en-US" sz="2400" dirty="0" smtClean="0"/>
              <a:t>update() handles movement, render() draws the sprite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2286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child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99523" y="4343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parent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 rot="16200000">
            <a:off x="3884712" y="1449288"/>
            <a:ext cx="460178" cy="182880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2766365" y="3616506"/>
            <a:ext cx="469141" cy="177053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6200000">
            <a:off x="5266171" y="3601716"/>
            <a:ext cx="469144" cy="180011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371600"/>
            <a:ext cx="6057900" cy="49244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16200000">
            <a:off x="4511563" y="1659030"/>
            <a:ext cx="415742" cy="5827643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Manager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600700"/>
            <a:ext cx="8229600" cy="647700"/>
          </a:xfrm>
        </p:spPr>
        <p:txBody>
          <a:bodyPr/>
          <a:lstStyle/>
          <a:p>
            <a:r>
              <a:rPr lang="en-US" sz="2400" dirty="0" smtClean="0"/>
              <a:t>What about memory associated with a texture?</a:t>
            </a:r>
          </a:p>
          <a:p>
            <a:pPr lvl="1"/>
            <a:r>
              <a:rPr lang="en-US" sz="2000" dirty="0" smtClean="0"/>
              <a:t>If fixed, should pointer be "unique" or "shared"?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295400"/>
            <a:ext cx="6943725" cy="43053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 rot="16200000">
            <a:off x="3538331" y="1023731"/>
            <a:ext cx="2136913" cy="708659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Component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sz="2000" dirty="0" smtClean="0"/>
              <a:t>The sprite component is also maintaining a copy of a pointer to texture!</a:t>
            </a:r>
          </a:p>
          <a:p>
            <a:pPr lvl="1"/>
            <a:r>
              <a:rPr lang="en-US" sz="1800" dirty="0" smtClean="0"/>
              <a:t>It's being shared!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524000"/>
            <a:ext cx="56769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2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Loading/Defining a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838200"/>
          </a:xfrm>
        </p:spPr>
        <p:txBody>
          <a:bodyPr/>
          <a:lstStyle/>
          <a:p>
            <a:r>
              <a:rPr lang="en-US" sz="2000" dirty="0" smtClean="0"/>
              <a:t>Notice that the asset manager is being "preloaded" with images </a:t>
            </a:r>
            <a:r>
              <a:rPr lang="en-US" sz="2000" dirty="0" smtClean="0"/>
              <a:t>that are converted </a:t>
            </a:r>
            <a:r>
              <a:rPr lang="en-US" sz="2000" dirty="0" smtClean="0"/>
              <a:t>to </a:t>
            </a:r>
            <a:r>
              <a:rPr lang="en-US" sz="2000" dirty="0" smtClean="0"/>
              <a:t>textures -- they can </a:t>
            </a:r>
            <a:r>
              <a:rPr lang="en-US" sz="2000" dirty="0" smtClean="0"/>
              <a:t>be referenced by an "id"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458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a Level </a:t>
            </a:r>
            <a:r>
              <a:rPr lang="en-US" dirty="0" smtClean="0"/>
              <a:t>(</a:t>
            </a:r>
            <a:r>
              <a:rPr lang="en-US" dirty="0" err="1" smtClean="0"/>
              <a:t>Lua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sz="2400" dirty="0" smtClean="0"/>
              <a:t>Equivalent configuration information to define a game level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371600"/>
            <a:ext cx="61245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000" b="1" dirty="0" smtClean="0"/>
              <a:t>Rendering a Background</a:t>
            </a:r>
            <a:br>
              <a:rPr lang="en-US" sz="4000" b="1" dirty="0" smtClean="0"/>
            </a:br>
            <a:r>
              <a:rPr lang="en-US" sz="2800" b="1" dirty="0" smtClean="0"/>
              <a:t>(Non-Moving Entities)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(take a break, a little distraction)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182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Tiles to a Tile 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600200"/>
            <a:ext cx="4095750" cy="455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52400"/>
            <a:ext cx="1053833" cy="12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Assets (e.g., dirt.png)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438400"/>
          </a:xfrm>
        </p:spPr>
        <p:txBody>
          <a:bodyPr/>
          <a:lstStyle/>
          <a:p>
            <a:r>
              <a:rPr lang="en-US" sz="2800" dirty="0" smtClean="0"/>
              <a:t>The loaded images will be the “tiles” that used to draw background</a:t>
            </a:r>
          </a:p>
          <a:p>
            <a:pPr lvl="1"/>
            <a:r>
              <a:rPr lang="en-US" sz="2400" dirty="0" smtClean="0"/>
              <a:t>Tiles are of a particular size (e.g., 32x32 pixels)</a:t>
            </a:r>
          </a:p>
          <a:p>
            <a:pPr lvl="1"/>
            <a:r>
              <a:rPr lang="en-US" sz="2400" dirty="0" smtClean="0"/>
              <a:t>Draw to screen as a matrix of tiles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2286000"/>
            <a:ext cx="805815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Defined As A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40420"/>
            <a:ext cx="5105400" cy="4223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233" y="1934514"/>
            <a:ext cx="466725" cy="48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266" y="2970316"/>
            <a:ext cx="466725" cy="482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570" y="4002370"/>
            <a:ext cx="466725" cy="4781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7483" y="2398019"/>
            <a:ext cx="143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water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345234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grass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7483" y="4491605"/>
            <a:ext cx="143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dirt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000" y="5850273"/>
            <a:ext cx="738663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810250"/>
            <a:ext cx="8229600" cy="438150"/>
          </a:xfrm>
        </p:spPr>
        <p:txBody>
          <a:bodyPr/>
          <a:lstStyle/>
          <a:p>
            <a:r>
              <a:rPr lang="en-US" sz="2400" dirty="0" smtClean="0"/>
              <a:t>Background map defined by a matrix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371600"/>
            <a:ext cx="60102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 (Altered)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219200"/>
          </a:xfrm>
        </p:spPr>
        <p:txBody>
          <a:bodyPr/>
          <a:lstStyle/>
          <a:p>
            <a:r>
              <a:rPr lang="en-US" sz="1800" dirty="0" smtClean="0"/>
              <a:t>Composite class is gone (everything is a leaf)</a:t>
            </a:r>
          </a:p>
          <a:p>
            <a:r>
              <a:rPr lang="en-US" sz="1800" dirty="0" smtClean="0"/>
              <a:t>add() and remove() methods are gone</a:t>
            </a:r>
          </a:p>
          <a:p>
            <a:r>
              <a:rPr lang="en-US" sz="1800" dirty="0" smtClean="0"/>
              <a:t>In some ways it's not a "component" (per definition) at all</a:t>
            </a:r>
          </a:p>
          <a:p>
            <a:pPr lvl="1"/>
            <a:r>
              <a:rPr lang="en-US" sz="1400" dirty="0" smtClean="0"/>
              <a:t>It's just a piece or aspect of something larger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11" y="1978818"/>
            <a:ext cx="4074377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Map For Drawing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5247388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2819400"/>
            <a:ext cx="2809875" cy="15906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 rot="16200000">
            <a:off x="6832004" y="2597970"/>
            <a:ext cx="204396" cy="182880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"Writing a Member Function Template"</a:t>
            </a:r>
          </a:p>
          <a:p>
            <a:pPr lvl="1"/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www.oreilly.com/library/view/c-cookbook/0596007612/ch08s13.html</a:t>
            </a:r>
            <a:endParaRPr lang="en-US" sz="1800" dirty="0" smtClean="0"/>
          </a:p>
          <a:p>
            <a:r>
              <a:rPr lang="en-US" sz="2200" dirty="0" smtClean="0"/>
              <a:t>"Variadic templates in C++"</a:t>
            </a:r>
          </a:p>
          <a:p>
            <a:pPr lvl="1"/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eli.thegreenplace.net/2014/variadic-templates-in-c/</a:t>
            </a:r>
            <a:endParaRPr lang="en-US" sz="1800" dirty="0" smtClean="0"/>
          </a:p>
          <a:p>
            <a:r>
              <a:rPr lang="en-US" sz="2200" dirty="0" smtClean="0"/>
              <a:t>"C++11 - Variadic Template Function | Tutorial &amp; Examples</a:t>
            </a:r>
          </a:p>
          <a:p>
            <a:pPr lvl="1"/>
            <a:r>
              <a:rPr lang="en-US" sz="1800" dirty="0">
                <a:hlinkClick r:id="rId4"/>
              </a:rPr>
              <a:t>https://thispointer.com/c11-variadic-template-function-tutorial-examples/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4138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EOF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4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" y="1807125"/>
            <a:ext cx="8672513" cy="3162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Component-based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429000"/>
            <a:ext cx="3352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Challenges...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Movement needs position data and so does Sprite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 of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6811" y="2017141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updates all entities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9954" y="2633990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updates all components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73478" y="2278751"/>
            <a:ext cx="402515" cy="129411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39593" y="2895600"/>
            <a:ext cx="400722" cy="152124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000" b="1" dirty="0" smtClean="0"/>
              <a:t>An Example Entity-Component Implementation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49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" y="1807125"/>
            <a:ext cx="8672513" cy="3162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Component-based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429000"/>
            <a:ext cx="3352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Challenges...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Movement needs position data and so does Sprite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 of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6811" y="2017141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updates all entities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9954" y="2633990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updates all components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73478" y="2278751"/>
            <a:ext cx="402515" cy="129411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39593" y="2895600"/>
            <a:ext cx="400722" cy="152124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 rot="16200000">
            <a:off x="3834993" y="3168638"/>
            <a:ext cx="184548" cy="40879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 </a:t>
            </a:r>
            <a:r>
              <a:rPr lang="en-US" dirty="0" err="1" smtClean="0"/>
              <a:t>EntityManager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057400"/>
            <a:ext cx="5895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3449</TotalTime>
  <Words>1118</Words>
  <Application>Microsoft Office PowerPoint</Application>
  <PresentationFormat>On-screen Show (4:3)</PresentationFormat>
  <Paragraphs>174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CSCE 693 – Software Evolution  Entity-Component Implementation</vt:lpstr>
      <vt:lpstr>Entity-Component Pattern (The Entity is Defined by it’s Components)</vt:lpstr>
      <vt:lpstr>Composite Pattern</vt:lpstr>
      <vt:lpstr>Composite Pattern (More Specific)</vt:lpstr>
      <vt:lpstr>Composite Pattern (Altered)</vt:lpstr>
      <vt:lpstr>Component-based Design</vt:lpstr>
      <vt:lpstr>An Example Entity-Component Implementation</vt:lpstr>
      <vt:lpstr>Component-based Design</vt:lpstr>
      <vt:lpstr>Class: EntityManager</vt:lpstr>
      <vt:lpstr>Class: EntityManager</vt:lpstr>
      <vt:lpstr>Class: EntityManager</vt:lpstr>
      <vt:lpstr>Class: Entity</vt:lpstr>
      <vt:lpstr>A Variety of Components</vt:lpstr>
      <vt:lpstr>Base Component Class</vt:lpstr>
      <vt:lpstr>Two Component Types</vt:lpstr>
      <vt:lpstr>Adding a Component</vt:lpstr>
      <vt:lpstr>C++ Member Templates</vt:lpstr>
      <vt:lpstr>Problem</vt:lpstr>
      <vt:lpstr>Example</vt:lpstr>
      <vt:lpstr>Example</vt:lpstr>
      <vt:lpstr>C++ Variadic Templates</vt:lpstr>
      <vt:lpstr>Variadic Template Example</vt:lpstr>
      <vt:lpstr>Unraveling Template Generation</vt:lpstr>
      <vt:lpstr>C++ std::forward&lt;T&gt;</vt:lpstr>
      <vt:lpstr>std::forward</vt:lpstr>
      <vt:lpstr>Scott Meyers Comment</vt:lpstr>
      <vt:lpstr>std::forward Illustrated</vt:lpstr>
      <vt:lpstr>Back to Adding a Component</vt:lpstr>
      <vt:lpstr>Adding a Component</vt:lpstr>
      <vt:lpstr>Type Information</vt:lpstr>
      <vt:lpstr>typeid Operator</vt:lpstr>
      <vt:lpstr>std::type_info</vt:lpstr>
      <vt:lpstr>Example</vt:lpstr>
      <vt:lpstr>Example</vt:lpstr>
      <vt:lpstr>Component Type Map</vt:lpstr>
      <vt:lpstr>Adding a Component</vt:lpstr>
      <vt:lpstr>Usage in SpriteComponent</vt:lpstr>
      <vt:lpstr>Adding a Component</vt:lpstr>
      <vt:lpstr>Asset Manager (Associating a "id" (i.e., std::string) to a Texture)</vt:lpstr>
      <vt:lpstr>Asset Manager</vt:lpstr>
      <vt:lpstr>Asset Manager</vt:lpstr>
      <vt:lpstr>Sprite Component</vt:lpstr>
      <vt:lpstr>Loading/Defining a Level</vt:lpstr>
      <vt:lpstr>Defining a Level (Lua)</vt:lpstr>
      <vt:lpstr>Rendering a Background (Non-Moving Entities)   (take a break, a little distraction)</vt:lpstr>
      <vt:lpstr>Mapping Tiles to a Tile Map</vt:lpstr>
      <vt:lpstr>Load Assets (e.g., dirt.png)</vt:lpstr>
      <vt:lpstr>Background Defined As A Matrix</vt:lpstr>
      <vt:lpstr>Mapping</vt:lpstr>
      <vt:lpstr>Decoding Map For Drawing</vt:lpstr>
      <vt:lpstr>References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me</cp:lastModifiedBy>
  <cp:revision>933</cp:revision>
  <dcterms:created xsi:type="dcterms:W3CDTF">2006-08-16T00:00:00Z</dcterms:created>
  <dcterms:modified xsi:type="dcterms:W3CDTF">2020-03-10T15:09:26Z</dcterms:modified>
</cp:coreProperties>
</file>