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21"/>
  </p:notesMasterIdLst>
  <p:handoutMasterIdLst>
    <p:handoutMasterId r:id="rId22"/>
  </p:handoutMasterIdLst>
  <p:sldIdLst>
    <p:sldId id="347" r:id="rId2"/>
    <p:sldId id="364" r:id="rId3"/>
    <p:sldId id="346" r:id="rId4"/>
    <p:sldId id="381" r:id="rId5"/>
    <p:sldId id="378" r:id="rId6"/>
    <p:sldId id="379" r:id="rId7"/>
    <p:sldId id="380" r:id="rId8"/>
    <p:sldId id="363" r:id="rId9"/>
    <p:sldId id="382" r:id="rId10"/>
    <p:sldId id="340" r:id="rId11"/>
    <p:sldId id="345" r:id="rId12"/>
    <p:sldId id="387" r:id="rId13"/>
    <p:sldId id="383" r:id="rId14"/>
    <p:sldId id="343" r:id="rId15"/>
    <p:sldId id="344" r:id="rId16"/>
    <p:sldId id="360" r:id="rId17"/>
    <p:sldId id="384" r:id="rId18"/>
    <p:sldId id="385" r:id="rId19"/>
    <p:sldId id="38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21" autoAdjust="0"/>
    <p:restoredTop sz="99494" autoAdjust="0"/>
  </p:normalViewPr>
  <p:slideViewPr>
    <p:cSldViewPr>
      <p:cViewPr varScale="1">
        <p:scale>
          <a:sx n="118" d="100"/>
          <a:sy n="118" d="100"/>
        </p:scale>
        <p:origin x="102" y="186"/>
      </p:cViewPr>
      <p:guideLst>
        <p:guide orient="horz" pos="57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1" d="100"/>
          <a:sy n="81" d="100"/>
        </p:scale>
        <p:origin x="-229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2FCEE-F6CE-4B8D-9B1B-4676A6BB0AFB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997D2-2B4B-4713-992E-D7988F6989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60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64091-E49F-4F14-951E-D59F416DB54B}" type="datetimeFigureOut">
              <a:rPr lang="en-US" smtClean="0"/>
              <a:pPr/>
              <a:t>1/6/2020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ABD3E-1973-4866-BE6E-8C27E14F8C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50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95D915-9A01-430B-BE16-95EEF089CB1E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762000"/>
          </a:xfrm>
          <a:prstGeom prst="rect">
            <a:avLst/>
          </a:prstGeom>
        </p:spPr>
        <p:txBody>
          <a:bodyPr/>
          <a:lstStyle>
            <a:lvl1pPr algn="l">
              <a:defRPr sz="4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9"/>
          <p:cNvSpPr>
            <a:spLocks noChangeArrowheads="1"/>
          </p:cNvSpPr>
          <p:nvPr userDrawn="1"/>
        </p:nvSpPr>
        <p:spPr bwMode="auto">
          <a:xfrm flipV="1">
            <a:off x="0" y="1066800"/>
            <a:ext cx="9144000" cy="47625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848600" y="63246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1633ED-35B7-4A6A-847F-576322AB8A36}" type="slidenum">
              <a:rPr lang="en-US" sz="1600" smtClean="0"/>
              <a:pPr algn="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593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Engineering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8F4A3-36A5-4157-BB00-7A6E2ED69A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/>
        </p:nvSpPr>
        <p:spPr bwMode="auto">
          <a:xfrm>
            <a:off x="0" y="304800"/>
            <a:ext cx="9144000" cy="839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0303" tIns="50151" rIns="100303" bIns="50151">
            <a:spAutoFit/>
          </a:bodyPr>
          <a:lstStyle/>
          <a:p>
            <a:pPr algn="ctr" defTabSz="1003300">
              <a:defRPr/>
            </a:pPr>
            <a:r>
              <a:rPr lang="en-US" sz="4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Air Force Institute of Technology</a:t>
            </a:r>
            <a:endParaRPr lang="en-US" sz="4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00200"/>
            <a:ext cx="9144000" cy="15240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CSCE 693 – Software Evolution</a:t>
            </a:r>
            <a:b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Course Introduction</a:t>
            </a:r>
            <a:endParaRPr lang="en-US" sz="2800" dirty="0"/>
          </a:p>
        </p:txBody>
      </p:sp>
      <p:pic>
        <p:nvPicPr>
          <p:cNvPr id="7" name="Picture 28" descr="AFITCampu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105400"/>
            <a:ext cx="914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0" y="3352800"/>
            <a:ext cx="9144000" cy="1219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Douglas D.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Hodson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PhD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Bldg 640, Room 311C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255-3636 x4719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295400"/>
            <a:ext cx="9144000" cy="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Solid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53000"/>
            <a:ext cx="8229600" cy="1295400"/>
          </a:xfrm>
        </p:spPr>
        <p:txBody>
          <a:bodyPr/>
          <a:lstStyle/>
          <a:p>
            <a:r>
              <a:rPr lang="en-US" dirty="0" smtClean="0"/>
              <a:t>Two languages of interest C/C++ and </a:t>
            </a:r>
            <a:r>
              <a:rPr lang="en-US" dirty="0" err="1" smtClean="0"/>
              <a:t>Lua</a:t>
            </a:r>
            <a:endParaRPr lang="en-US" dirty="0" smtClean="0"/>
          </a:p>
          <a:p>
            <a:r>
              <a:rPr lang="en-US" dirty="0" smtClean="0"/>
              <a:t>Lots of references available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524000"/>
            <a:ext cx="2438400" cy="304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1524000"/>
            <a:ext cx="2354179" cy="30487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Achieving Learning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Learning Goal</a:t>
            </a:r>
          </a:p>
          <a:p>
            <a:pPr lvl="1"/>
            <a:r>
              <a:rPr lang="en-US" sz="2000" dirty="0" smtClean="0"/>
              <a:t>Understand basic differences in computer programming languages (maybe have a better grasp of how to evaluate them for a particular purpose)</a:t>
            </a:r>
          </a:p>
          <a:p>
            <a:pPr lvl="2"/>
            <a:r>
              <a:rPr lang="en-US" sz="1800" dirty="0" smtClean="0"/>
              <a:t>Think beyond language syntax</a:t>
            </a:r>
          </a:p>
          <a:p>
            <a:pPr lvl="2"/>
            <a:r>
              <a:rPr lang="en-US" sz="1800" dirty="0" smtClean="0"/>
              <a:t>Get a sense of use cases for various languages</a:t>
            </a:r>
          </a:p>
          <a:p>
            <a:endParaRPr lang="en-US" sz="2400" dirty="0"/>
          </a:p>
          <a:p>
            <a:r>
              <a:rPr lang="en-US" sz="2400" dirty="0" smtClean="0"/>
              <a:t>How to do this</a:t>
            </a:r>
          </a:p>
          <a:p>
            <a:pPr lvl="1"/>
            <a:r>
              <a:rPr lang="en-US" sz="2000" dirty="0" smtClean="0"/>
              <a:t>Work with two very different languages (C++ &amp; </a:t>
            </a:r>
            <a:r>
              <a:rPr lang="en-US" sz="2000" dirty="0" err="1" smtClean="0"/>
              <a:t>Lua</a:t>
            </a:r>
            <a:r>
              <a:rPr lang="en-US" sz="2000" dirty="0" smtClean="0"/>
              <a:t>)</a:t>
            </a:r>
          </a:p>
          <a:p>
            <a:pPr lvl="2"/>
            <a:r>
              <a:rPr lang="en-US" sz="1800" dirty="0" smtClean="0"/>
              <a:t>High performance code written in C++</a:t>
            </a:r>
          </a:p>
          <a:p>
            <a:pPr lvl="2"/>
            <a:r>
              <a:rPr lang="en-US" sz="1800" dirty="0" smtClean="0"/>
              <a:t>Application specific code in </a:t>
            </a:r>
            <a:r>
              <a:rPr lang="en-US" sz="1800" dirty="0" err="1" smtClean="0"/>
              <a:t>Lua</a:t>
            </a:r>
            <a:r>
              <a:rPr lang="en-US" sz="1800" dirty="0" smtClean="0"/>
              <a:t> (“configuration”)</a:t>
            </a:r>
          </a:p>
          <a:p>
            <a:pPr lvl="1"/>
            <a:r>
              <a:rPr lang="en-US" sz="2000" dirty="0" smtClean="0"/>
              <a:t>Build something interesting (a game engine!)</a:t>
            </a:r>
          </a:p>
          <a:p>
            <a:pPr lvl="2"/>
            <a:r>
              <a:rPr lang="en-US" sz="1800" dirty="0" smtClean="0"/>
              <a:t>See how each language is used to leverage respective strengths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Notional Agenda/Approach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Lua</a:t>
            </a:r>
            <a:r>
              <a:rPr lang="en-US" dirty="0" smtClean="0"/>
              <a:t>, interpreter vs REPL</a:t>
            </a:r>
          </a:p>
          <a:p>
            <a:r>
              <a:rPr lang="en-US" dirty="0" smtClean="0"/>
              <a:t>C/C++ review</a:t>
            </a:r>
          </a:p>
          <a:p>
            <a:r>
              <a:rPr lang="en-US" dirty="0" smtClean="0"/>
              <a:t>Introduction to SDL2</a:t>
            </a:r>
          </a:p>
          <a:p>
            <a:r>
              <a:rPr lang="en-US" dirty="0" smtClean="0"/>
              <a:t>Interfacing </a:t>
            </a:r>
            <a:r>
              <a:rPr lang="en-US" dirty="0" err="1" smtClean="0"/>
              <a:t>Lua</a:t>
            </a:r>
            <a:r>
              <a:rPr lang="en-US" dirty="0" smtClean="0"/>
              <a:t> with C/C++</a:t>
            </a:r>
          </a:p>
          <a:p>
            <a:pPr lvl="1"/>
            <a:r>
              <a:rPr lang="en-US" dirty="0" smtClean="0"/>
              <a:t>Manually</a:t>
            </a:r>
          </a:p>
          <a:p>
            <a:pPr lvl="1"/>
            <a:r>
              <a:rPr lang="en-US" dirty="0" smtClean="0"/>
              <a:t>Template library sol2/3</a:t>
            </a:r>
          </a:p>
          <a:p>
            <a:r>
              <a:rPr lang="en-US" dirty="0" smtClean="0"/>
              <a:t>Game architecture C++ based</a:t>
            </a:r>
          </a:p>
          <a:p>
            <a:r>
              <a:rPr lang="en-US" dirty="0" smtClean="0"/>
              <a:t>Extend architecture with </a:t>
            </a:r>
            <a:r>
              <a:rPr lang="en-US" dirty="0" err="1" smtClean="0"/>
              <a:t>Lua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839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You can write, compile and run C and C++ code in Linux</a:t>
            </a:r>
          </a:p>
          <a:p>
            <a:pPr lvl="1"/>
            <a:r>
              <a:rPr lang="en-US" sz="2400" dirty="0" smtClean="0"/>
              <a:t>Use GCC and create a basic </a:t>
            </a:r>
            <a:r>
              <a:rPr lang="en-US" sz="2400" dirty="0" err="1" smtClean="0"/>
              <a:t>Makefile</a:t>
            </a:r>
            <a:endParaRPr lang="en-US" sz="2400" dirty="0" smtClean="0"/>
          </a:p>
          <a:p>
            <a:endParaRPr lang="en-US" sz="2800" dirty="0"/>
          </a:p>
          <a:p>
            <a:r>
              <a:rPr lang="en-US" sz="2800" dirty="0" smtClean="0"/>
              <a:t>Everything is just a bit easier if we stick with Linux</a:t>
            </a:r>
          </a:p>
        </p:txBody>
      </p:sp>
    </p:spTree>
    <p:extLst>
      <p:ext uri="{BB962C8B-B14F-4D97-AF65-F5344CB8AC3E}">
        <p14:creationId xmlns:p14="http://schemas.microsoft.com/office/powerpoint/2010/main" val="2662484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Academic term</a:t>
            </a:r>
          </a:p>
          <a:p>
            <a:pPr lvl="1"/>
            <a:r>
              <a:rPr lang="en-US" sz="2400" dirty="0" smtClean="0"/>
              <a:t>7 Jan – 19 Mar</a:t>
            </a:r>
          </a:p>
          <a:p>
            <a:endParaRPr lang="en-US" sz="2800" dirty="0" smtClean="0"/>
          </a:p>
          <a:p>
            <a:r>
              <a:rPr lang="en-US" sz="2800" dirty="0" smtClean="0"/>
              <a:t>CSCE 693 Lecture</a:t>
            </a:r>
          </a:p>
          <a:p>
            <a:pPr lvl="1"/>
            <a:r>
              <a:rPr lang="en-US" sz="2400" dirty="0" smtClean="0"/>
              <a:t>Tues/Thurs 1400-1540 (Building 640, Room 326)</a:t>
            </a:r>
          </a:p>
          <a:p>
            <a:endParaRPr lang="en-US" sz="2800" dirty="0" smtClean="0"/>
          </a:p>
          <a:p>
            <a:r>
              <a:rPr lang="en-US" sz="2800" dirty="0" smtClean="0"/>
              <a:t>Office hours</a:t>
            </a:r>
          </a:p>
          <a:p>
            <a:pPr lvl="1"/>
            <a:r>
              <a:rPr lang="en-US" sz="2400" dirty="0" smtClean="0"/>
              <a:t>Best way to schedule time is to send Outlook meeting request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r>
              <a:rPr lang="en-US" sz="1800" dirty="0" smtClean="0"/>
              <a:t>CSCE 693</a:t>
            </a:r>
          </a:p>
          <a:p>
            <a:pPr lvl="1"/>
            <a:r>
              <a:rPr lang="en-US" sz="1600" dirty="0" smtClean="0"/>
              <a:t>100% Homework / projects</a:t>
            </a:r>
          </a:p>
          <a:p>
            <a:r>
              <a:rPr lang="en-US" sz="1800" dirty="0" smtClean="0"/>
              <a:t>Grade Scale</a:t>
            </a:r>
          </a:p>
          <a:p>
            <a:pPr lvl="1"/>
            <a:r>
              <a:rPr lang="en-US" sz="1600" dirty="0" smtClean="0"/>
              <a:t>A (Excellent 4.0)	(&gt;=90%)</a:t>
            </a:r>
          </a:p>
          <a:p>
            <a:pPr lvl="1"/>
            <a:r>
              <a:rPr lang="en-US" sz="1600" dirty="0" smtClean="0"/>
              <a:t>A- (3.7)		(&gt;=88%)</a:t>
            </a:r>
          </a:p>
          <a:p>
            <a:pPr lvl="1"/>
            <a:r>
              <a:rPr lang="en-US" sz="1600" dirty="0" smtClean="0"/>
              <a:t>B+ (3.3)		(&gt;=84%)</a:t>
            </a:r>
          </a:p>
          <a:p>
            <a:pPr lvl="1"/>
            <a:r>
              <a:rPr lang="en-US" sz="1600" dirty="0" smtClean="0"/>
              <a:t>B (Good - 3.0)	(&gt;=80%)</a:t>
            </a:r>
          </a:p>
          <a:p>
            <a:pPr lvl="1"/>
            <a:r>
              <a:rPr lang="en-US" sz="1600" dirty="0" smtClean="0"/>
              <a:t>B- (2.7)		(&gt;=75%)</a:t>
            </a:r>
          </a:p>
          <a:p>
            <a:pPr lvl="1"/>
            <a:r>
              <a:rPr lang="en-US" sz="1600" dirty="0" smtClean="0"/>
              <a:t>C+ (2.3)		(&gt;=70%)</a:t>
            </a:r>
          </a:p>
          <a:p>
            <a:pPr lvl="1"/>
            <a:r>
              <a:rPr lang="en-US" sz="1600" dirty="0" smtClean="0"/>
              <a:t>C (Fair - 2.0)</a:t>
            </a:r>
          </a:p>
          <a:p>
            <a:pPr lvl="1"/>
            <a:r>
              <a:rPr lang="en-US" sz="1600" dirty="0" smtClean="0"/>
              <a:t>C- (1.7)</a:t>
            </a:r>
          </a:p>
          <a:p>
            <a:endParaRPr lang="en-US" sz="2000" dirty="0"/>
          </a:p>
          <a:p>
            <a:r>
              <a:rPr lang="en-US" sz="2000" dirty="0" smtClean="0"/>
              <a:t>Late homework policy</a:t>
            </a:r>
          </a:p>
          <a:p>
            <a:pPr lvl="1"/>
            <a:r>
              <a:rPr lang="en-US" sz="1600" dirty="0" smtClean="0"/>
              <a:t>1 day, 20%</a:t>
            </a:r>
          </a:p>
          <a:p>
            <a:pPr lvl="1"/>
            <a:r>
              <a:rPr lang="en-US" sz="1600" dirty="0" smtClean="0"/>
              <a:t>2 days, 30%</a:t>
            </a:r>
          </a:p>
          <a:p>
            <a:pPr lvl="1"/>
            <a:r>
              <a:rPr lang="en-US" sz="1600" dirty="0" smtClean="0"/>
              <a:t>3 days, zero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L: Drive</a:t>
            </a:r>
          </a:p>
          <a:p>
            <a:r>
              <a:rPr lang="en-US" sz="2800" dirty="0" smtClean="0"/>
              <a:t>Lots of resources in “resources” folder</a:t>
            </a:r>
          </a:p>
        </p:txBody>
      </p:sp>
    </p:spTree>
    <p:extLst>
      <p:ext uri="{BB962C8B-B14F-4D97-AF65-F5344CB8AC3E}">
        <p14:creationId xmlns:p14="http://schemas.microsoft.com/office/powerpoint/2010/main" val="228922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 / Super Editors / Etc.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123" y="1219200"/>
            <a:ext cx="6615953" cy="5486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09562"/>
            <a:ext cx="1990725" cy="447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6300" y="266699"/>
            <a:ext cx="53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6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</a:t>
            </a:r>
            <a:r>
              <a:rPr lang="en-US" dirty="0" err="1" smtClean="0"/>
              <a:t>Lua</a:t>
            </a:r>
            <a:r>
              <a:rPr lang="en-US" dirty="0" smtClean="0"/>
              <a:t> source code from website</a:t>
            </a:r>
          </a:p>
          <a:p>
            <a:r>
              <a:rPr lang="en-US" dirty="0" smtClean="0"/>
              <a:t>Create a Linux project to compile code to build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Lua</a:t>
            </a:r>
            <a:r>
              <a:rPr lang="en-US" dirty="0" smtClean="0"/>
              <a:t> library (static, </a:t>
            </a:r>
            <a:r>
              <a:rPr lang="en-US" dirty="0" err="1" smtClean="0"/>
              <a:t>liblua.a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Lua</a:t>
            </a:r>
            <a:r>
              <a:rPr lang="en-US" dirty="0" smtClean="0"/>
              <a:t> REPL interface (</a:t>
            </a:r>
            <a:r>
              <a:rPr lang="en-US" dirty="0" err="1" smtClean="0"/>
              <a:t>lua</a:t>
            </a:r>
            <a:r>
              <a:rPr lang="en-US" dirty="0" smtClean="0"/>
              <a:t> application)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Lua</a:t>
            </a:r>
            <a:r>
              <a:rPr lang="en-US" dirty="0" smtClean="0"/>
              <a:t> compiler (</a:t>
            </a:r>
            <a:r>
              <a:rPr lang="en-US" dirty="0" err="1" smtClean="0"/>
              <a:t>luac</a:t>
            </a:r>
            <a:r>
              <a:rPr lang="en-US" dirty="0" smtClean="0"/>
              <a:t>)</a:t>
            </a:r>
          </a:p>
          <a:p>
            <a:r>
              <a:rPr lang="en-US" dirty="0" smtClean="0"/>
              <a:t>Write a </a:t>
            </a:r>
            <a:r>
              <a:rPr lang="en-US" dirty="0" err="1" smtClean="0"/>
              <a:t>Lua</a:t>
            </a:r>
            <a:r>
              <a:rPr lang="en-US" dirty="0" smtClean="0"/>
              <a:t>-based program to print “hello world” 20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43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Restate, Understand This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143000"/>
            <a:ext cx="5562600" cy="55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39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About you</a:t>
            </a:r>
          </a:p>
          <a:p>
            <a:pPr lvl="1"/>
            <a:r>
              <a:rPr lang="en-US" sz="2400" dirty="0" smtClean="0"/>
              <a:t>Knowledge of programming, experience, interests, thesis topic, etc…</a:t>
            </a:r>
          </a:p>
          <a:p>
            <a:pPr lvl="1"/>
            <a:r>
              <a:rPr lang="en-US" sz="2400" dirty="0"/>
              <a:t>Experience </a:t>
            </a:r>
            <a:r>
              <a:rPr lang="en-US" sz="2400" dirty="0" smtClean="0"/>
              <a:t>with</a:t>
            </a:r>
          </a:p>
          <a:p>
            <a:pPr lvl="2"/>
            <a:r>
              <a:rPr lang="en-US" sz="2000" dirty="0" smtClean="0"/>
              <a:t>C++</a:t>
            </a:r>
          </a:p>
          <a:p>
            <a:pPr lvl="2"/>
            <a:r>
              <a:rPr lang="en-US" sz="2000" dirty="0" smtClean="0"/>
              <a:t>Windows and/or Linux</a:t>
            </a:r>
          </a:p>
          <a:p>
            <a:pPr lvl="2"/>
            <a:r>
              <a:rPr lang="en-US" sz="2000" dirty="0" smtClean="0"/>
              <a:t>Visual Studio</a:t>
            </a:r>
          </a:p>
          <a:p>
            <a:pPr lvl="2"/>
            <a:r>
              <a:rPr lang="en-US" sz="2000" dirty="0" smtClean="0"/>
              <a:t>GCC?</a:t>
            </a:r>
            <a:endParaRPr lang="en-US" sz="2000" dirty="0"/>
          </a:p>
          <a:p>
            <a:pPr lvl="1"/>
            <a:r>
              <a:rPr lang="en-US" sz="2400" dirty="0" smtClean="0"/>
              <a:t>Computer </a:t>
            </a:r>
            <a:r>
              <a:rPr lang="en-US" sz="2400" dirty="0"/>
              <a:t>available to install software, program, compile, </a:t>
            </a:r>
            <a:r>
              <a:rPr lang="en-US" sz="2400" dirty="0" smtClean="0"/>
              <a:t>etc.?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7732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Catalog Course Description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This course is concerned with the </a:t>
            </a:r>
            <a:r>
              <a:rPr lang="en-US" sz="2800" b="1" u="sng" dirty="0" smtClean="0"/>
              <a:t>evolution of software</a:t>
            </a:r>
            <a:r>
              <a:rPr lang="en-US" sz="2800" dirty="0" smtClean="0"/>
              <a:t> from design to implementation and covers various topics in the software development lifecycle.</a:t>
            </a:r>
          </a:p>
          <a:p>
            <a:r>
              <a:rPr lang="en-US" sz="2800" dirty="0" smtClean="0"/>
              <a:t>Emphasis is on the </a:t>
            </a:r>
            <a:r>
              <a:rPr lang="en-US" sz="2800" b="1" u="sng" dirty="0" smtClean="0"/>
              <a:t>enduring principles of good design</a:t>
            </a:r>
            <a:r>
              <a:rPr lang="en-US" sz="2800" dirty="0" smtClean="0"/>
              <a:t>, such as abstraction, modularity and specifications, and their application through the use of well-established patterns.</a:t>
            </a:r>
          </a:p>
          <a:p>
            <a:r>
              <a:rPr lang="en-US" sz="2800" dirty="0" smtClean="0"/>
              <a:t>Course concepts are refined through hands-on </a:t>
            </a:r>
            <a:r>
              <a:rPr lang="en-US" sz="2800" b="1" u="sng" dirty="0" smtClean="0"/>
              <a:t>exercises</a:t>
            </a:r>
            <a:r>
              <a:rPr lang="en-US" sz="2800" dirty="0" smtClean="0"/>
              <a:t> and a group project.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CSCE 693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course on software design patterns using Java</a:t>
            </a:r>
          </a:p>
          <a:p>
            <a:r>
              <a:rPr lang="en-US" sz="2800" dirty="0" smtClean="0"/>
              <a:t>A course on software design patterns using C++ and </a:t>
            </a:r>
            <a:r>
              <a:rPr lang="en-US" sz="2800" dirty="0" err="1" smtClean="0"/>
              <a:t>Qt</a:t>
            </a:r>
            <a:endParaRPr lang="en-US" sz="2800" dirty="0" smtClean="0"/>
          </a:p>
          <a:p>
            <a:r>
              <a:rPr lang="en-US" sz="2800" dirty="0" smtClean="0"/>
              <a:t>A course on pure </a:t>
            </a:r>
            <a:r>
              <a:rPr lang="en-US" sz="2800" b="1" dirty="0" smtClean="0"/>
              <a:t>modern</a:t>
            </a:r>
            <a:r>
              <a:rPr lang="en-US" sz="2800" dirty="0" smtClean="0"/>
              <a:t> C++</a:t>
            </a:r>
          </a:p>
          <a:p>
            <a:r>
              <a:rPr lang="en-US" sz="2800" dirty="0" smtClean="0"/>
              <a:t>Now a course on understanding programming language features by building an interesting piece of software (a simple game engine)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7914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Overarching Goal (Understand This!)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1" y="1447801"/>
            <a:ext cx="1447800" cy="18041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676400"/>
            <a:ext cx="627989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1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Overarching </a:t>
            </a:r>
            <a:r>
              <a:rPr lang="en-US" dirty="0" smtClean="0"/>
              <a:t>Goal </a:t>
            </a:r>
            <a:r>
              <a:rPr lang="en-US" dirty="0"/>
              <a:t>(Understand This!)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143000"/>
            <a:ext cx="5562600" cy="55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85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Overarching </a:t>
            </a:r>
            <a:r>
              <a:rPr lang="en-US" dirty="0" smtClean="0"/>
              <a:t>Goal </a:t>
            </a:r>
            <a:r>
              <a:rPr lang="en-US" dirty="0"/>
              <a:t>(Understand This!)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143000"/>
            <a:ext cx="5562600" cy="5568236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828800" y="2133600"/>
            <a:ext cx="5562600" cy="762000"/>
          </a:xfrm>
          <a:prstGeom prst="roundRect">
            <a:avLst/>
          </a:prstGeom>
          <a:solidFill>
            <a:srgbClr val="FFFF00">
              <a:alpha val="21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828800" y="4800600"/>
            <a:ext cx="5562600" cy="609600"/>
          </a:xfrm>
          <a:prstGeom prst="roundRect">
            <a:avLst/>
          </a:prstGeom>
          <a:solidFill>
            <a:srgbClr val="FFFF00">
              <a:alpha val="21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0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Struggles in Course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5663734" cy="4953000"/>
          </a:xfrm>
        </p:spPr>
        <p:txBody>
          <a:bodyPr/>
          <a:lstStyle/>
          <a:p>
            <a:r>
              <a:rPr lang="en-US" sz="2400" dirty="0" smtClean="0"/>
              <a:t>For sure, want to emphasize Modern C++ (C++11/14/17)</a:t>
            </a:r>
          </a:p>
          <a:p>
            <a:r>
              <a:rPr lang="en-US" sz="2400" dirty="0" smtClean="0"/>
              <a:t>What version of </a:t>
            </a:r>
            <a:r>
              <a:rPr lang="en-US" sz="2400" dirty="0" err="1" smtClean="0"/>
              <a:t>Lua</a:t>
            </a:r>
            <a:r>
              <a:rPr lang="en-US" sz="2400" dirty="0" smtClean="0"/>
              <a:t>?</a:t>
            </a:r>
          </a:p>
          <a:p>
            <a:pPr lvl="1"/>
            <a:r>
              <a:rPr lang="en-US" sz="1800" dirty="0" smtClean="0"/>
              <a:t>Natural tendency to use latest 5.3</a:t>
            </a:r>
          </a:p>
          <a:p>
            <a:pPr lvl="1"/>
            <a:r>
              <a:rPr lang="en-US" sz="1800" dirty="0" smtClean="0"/>
              <a:t>But! </a:t>
            </a:r>
            <a:r>
              <a:rPr lang="en-US" sz="1800" dirty="0" err="1" smtClean="0"/>
              <a:t>LuaJIT</a:t>
            </a:r>
            <a:r>
              <a:rPr lang="en-US" sz="1800" dirty="0" smtClean="0"/>
              <a:t> complicates this – it’s fast and used by lots of </a:t>
            </a:r>
            <a:r>
              <a:rPr lang="en-US" sz="1800" dirty="0"/>
              <a:t>projects (e.g., </a:t>
            </a:r>
            <a:r>
              <a:rPr lang="en-US" sz="1800" dirty="0" err="1"/>
              <a:t>Lua</a:t>
            </a:r>
            <a:r>
              <a:rPr lang="en-US" sz="1800" dirty="0"/>
              <a:t> Love</a:t>
            </a:r>
            <a:r>
              <a:rPr lang="en-US" sz="1800" dirty="0" smtClean="0"/>
              <a:t>)</a:t>
            </a:r>
          </a:p>
          <a:p>
            <a:pPr lvl="2"/>
            <a:r>
              <a:rPr lang="en-US" sz="1400" dirty="0" smtClean="0"/>
              <a:t>API is oriented around 5.1 (kind or “old”)</a:t>
            </a:r>
          </a:p>
          <a:p>
            <a:pPr lvl="1"/>
            <a:r>
              <a:rPr lang="en-US" sz="1800" dirty="0" smtClean="0"/>
              <a:t>But </a:t>
            </a:r>
            <a:r>
              <a:rPr lang="en-US" sz="1800" dirty="0" err="1" smtClean="0"/>
              <a:t>Lua</a:t>
            </a:r>
            <a:r>
              <a:rPr lang="en-US" sz="1800" dirty="0" smtClean="0"/>
              <a:t> Love is NOT easy to build for Windows</a:t>
            </a:r>
          </a:p>
          <a:p>
            <a:pPr lvl="2"/>
            <a:r>
              <a:rPr lang="en-US" sz="1400" dirty="0" smtClean="0"/>
              <a:t>A complicated set of dependencies exist</a:t>
            </a:r>
          </a:p>
          <a:p>
            <a:r>
              <a:rPr lang="en-US" sz="2000" dirty="0" smtClean="0"/>
              <a:t>Motivating project</a:t>
            </a:r>
          </a:p>
          <a:p>
            <a:pPr lvl="1"/>
            <a:r>
              <a:rPr lang="en-US" sz="1800" dirty="0" smtClean="0"/>
              <a:t>A flight simulator? (using an existing game engine)</a:t>
            </a:r>
          </a:p>
          <a:p>
            <a:pPr lvl="1"/>
            <a:r>
              <a:rPr lang="en-US" sz="1800" dirty="0" smtClean="0"/>
              <a:t>A simple game engine?</a:t>
            </a:r>
          </a:p>
          <a:p>
            <a:pPr lvl="1"/>
            <a:r>
              <a:rPr lang="en-US" sz="1800" dirty="0" smtClean="0"/>
              <a:t>Maybe a simple game engine, then a flight simulator built on it...</a:t>
            </a:r>
            <a:endParaRPr lang="en-US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3276600"/>
            <a:ext cx="1485721" cy="6834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160" y="1653684"/>
            <a:ext cx="1143000" cy="11792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5323" y="4650096"/>
            <a:ext cx="3018674" cy="167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41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Struggles in Course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600200"/>
          </a:xfrm>
        </p:spPr>
        <p:txBody>
          <a:bodyPr/>
          <a:lstStyle/>
          <a:p>
            <a:r>
              <a:rPr lang="en-US" dirty="0" err="1" smtClean="0"/>
              <a:t>Udemy</a:t>
            </a:r>
            <a:r>
              <a:rPr lang="en-US" dirty="0" smtClean="0"/>
              <a:t> course helped force a decision</a:t>
            </a:r>
          </a:p>
          <a:p>
            <a:pPr lvl="1"/>
            <a:r>
              <a:rPr lang="en-US" dirty="0" smtClean="0"/>
              <a:t>Course of interest: Fundamentals of 2D Game Engines with C++, SDL, and </a:t>
            </a:r>
            <a:r>
              <a:rPr lang="en-US" dirty="0" err="1" smtClean="0"/>
              <a:t>Lua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3308195"/>
            <a:ext cx="2667000" cy="289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66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2253</TotalTime>
  <Words>628</Words>
  <Application>Microsoft Office PowerPoint</Application>
  <PresentationFormat>On-screen Show (4:3)</PresentationFormat>
  <Paragraphs>109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CSCE 693 – Software Evolution   Course Introduction</vt:lpstr>
      <vt:lpstr>About You!</vt:lpstr>
      <vt:lpstr>Catalog Course Description</vt:lpstr>
      <vt:lpstr>CSCE 693 History</vt:lpstr>
      <vt:lpstr>Overarching Goal (Understand This!)</vt:lpstr>
      <vt:lpstr>Overarching Goal (Understand This!)</vt:lpstr>
      <vt:lpstr>Overarching Goal (Understand This!)</vt:lpstr>
      <vt:lpstr>Struggles in Course Design</vt:lpstr>
      <vt:lpstr>Struggles in Course Design</vt:lpstr>
      <vt:lpstr>Solid References</vt:lpstr>
      <vt:lpstr>Achieving Learning Goals</vt:lpstr>
      <vt:lpstr>Notional Agenda/Approach</vt:lpstr>
      <vt:lpstr>Assumptions</vt:lpstr>
      <vt:lpstr>Class Schedule</vt:lpstr>
      <vt:lpstr>Grading</vt:lpstr>
      <vt:lpstr>Resources</vt:lpstr>
      <vt:lpstr>IDE / Super Editors / Etc.</vt:lpstr>
      <vt:lpstr>Homework #1</vt:lpstr>
      <vt:lpstr>To Restate, Understand This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693 – Software Evolution   Course Introduction</dc:title>
  <dc:creator>me</dc:creator>
  <cp:lastModifiedBy>me</cp:lastModifiedBy>
  <cp:revision>673</cp:revision>
  <dcterms:created xsi:type="dcterms:W3CDTF">2006-08-16T00:00:00Z</dcterms:created>
  <dcterms:modified xsi:type="dcterms:W3CDTF">2020-01-07T02:28:13Z</dcterms:modified>
</cp:coreProperties>
</file>