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9"/>
  </p:notesMasterIdLst>
  <p:handoutMasterIdLst>
    <p:handoutMasterId r:id="rId20"/>
  </p:handoutMasterIdLst>
  <p:sldIdLst>
    <p:sldId id="347" r:id="rId2"/>
    <p:sldId id="388" r:id="rId3"/>
    <p:sldId id="390" r:id="rId4"/>
    <p:sldId id="384" r:id="rId5"/>
    <p:sldId id="387" r:id="rId6"/>
    <p:sldId id="389" r:id="rId7"/>
    <p:sldId id="393" r:id="rId8"/>
    <p:sldId id="394" r:id="rId9"/>
    <p:sldId id="395" r:id="rId10"/>
    <p:sldId id="396" r:id="rId11"/>
    <p:sldId id="392" r:id="rId12"/>
    <p:sldId id="397" r:id="rId13"/>
    <p:sldId id="400" r:id="rId14"/>
    <p:sldId id="401" r:id="rId15"/>
    <p:sldId id="398" r:id="rId16"/>
    <p:sldId id="399" r:id="rId17"/>
    <p:sldId id="40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1" autoAdjust="0"/>
    <p:restoredTop sz="99494" autoAdjust="0"/>
  </p:normalViewPr>
  <p:slideViewPr>
    <p:cSldViewPr>
      <p:cViewPr varScale="1">
        <p:scale>
          <a:sx n="83" d="100"/>
          <a:sy n="83" d="100"/>
        </p:scale>
        <p:origin x="510" y="84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524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693 – Software Evolution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Introduction to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352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Bldg 640, Room 311C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Short Interactive Demo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8341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Programming in </a:t>
            </a:r>
            <a:r>
              <a:rPr lang="en-US" sz="4000" b="1" dirty="0" err="1" smtClean="0"/>
              <a:t>Lua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7320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/ 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Comments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Reserved 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981200"/>
            <a:ext cx="4781550" cy="15906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4495800"/>
            <a:ext cx="63055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is dynamically typed – meaning, </a:t>
            </a:r>
            <a:r>
              <a:rPr lang="en-US" dirty="0" err="1" smtClean="0"/>
              <a:t>Lua</a:t>
            </a:r>
            <a:r>
              <a:rPr lang="en-US" dirty="0" smtClean="0"/>
              <a:t> variables have no defined type!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63" y="2667000"/>
            <a:ext cx="5854274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Eight Basic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il</a:t>
            </a:r>
            <a:r>
              <a:rPr lang="en-US" sz="2000" dirty="0"/>
              <a:t>: </a:t>
            </a:r>
            <a:r>
              <a:rPr lang="en-US" sz="2000" dirty="0" smtClean="0"/>
              <a:t>single value (nil); corresponds </a:t>
            </a:r>
            <a:r>
              <a:rPr lang="en-US" sz="2000" dirty="0"/>
              <a:t>to a null value in </a:t>
            </a:r>
            <a:r>
              <a:rPr lang="en-US" sz="2000" dirty="0" smtClean="0"/>
              <a:t>C</a:t>
            </a:r>
            <a:endParaRPr lang="en-US" sz="2000" dirty="0"/>
          </a:p>
          <a:p>
            <a:r>
              <a:rPr lang="en-US" sz="2000" b="1" dirty="0" err="1"/>
              <a:t>b</a:t>
            </a:r>
            <a:r>
              <a:rPr lang="en-US" sz="2000" b="1" dirty="0" err="1" smtClean="0"/>
              <a:t>oolean</a:t>
            </a:r>
            <a:r>
              <a:rPr lang="en-US" sz="2000" dirty="0"/>
              <a:t>: </a:t>
            </a:r>
            <a:r>
              <a:rPr lang="en-US" sz="2000" dirty="0" smtClean="0"/>
              <a:t>(true/false); equivalent </a:t>
            </a:r>
            <a:r>
              <a:rPr lang="en-US" sz="2000" dirty="0"/>
              <a:t>to their C++ </a:t>
            </a:r>
            <a:r>
              <a:rPr lang="en-US" sz="2000" dirty="0" smtClean="0"/>
              <a:t>counterparts</a:t>
            </a:r>
            <a:endParaRPr lang="en-US" sz="2000" dirty="0"/>
          </a:p>
          <a:p>
            <a:r>
              <a:rPr lang="en-US" sz="2000" b="1" dirty="0"/>
              <a:t>n</a:t>
            </a:r>
            <a:r>
              <a:rPr lang="en-US" sz="2000" b="1" dirty="0" smtClean="0"/>
              <a:t>umber</a:t>
            </a:r>
            <a:r>
              <a:rPr lang="en-US" sz="2000" dirty="0" smtClean="0"/>
              <a:t>: (integers and floating point)</a:t>
            </a:r>
            <a:endParaRPr lang="en-US" sz="2000" dirty="0"/>
          </a:p>
          <a:p>
            <a:r>
              <a:rPr lang="en-US" sz="2000" b="1" dirty="0"/>
              <a:t>s</a:t>
            </a:r>
            <a:r>
              <a:rPr lang="en-US" sz="2000" b="1" dirty="0" smtClean="0"/>
              <a:t>tring</a:t>
            </a:r>
            <a:r>
              <a:rPr lang="en-US" sz="2000" dirty="0"/>
              <a:t>: </a:t>
            </a:r>
            <a:r>
              <a:rPr lang="en-US" sz="2000" dirty="0" smtClean="0"/>
              <a:t>immutable, arbitrary sequences of bytes</a:t>
            </a:r>
            <a:endParaRPr lang="en-US" sz="2000" dirty="0"/>
          </a:p>
          <a:p>
            <a:r>
              <a:rPr lang="en-US" sz="2000" b="1" dirty="0" smtClean="0"/>
              <a:t>function</a:t>
            </a:r>
            <a:r>
              <a:rPr lang="en-US" sz="2000" dirty="0"/>
              <a:t>: </a:t>
            </a:r>
            <a:r>
              <a:rPr lang="en-US" sz="2000" dirty="0" smtClean="0"/>
              <a:t>consist of both </a:t>
            </a:r>
            <a:r>
              <a:rPr lang="en-US" sz="2000" dirty="0" err="1" smtClean="0"/>
              <a:t>Lua</a:t>
            </a:r>
            <a:r>
              <a:rPr lang="en-US" sz="2000" dirty="0" smtClean="0"/>
              <a:t> functions and C functions; first-class value; anonymous (they do not have names)</a:t>
            </a:r>
          </a:p>
          <a:p>
            <a:r>
              <a:rPr lang="en-US" sz="2000" b="1" dirty="0"/>
              <a:t>table</a:t>
            </a:r>
            <a:r>
              <a:rPr lang="en-US" sz="2000" dirty="0"/>
              <a:t>: </a:t>
            </a:r>
            <a:r>
              <a:rPr lang="en-US" sz="2000" b="1" u="sng" dirty="0" err="1" smtClean="0"/>
              <a:t>Lua’s</a:t>
            </a:r>
            <a:r>
              <a:rPr lang="en-US" sz="2000" b="1" u="sng" dirty="0" smtClean="0"/>
              <a:t> primary data type; implemented as an </a:t>
            </a:r>
            <a:r>
              <a:rPr lang="en-US" sz="2000" b="1" u="sng" dirty="0"/>
              <a:t>associative </a:t>
            </a:r>
            <a:r>
              <a:rPr lang="en-US" sz="2000" b="1" u="sng" dirty="0" smtClean="0"/>
              <a:t>array</a:t>
            </a:r>
            <a:endParaRPr lang="en-US" sz="2000" b="1" u="sng" dirty="0"/>
          </a:p>
          <a:p>
            <a:r>
              <a:rPr lang="en-US" sz="2000" b="1" dirty="0"/>
              <a:t>thread</a:t>
            </a:r>
            <a:r>
              <a:rPr lang="en-US" sz="2000" dirty="0"/>
              <a:t>: </a:t>
            </a:r>
            <a:r>
              <a:rPr lang="en-US" sz="2000" dirty="0" smtClean="0"/>
              <a:t>are separate, independent lines of execution; used to </a:t>
            </a:r>
            <a:r>
              <a:rPr lang="en-US" sz="2000" dirty="0"/>
              <a:t>implement </a:t>
            </a:r>
            <a:r>
              <a:rPr lang="en-US" sz="2000" dirty="0" err="1" smtClean="0"/>
              <a:t>coroutines</a:t>
            </a:r>
            <a:r>
              <a:rPr lang="en-US" sz="2000" dirty="0" smtClean="0"/>
              <a:t> – collaborative threads (not asynchronous threads); they share the same global environment; </a:t>
            </a:r>
            <a:r>
              <a:rPr lang="en-US" sz="2000" dirty="0" err="1" smtClean="0"/>
              <a:t>Lua’s</a:t>
            </a:r>
            <a:r>
              <a:rPr lang="en-US" sz="2000" dirty="0" smtClean="0"/>
              <a:t> main thread is a </a:t>
            </a:r>
            <a:r>
              <a:rPr lang="en-US" sz="2000" dirty="0" err="1" smtClean="0"/>
              <a:t>coroutine</a:t>
            </a:r>
            <a:endParaRPr lang="en-US" sz="2000" dirty="0"/>
          </a:p>
          <a:p>
            <a:r>
              <a:rPr lang="en-US" sz="2000" b="1" dirty="0" err="1" smtClean="0"/>
              <a:t>userdata</a:t>
            </a:r>
            <a:r>
              <a:rPr lang="en-US" sz="2000" dirty="0"/>
              <a:t>: </a:t>
            </a:r>
            <a:r>
              <a:rPr lang="en-US" sz="2000" dirty="0" smtClean="0"/>
              <a:t>act in place of C data types that cannot be represented by any other </a:t>
            </a:r>
            <a:r>
              <a:rPr lang="en-US" sz="2000" dirty="0" err="1" smtClean="0"/>
              <a:t>Lua</a:t>
            </a:r>
            <a:r>
              <a:rPr lang="en-US" sz="2000" dirty="0" smtClean="0"/>
              <a:t> value; maps </a:t>
            </a:r>
            <a:r>
              <a:rPr lang="en-US" sz="2000" dirty="0"/>
              <a:t>a </a:t>
            </a:r>
            <a:r>
              <a:rPr lang="en-US" sz="2000" dirty="0" err="1"/>
              <a:t>Lua</a:t>
            </a:r>
            <a:r>
              <a:rPr lang="en-US" sz="2000" dirty="0"/>
              <a:t> variable to data managed by the </a:t>
            </a:r>
            <a:r>
              <a:rPr lang="en-US" sz="2000" dirty="0" smtClean="0"/>
              <a:t>C code; </a:t>
            </a:r>
            <a:r>
              <a:rPr lang="en-US" sz="2000" dirty="0" err="1" smtClean="0"/>
              <a:t>Userdata</a:t>
            </a:r>
            <a:r>
              <a:rPr lang="en-US" sz="2000" dirty="0" smtClean="0"/>
              <a:t> values cannot be modified by </a:t>
            </a:r>
            <a:r>
              <a:rPr lang="en-US" sz="2000" dirty="0" err="1" smtClean="0"/>
              <a:t>Lua</a:t>
            </a:r>
            <a:r>
              <a:rPr lang="en-US" sz="2000" dirty="0" smtClean="0"/>
              <a:t> itself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02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Global and local variables</a:t>
            </a:r>
          </a:p>
          <a:p>
            <a:r>
              <a:rPr lang="en-US" sz="2800" dirty="0" err="1" smtClean="0"/>
              <a:t>Globals</a:t>
            </a:r>
            <a:r>
              <a:rPr lang="en-US" sz="2800" dirty="0" smtClean="0"/>
              <a:t> do not need to be declared</a:t>
            </a:r>
          </a:p>
          <a:p>
            <a:r>
              <a:rPr lang="en-US" sz="2800" dirty="0" smtClean="0"/>
              <a:t>Local’s declared using keyword </a:t>
            </a:r>
            <a:r>
              <a:rPr lang="en-US" sz="2800" b="1" dirty="0" smtClean="0"/>
              <a:t>local</a:t>
            </a:r>
          </a:p>
          <a:p>
            <a:pPr lvl="1"/>
            <a:r>
              <a:rPr lang="en-US" sz="2400" dirty="0" smtClean="0"/>
              <a:t>Lexically scoped</a:t>
            </a:r>
          </a:p>
          <a:p>
            <a:pPr lvl="1"/>
            <a:r>
              <a:rPr lang="en-US" sz="2400" dirty="0" smtClean="0"/>
              <a:t>Example: function bodies, control structure body parts, and </a:t>
            </a:r>
            <a:r>
              <a:rPr lang="en-US" sz="2400" dirty="0" err="1" smtClean="0"/>
              <a:t>Lua</a:t>
            </a:r>
            <a:r>
              <a:rPr lang="en-US" sz="2400" dirty="0" smtClean="0"/>
              <a:t>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14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895474"/>
            <a:ext cx="4800600" cy="43529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x is a global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 is a local function; z is an implicit local argument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x is a local variable being assigned to global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z is a local variable being associated to global x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95474"/>
            <a:ext cx="2890597" cy="33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EOF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6416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Editing and Running </a:t>
            </a:r>
            <a:r>
              <a:rPr lang="en-US" sz="3600" b="1" dirty="0" err="1" smtClean="0"/>
              <a:t>Lua</a:t>
            </a:r>
            <a:r>
              <a:rPr lang="en-US" sz="3600" b="1" dirty="0" smtClean="0"/>
              <a:t> Programing</a:t>
            </a:r>
            <a:br>
              <a:rPr lang="en-US" sz="3600" b="1" dirty="0" smtClean="0"/>
            </a:br>
            <a:r>
              <a:rPr lang="en-US" sz="3600" b="1" dirty="0" smtClean="0"/>
              <a:t>using Highly Customizable Editing Apps</a:t>
            </a:r>
            <a:br>
              <a:rPr lang="en-US" sz="3600" b="1" dirty="0" smtClean="0"/>
            </a:br>
            <a:r>
              <a:rPr lang="en-US" sz="2400" b="1" dirty="0" smtClean="0"/>
              <a:t>(GitHub Atom and Visual Studio Code)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(see InfoWorld article for more details)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1339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Atom and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open source product built in top of Electron which allows you to build desktop apps using web technologies</a:t>
            </a:r>
          </a:p>
          <a:p>
            <a:pPr lvl="1"/>
            <a:r>
              <a:rPr lang="en-US" dirty="0" smtClean="0"/>
              <a:t>Meaning desktop applications can be written in JavaScript, HTML, etc., and deployed using Node.js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2" y="4300513"/>
            <a:ext cx="4344830" cy="705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5181600"/>
            <a:ext cx="1924050" cy="1242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4114800"/>
            <a:ext cx="201353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9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Atom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23" y="1219200"/>
            <a:ext cx="6615953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76002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86752"/>
            <a:ext cx="2193591" cy="493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95400"/>
            <a:ext cx="6934200" cy="53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Compiling </a:t>
            </a:r>
            <a:r>
              <a:rPr lang="en-US" sz="4000" b="1" dirty="0" err="1" smtClean="0"/>
              <a:t>Lua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496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Lightweight C-based Source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28950" y="6019800"/>
            <a:ext cx="2971800" cy="381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Entire Source Tree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47800"/>
            <a:ext cx="6705600" cy="427672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57300" y="3471862"/>
            <a:ext cx="7239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05200" y="3471862"/>
            <a:ext cx="7239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Produces 3 artifacts</a:t>
            </a:r>
          </a:p>
          <a:p>
            <a:pPr lvl="1"/>
            <a:r>
              <a:rPr lang="en-US" sz="2400" dirty="0" smtClean="0"/>
              <a:t>A command line driven executable interpreter (</a:t>
            </a:r>
            <a:r>
              <a:rPr lang="en-US" sz="2400" dirty="0" err="1" smtClean="0"/>
              <a:t>lua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 compiler which translates </a:t>
            </a:r>
            <a:r>
              <a:rPr lang="en-US" sz="2400" dirty="0" err="1" smtClean="0"/>
              <a:t>lua</a:t>
            </a:r>
            <a:r>
              <a:rPr lang="en-US" sz="2400" dirty="0" smtClean="0"/>
              <a:t> code to bytecode (</a:t>
            </a:r>
            <a:r>
              <a:rPr lang="en-US" sz="2400" dirty="0" err="1" smtClean="0"/>
              <a:t>luac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 library that can be linked against a C/C++ application</a:t>
            </a:r>
          </a:p>
          <a:p>
            <a:pPr lvl="2"/>
            <a:r>
              <a:rPr lang="en-US" sz="2000" dirty="0" smtClean="0"/>
              <a:t>Can be static or shared/dynamic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50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Files, Sizes,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238194"/>
            <a:ext cx="5076825" cy="100012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16" idx="1"/>
          </p:cNvCxnSpPr>
          <p:nvPr/>
        </p:nvCxnSpPr>
        <p:spPr>
          <a:xfrm flipV="1">
            <a:off x="2895600" y="2434948"/>
            <a:ext cx="609600" cy="796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3"/>
          </p:cNvCxnSpPr>
          <p:nvPr/>
        </p:nvCxnSpPr>
        <p:spPr>
          <a:xfrm flipV="1">
            <a:off x="3047999" y="2743200"/>
            <a:ext cx="457201" cy="30822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81200" y="2866760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Compiler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1200" y="2329934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REPL UI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524000"/>
            <a:ext cx="3347202" cy="1821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0090" y="5761286"/>
            <a:ext cx="7927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only difference between wlua.exe and lua.exe is that the former has </a:t>
            </a:r>
            <a:r>
              <a:rPr lang="en-US" sz="1400" dirty="0" err="1" smtClean="0"/>
              <a:t>subsystem:windows</a:t>
            </a:r>
            <a:r>
              <a:rPr lang="en-US" sz="1400" dirty="0" smtClean="0"/>
              <a:t> rather than </a:t>
            </a:r>
            <a:r>
              <a:rPr lang="en-US" sz="1400" dirty="0" err="1" smtClean="0"/>
              <a:t>subsyste</a:t>
            </a:r>
            <a:r>
              <a:rPr lang="en-US" sz="1400" dirty="0" err="1"/>
              <a:t>m</a:t>
            </a:r>
            <a:r>
              <a:rPr lang="en-US" sz="1400" dirty="0" err="1" smtClean="0"/>
              <a:t>:console</a:t>
            </a:r>
            <a:r>
              <a:rPr lang="en-US" sz="1400" dirty="0" smtClean="0"/>
              <a:t> specified at link time.  As a result, Windows will not associate </a:t>
            </a:r>
            <a:r>
              <a:rPr lang="en-US" sz="1400" dirty="0" err="1" smtClean="0"/>
              <a:t>wlua</a:t>
            </a:r>
            <a:r>
              <a:rPr lang="en-US" sz="1400" dirty="0" smtClean="0"/>
              <a:t> with a console, and does not create a console window.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7876" y="348734"/>
            <a:ext cx="347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REPL =&gt; Read, Evaluate, Print, Loop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95600" y="1992954"/>
            <a:ext cx="609600" cy="12974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1200" y="1787044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Library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</TotalTime>
  <Words>440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CSCE 693 – Software Evolution   Introduction to Lua</vt:lpstr>
      <vt:lpstr>Editing and Running Lua Programing using Highly Customizable Editing Apps (GitHub Atom and Visual Studio Code)   (see InfoWorld article for more details)</vt:lpstr>
      <vt:lpstr>About Atom and Code</vt:lpstr>
      <vt:lpstr>GitHub Atom</vt:lpstr>
      <vt:lpstr>Visual Studio Code</vt:lpstr>
      <vt:lpstr>Compiling Lua</vt:lpstr>
      <vt:lpstr>Lightweight C-based Source Code</vt:lpstr>
      <vt:lpstr>Compiling Source Code</vt:lpstr>
      <vt:lpstr>Files, Sizes, Etc.</vt:lpstr>
      <vt:lpstr>Short Interactive Demo</vt:lpstr>
      <vt:lpstr>Programming in Lua</vt:lpstr>
      <vt:lpstr>Comments / Reserved Words</vt:lpstr>
      <vt:lpstr>Types</vt:lpstr>
      <vt:lpstr>Types: Eight Basic Value Types</vt:lpstr>
      <vt:lpstr>Variables</vt:lpstr>
      <vt:lpstr>Variables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693 – Software Evolution   Course Introduction</dc:title>
  <dc:creator>me</dc:creator>
  <cp:lastModifiedBy>Doug Hodson</cp:lastModifiedBy>
  <cp:revision>691</cp:revision>
  <dcterms:created xsi:type="dcterms:W3CDTF">2006-08-16T00:00:00Z</dcterms:created>
  <dcterms:modified xsi:type="dcterms:W3CDTF">2020-01-09T18:50:49Z</dcterms:modified>
</cp:coreProperties>
</file>