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0"/>
  </p:notesMasterIdLst>
  <p:handoutMasterIdLst>
    <p:handoutMasterId r:id="rId41"/>
  </p:handoutMasterIdLst>
  <p:sldIdLst>
    <p:sldId id="347" r:id="rId2"/>
    <p:sldId id="443" r:id="rId3"/>
    <p:sldId id="539" r:id="rId4"/>
    <p:sldId id="444" r:id="rId5"/>
    <p:sldId id="545" r:id="rId6"/>
    <p:sldId id="515" r:id="rId7"/>
    <p:sldId id="525" r:id="rId8"/>
    <p:sldId id="514" r:id="rId9"/>
    <p:sldId id="516" r:id="rId10"/>
    <p:sldId id="450" r:id="rId11"/>
    <p:sldId id="529" r:id="rId12"/>
    <p:sldId id="526" r:id="rId13"/>
    <p:sldId id="517" r:id="rId14"/>
    <p:sldId id="528" r:id="rId15"/>
    <p:sldId id="530" r:id="rId16"/>
    <p:sldId id="531" r:id="rId17"/>
    <p:sldId id="532" r:id="rId18"/>
    <p:sldId id="522" r:id="rId19"/>
    <p:sldId id="533" r:id="rId20"/>
    <p:sldId id="497" r:id="rId21"/>
    <p:sldId id="513" r:id="rId22"/>
    <p:sldId id="498" r:id="rId23"/>
    <p:sldId id="499" r:id="rId24"/>
    <p:sldId id="543" r:id="rId25"/>
    <p:sldId id="500" r:id="rId26"/>
    <p:sldId id="547" r:id="rId27"/>
    <p:sldId id="546" r:id="rId28"/>
    <p:sldId id="534" r:id="rId29"/>
    <p:sldId id="527" r:id="rId30"/>
    <p:sldId id="523" r:id="rId31"/>
    <p:sldId id="524" r:id="rId32"/>
    <p:sldId id="535" r:id="rId33"/>
    <p:sldId id="536" r:id="rId34"/>
    <p:sldId id="548" r:id="rId35"/>
    <p:sldId id="537" r:id="rId36"/>
    <p:sldId id="538" r:id="rId37"/>
    <p:sldId id="495" r:id="rId38"/>
    <p:sldId id="51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1" autoAdjust="0"/>
    <p:restoredTop sz="99494" autoAdjust="0"/>
  </p:normalViewPr>
  <p:slideViewPr>
    <p:cSldViewPr>
      <p:cViewPr varScale="1">
        <p:scale>
          <a:sx n="105" d="100"/>
          <a:sy n="105" d="100"/>
        </p:scale>
        <p:origin x="132" y="34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ua.org/manual/5.3/manua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ol2.readthedocs.io/en/latest/benchmark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828800"/>
          </a:xfrm>
        </p:spPr>
        <p:txBody>
          <a:bodyPr>
            <a:noAutofit/>
          </a:bodyPr>
          <a:lstStyle/>
          <a:p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Evolution</a:t>
            </a:r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Lua Library</a:t>
            </a:r>
            <a:b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(Interfacing &amp; Interacting with the Interpreter)</a:t>
            </a:r>
            <a:endParaRPr lang="en-US" sz="180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latin typeface="+mj-lt"/>
                <a:ea typeface="+mj-ea"/>
                <a:cs typeface="+mj-cs"/>
              </a:rPr>
              <a:t>Bldg 640, Room 307A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C++-based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en-US" dirty="0" smtClean="0"/>
              <a:t>REPL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00200"/>
            <a:ext cx="70104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 of Interaction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</a:t>
            </a:r>
            <a:r>
              <a:rPr lang="en-US" err="1" smtClean="0"/>
              <a:t>Lua</a:t>
            </a:r>
            <a:r>
              <a:rPr lang="en-US" smtClean="0"/>
              <a:t> state</a:t>
            </a:r>
          </a:p>
          <a:p>
            <a:r>
              <a:rPr lang="en-US" smtClean="0"/>
              <a:t>Register C functions</a:t>
            </a:r>
          </a:p>
          <a:p>
            <a:pPr lvl="1"/>
            <a:r>
              <a:rPr lang="en-US" smtClean="0"/>
              <a:t>Example: </a:t>
            </a:r>
            <a:r>
              <a:rPr lang="en-US" err="1" smtClean="0"/>
              <a:t>luaL_openlibs</a:t>
            </a:r>
            <a:r>
              <a:rPr lang="en-US"/>
              <a:t> </a:t>
            </a:r>
            <a:r>
              <a:rPr lang="en-US" smtClean="0"/>
              <a:t>registers several “modules” with associated C functions (these are the built-in standard library)</a:t>
            </a:r>
          </a:p>
          <a:p>
            <a:r>
              <a:rPr lang="en-US" smtClean="0"/>
              <a:t>Load and/or run dynamic code as needed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4000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Lua’s</a:t>
            </a:r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Standard Libraries</a:t>
            </a:r>
            <a:b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(Useful functions that are implement directly through the C API)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19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Provided Modules (i.e., </a:t>
            </a:r>
            <a:r>
              <a:rPr lang="en-US" err="1" smtClean="0"/>
              <a:t>Std</a:t>
            </a:r>
            <a:r>
              <a:rPr lang="en-US" smtClean="0"/>
              <a:t> Library)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143000"/>
          </a:xfrm>
        </p:spPr>
        <p:txBody>
          <a:bodyPr/>
          <a:lstStyle/>
          <a:p>
            <a:r>
              <a:rPr lang="en-US" sz="2800" smtClean="0"/>
              <a:t>Reference: </a:t>
            </a:r>
            <a:r>
              <a:rPr lang="en-US" sz="2800" err="1" smtClean="0"/>
              <a:t>Lua</a:t>
            </a:r>
            <a:r>
              <a:rPr lang="en-US" sz="2800" smtClean="0"/>
              <a:t> 5.3 Reference Manual</a:t>
            </a:r>
          </a:p>
          <a:p>
            <a:pPr lvl="1"/>
            <a:r>
              <a:rPr lang="en-US" sz="2400">
                <a:hlinkClick r:id="rId2"/>
              </a:rPr>
              <a:t>https://</a:t>
            </a:r>
            <a:r>
              <a:rPr lang="en-US" sz="2400" smtClean="0">
                <a:hlinkClick r:id="rId2"/>
              </a:rPr>
              <a:t>www.lua.org/manual/5.3/manual.html</a:t>
            </a:r>
            <a:endParaRPr lang="en-US" sz="24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00200"/>
            <a:ext cx="5121886" cy="3124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886200" y="2286000"/>
            <a:ext cx="7620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4686" y="2069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Loads </a:t>
            </a:r>
            <a:r>
              <a:rPr lang="en-US" err="1" smtClean="0"/>
              <a:t>Lua</a:t>
            </a:r>
            <a:r>
              <a:rPr lang="en-US" smtClean="0"/>
              <a:t> Modules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of Standard Libraries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math.cos</a:t>
            </a:r>
            <a:r>
              <a:rPr lang="en-US" smtClean="0"/>
              <a:t>(20)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 Facilities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os.clock</a:t>
            </a:r>
            <a:r>
              <a:rPr lang="en-US" smtClean="0"/>
              <a:t>()</a:t>
            </a:r>
          </a:p>
          <a:p>
            <a:r>
              <a:rPr lang="en-US" err="1" smtClean="0"/>
              <a:t>os.date</a:t>
            </a:r>
            <a:r>
              <a:rPr lang="en-US" smtClean="0"/>
              <a:t>()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Input/Output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file = </a:t>
            </a:r>
            <a:r>
              <a:rPr lang="en-US" sz="2800" err="1" smtClean="0"/>
              <a:t>io.open</a:t>
            </a:r>
            <a:r>
              <a:rPr lang="en-US" sz="2800" smtClean="0"/>
              <a:t>(“</a:t>
            </a:r>
            <a:r>
              <a:rPr lang="en-US" sz="2800" err="1" smtClean="0"/>
              <a:t>test.lua</a:t>
            </a:r>
            <a:r>
              <a:rPr lang="en-US" sz="2800" smtClean="0"/>
              <a:t>”, “r”)</a:t>
            </a:r>
          </a:p>
          <a:p>
            <a:r>
              <a:rPr lang="en-US" sz="2800" err="1" smtClean="0"/>
              <a:t>io.input</a:t>
            </a:r>
            <a:r>
              <a:rPr lang="en-US" sz="2800" smtClean="0"/>
              <a:t>(file)</a:t>
            </a:r>
          </a:p>
          <a:p>
            <a:r>
              <a:rPr lang="en-US" sz="2800" smtClean="0"/>
              <a:t>print(</a:t>
            </a:r>
            <a:r>
              <a:rPr lang="en-US" sz="2800" err="1" smtClean="0"/>
              <a:t>io.read</a:t>
            </a:r>
            <a:r>
              <a:rPr lang="en-US" sz="2800" smtClean="0"/>
              <a:t>())</a:t>
            </a:r>
          </a:p>
          <a:p>
            <a:r>
              <a:rPr lang="en-US" sz="2800" err="1" smtClean="0"/>
              <a:t>i</a:t>
            </a:r>
            <a:r>
              <a:rPr lang="en-US" sz="2800" smtClean="0"/>
              <a:t>o.close(file)</a:t>
            </a:r>
          </a:p>
          <a:p>
            <a:r>
              <a:rPr lang="en-US" sz="2800" smtClean="0"/>
              <a:t>file = io.open(“test.lua”, “a”)</a:t>
            </a:r>
          </a:p>
          <a:p>
            <a:r>
              <a:rPr lang="en-US" sz="2800" smtClean="0"/>
              <a:t>io.output(file)</a:t>
            </a:r>
          </a:p>
          <a:p>
            <a:r>
              <a:rPr lang="en-US" sz="2800" smtClean="0"/>
              <a:t>io.write(“last line”)</a:t>
            </a:r>
          </a:p>
          <a:p>
            <a:r>
              <a:rPr lang="en-US" sz="2800" smtClean="0"/>
              <a:t>io.close(file)</a:t>
            </a:r>
          </a:p>
        </p:txBody>
      </p:sp>
    </p:spTree>
    <p:extLst>
      <p:ext uri="{BB962C8B-B14F-4D97-AF65-F5344CB8AC3E}">
        <p14:creationId xmlns:p14="http://schemas.microsoft.com/office/powerpoint/2010/main" val="365110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Code for Standard </a:t>
            </a:r>
            <a:r>
              <a:rPr lang="en-US"/>
              <a:t>Libraries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800"/>
            <a:ext cx="6705600" cy="42767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15000" y="4267200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05200" y="5257800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0319" y="4076700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0319" y="5264574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15000" y="3682790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00120" y="3273215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505200" y="4473469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15000" y="4851610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90319" y="3667125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500120" y="3501815"/>
            <a:ext cx="723900" cy="180975"/>
          </a:xfrm>
          <a:prstGeom prst="roundRect">
            <a:avLst/>
          </a:prstGeom>
          <a:solidFill>
            <a:schemeClr val="tx2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92860" y="3472154"/>
            <a:ext cx="723900" cy="180975"/>
          </a:xfrm>
          <a:prstGeom prst="roundRect">
            <a:avLst/>
          </a:prstGeom>
          <a:solidFill>
            <a:schemeClr val="tx2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715000" y="5288067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500120" y="5071566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172200" y="5638800"/>
            <a:ext cx="135914" cy="22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586072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Convenience functions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098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C++-based </a:t>
            </a:r>
            <a:r>
              <a:rPr lang="en-US" dirty="0" err="1"/>
              <a:t>Lua</a:t>
            </a:r>
            <a:r>
              <a:rPr lang="en-US" dirty="0"/>
              <a:t> REPL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00200"/>
            <a:ext cx="7010400" cy="44481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09600" y="3200400"/>
            <a:ext cx="762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600200"/>
            <a:ext cx="2095500" cy="32956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00200"/>
            <a:ext cx="2476500" cy="3314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520574" y="5029200"/>
            <a:ext cx="247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Official Reference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0200" y="5029200"/>
            <a:ext cx="2095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Quick; to the </a:t>
            </a:r>
            <a:r>
              <a:rPr lang="en-US"/>
              <a:t>p</a:t>
            </a:r>
            <a:r>
              <a:rPr lang="en-US" smtClean="0"/>
              <a:t>oint </a:t>
            </a:r>
            <a:r>
              <a:rPr lang="en-US" sz="1400" smtClean="0"/>
              <a:t>(covers different versions of API)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265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Addressing the Impedance</a:t>
            </a:r>
            <a:b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Mismatch Between C/C++ and </a:t>
            </a:r>
            <a:r>
              <a:rPr lang="en-US" sz="4000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1600" y="4267200"/>
            <a:ext cx="2209800" cy="584775"/>
            <a:chOff x="1143000" y="3117561"/>
            <a:chExt cx="220980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1143000" y="3117561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mtClean="0"/>
                <a:t>C++ Code</a:t>
              </a:r>
              <a:endParaRPr lang="en-US" sz="3200" b="1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3117561"/>
              <a:ext cx="1981200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7534" y="4267200"/>
            <a:ext cx="2209800" cy="584776"/>
            <a:chOff x="6019800" y="3117561"/>
            <a:chExt cx="2209800" cy="584776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3117562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err="1" smtClean="0"/>
                <a:t>Lua</a:t>
              </a:r>
              <a:r>
                <a:rPr lang="en-US" sz="3200" b="1" smtClean="0"/>
                <a:t> Code</a:t>
              </a:r>
              <a:endParaRPr lang="en-US" sz="3200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34100" y="3117561"/>
              <a:ext cx="1981200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Left-Right Arrow 1"/>
          <p:cNvSpPr/>
          <p:nvPr/>
        </p:nvSpPr>
        <p:spPr>
          <a:xfrm>
            <a:off x="3894167" y="4343399"/>
            <a:ext cx="990600" cy="4323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Types (C++ vs </a:t>
            </a:r>
            <a:r>
              <a:rPr lang="en-US" err="1" smtClean="0"/>
              <a:t>Lua</a:t>
            </a:r>
            <a:r>
              <a:rPr lang="en-US" smtClean="0"/>
              <a:t>)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16907"/>
              </p:ext>
            </p:extLst>
          </p:nvPr>
        </p:nvGraphicFramePr>
        <p:xfrm>
          <a:off x="609600" y="1373659"/>
          <a:ext cx="2743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03659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50452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Keyword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0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Boolean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bool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7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character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char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8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integer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int</a:t>
                      </a:r>
                      <a:endParaRPr lang="en-US" sz="14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float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float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double float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double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4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valueless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void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3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wide character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wchar_t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8993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308"/>
              </p:ext>
            </p:extLst>
          </p:nvPr>
        </p:nvGraphicFramePr>
        <p:xfrm>
          <a:off x="4343400" y="1371600"/>
          <a:ext cx="4267200" cy="403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036596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55045271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Description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021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smtClean="0"/>
                        <a:t>nil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differentiate the value from having some data or no(nil) data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7127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smtClean="0"/>
                        <a:t>Boolean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true and false as values. Generally used for condition checking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8619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smtClean="0"/>
                        <a:t>number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real(double precision floating point) numbers</a:t>
                      </a:r>
                      <a:endParaRPr 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361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smtClean="0"/>
                        <a:t>string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array of characters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901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smtClean="0"/>
                        <a:t>function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 method that is written in C or </a:t>
                      </a:r>
                      <a:r>
                        <a:rPr lang="en-US" sz="12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4572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err="1" smtClean="0"/>
                        <a:t>userdata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arbitrary C data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329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independent threads of execution and it is used to implement </a:t>
                      </a:r>
                      <a:r>
                        <a:rPr lang="en-US" sz="1200" b="0" i="0" kern="120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coroutines</a:t>
                      </a:r>
                      <a:endParaRPr 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8891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US" sz="1400" smtClean="0"/>
                        <a:t>table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Represent </a:t>
                      </a:r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ordinary arrays, symbol tables, sets, records, graphs, trees, etc., and implements associative arrays. It can hold any value (except nil)</a:t>
                      </a:r>
                      <a:endParaRPr lang="en-US" sz="12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58993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43400" y="5490448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Note: you cannot create new </a:t>
            </a:r>
            <a:r>
              <a:rPr lang="en-US" sz="1400" err="1" smtClean="0"/>
              <a:t>Lua</a:t>
            </a:r>
            <a:r>
              <a:rPr lang="en-US" sz="1400" smtClean="0"/>
              <a:t> types (but you can </a:t>
            </a:r>
            <a:r>
              <a:rPr lang="en-US" sz="1400" err="1" smtClean="0"/>
              <a:t>mimick</a:t>
            </a:r>
            <a:r>
              <a:rPr lang="en-US" sz="1400" smtClean="0"/>
              <a:t> their creation to a good extent using </a:t>
            </a:r>
            <a:r>
              <a:rPr lang="en-US" sz="1400" err="1" smtClean="0"/>
              <a:t>metatables</a:t>
            </a:r>
            <a:r>
              <a:rPr lang="en-US" sz="1400" smtClean="0"/>
              <a:t> and tables</a:t>
            </a:r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09600" y="437706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Note: lots of ways to define and create new types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287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Impedance Mismatch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Concept of a stack</a:t>
            </a:r>
          </a:p>
          <a:p>
            <a:pPr lvl="1"/>
            <a:r>
              <a:rPr lang="en-US" smtClean="0"/>
              <a:t>When C/C++ wants to call a </a:t>
            </a:r>
            <a:r>
              <a:rPr lang="en-US" err="1" smtClean="0"/>
              <a:t>Lua</a:t>
            </a:r>
            <a:r>
              <a:rPr lang="en-US" smtClean="0"/>
              <a:t> function, the function as well as its parameters are pushed onto the stack and then executed by the virtual machine</a:t>
            </a:r>
          </a:p>
          <a:p>
            <a:pPr lvl="1"/>
            <a:r>
              <a:rPr lang="en-US" smtClean="0"/>
              <a:t>Return values are placed back on stack for C/C++ to retrieve</a:t>
            </a:r>
          </a:p>
          <a:p>
            <a:pPr lvl="1"/>
            <a:endParaRPr lang="en-US"/>
          </a:p>
          <a:p>
            <a:pPr lvl="1"/>
            <a:r>
              <a:rPr lang="en-US" smtClean="0"/>
              <a:t>Same process happens in reverse when </a:t>
            </a:r>
            <a:r>
              <a:rPr lang="en-US" err="1" smtClean="0"/>
              <a:t>Lua</a:t>
            </a:r>
            <a:r>
              <a:rPr lang="en-US" smtClean="0"/>
              <a:t> code wants to call C/C++ code</a:t>
            </a:r>
          </a:p>
        </p:txBody>
      </p:sp>
    </p:spTree>
    <p:extLst>
      <p:ext uri="{BB962C8B-B14F-4D97-AF65-F5344CB8AC3E}">
        <p14:creationId xmlns:p14="http://schemas.microsoft.com/office/powerpoint/2010/main" val="16668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1000" y="3350480"/>
            <a:ext cx="2398482" cy="584775"/>
            <a:chOff x="488576" y="3350480"/>
            <a:chExt cx="2209800" cy="584775"/>
          </a:xfrm>
        </p:grpSpPr>
        <p:sp>
          <p:nvSpPr>
            <p:cNvPr id="6" name="Rounded Rectangle 5"/>
            <p:cNvSpPr/>
            <p:nvPr/>
          </p:nvSpPr>
          <p:spPr>
            <a:xfrm>
              <a:off x="488576" y="3350480"/>
              <a:ext cx="2133600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8576" y="3350480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mtClean="0"/>
                <a:t>C/C++ Code</a:t>
              </a:r>
              <a:endParaRPr lang="en-US" sz="3200" b="1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43310" y="3350480"/>
            <a:ext cx="2209800" cy="584776"/>
            <a:chOff x="6019800" y="3117561"/>
            <a:chExt cx="2209800" cy="584776"/>
          </a:xfrm>
        </p:grpSpPr>
        <p:sp>
          <p:nvSpPr>
            <p:cNvPr id="5" name="TextBox 4"/>
            <p:cNvSpPr txBox="1"/>
            <p:nvPr/>
          </p:nvSpPr>
          <p:spPr>
            <a:xfrm>
              <a:off x="6019800" y="3117562"/>
              <a:ext cx="220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err="1" smtClean="0"/>
                <a:t>Lua</a:t>
              </a:r>
              <a:r>
                <a:rPr lang="en-US" sz="3200" b="1" smtClean="0"/>
                <a:t> Code</a:t>
              </a:r>
              <a:endParaRPr lang="en-US" sz="3200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34100" y="3117561"/>
              <a:ext cx="1981200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Bent Arrow 11"/>
          <p:cNvSpPr/>
          <p:nvPr/>
        </p:nvSpPr>
        <p:spPr>
          <a:xfrm>
            <a:off x="1571310" y="2496779"/>
            <a:ext cx="1566684" cy="68580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1991158" y="3662715"/>
            <a:ext cx="685800" cy="1566684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>
            <a:off x="5761110" y="4103157"/>
            <a:ext cx="1566684" cy="685800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6266427" y="2056337"/>
            <a:ext cx="685800" cy="1566684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15" y="1600200"/>
            <a:ext cx="2477894" cy="37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739000"/>
            <a:ext cx="4343400" cy="5638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03671" y="4507803"/>
            <a:ext cx="2819400" cy="1371600"/>
            <a:chOff x="2971800" y="2819400"/>
            <a:chExt cx="28194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971800" y="2819400"/>
              <a:ext cx="2819400" cy="1371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3089701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The C-based </a:t>
              </a:r>
              <a:r>
                <a:rPr lang="en-US" sz="2000" b="1" dirty="0" err="1" smtClean="0"/>
                <a:t>Lua</a:t>
              </a:r>
              <a:r>
                <a:rPr lang="en-US" sz="2000" b="1" dirty="0" smtClean="0"/>
                <a:t> Interpreter (Guest)</a:t>
              </a:r>
              <a:endParaRPr lang="en-US" sz="20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918086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C++ Application (Host)</a:t>
            </a:r>
          </a:p>
          <a:p>
            <a:pPr algn="ctr"/>
            <a:r>
              <a:rPr lang="en-US" sz="1600" b="1" dirty="0" smtClean="0"/>
              <a:t>(static types &amp; you manage memory)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6456" y="2115065"/>
            <a:ext cx="381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lua_State</a:t>
            </a:r>
            <a:r>
              <a:rPr lang="en-US" sz="2000" b="1" dirty="0" smtClean="0"/>
              <a:t>* L = </a:t>
            </a:r>
            <a:r>
              <a:rPr lang="en-US" sz="2000" b="1" dirty="0" err="1" smtClean="0"/>
              <a:t>LuaL_newstate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   …</a:t>
            </a:r>
          </a:p>
          <a:p>
            <a:r>
              <a:rPr lang="en-US" sz="2000" b="1" dirty="0"/>
              <a:t>}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133196" y="1247578"/>
            <a:ext cx="2438400" cy="990600"/>
            <a:chOff x="6133196" y="1247578"/>
            <a:chExt cx="2438400" cy="990600"/>
          </a:xfrm>
        </p:grpSpPr>
        <p:sp>
          <p:nvSpPr>
            <p:cNvPr id="13" name="Rounded Rectangle 12"/>
            <p:cNvSpPr/>
            <p:nvPr/>
          </p:nvSpPr>
          <p:spPr>
            <a:xfrm>
              <a:off x="6133196" y="1247578"/>
              <a:ext cx="2438400" cy="9906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3074" y="1247578"/>
              <a:ext cx="2418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Lua</a:t>
              </a:r>
              <a:r>
                <a:rPr lang="en-US" b="1" dirty="0" smtClean="0"/>
                <a:t> Script</a:t>
              </a:r>
            </a:p>
            <a:p>
              <a:pPr algn="ctr"/>
              <a:r>
                <a:rPr lang="en-US" b="1" dirty="0" smtClean="0"/>
                <a:t>(dynamic types and Garbage Collected)</a:t>
              </a:r>
              <a:endParaRPr lang="en-US" b="1" dirty="0"/>
            </a:p>
          </p:txBody>
        </p:sp>
      </p:grpSp>
      <p:sp>
        <p:nvSpPr>
          <p:cNvPr id="22" name="Left-Right Arrow 21"/>
          <p:cNvSpPr/>
          <p:nvPr/>
        </p:nvSpPr>
        <p:spPr>
          <a:xfrm>
            <a:off x="4991100" y="1662642"/>
            <a:ext cx="9525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5010978" y="3165613"/>
            <a:ext cx="932622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010978" y="4668584"/>
            <a:ext cx="932622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53074" y="2860813"/>
            <a:ext cx="2438400" cy="990600"/>
            <a:chOff x="6133196" y="1247578"/>
            <a:chExt cx="24384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6133196" y="1247578"/>
              <a:ext cx="2438400" cy="9906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53074" y="1247578"/>
              <a:ext cx="2418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Lua</a:t>
              </a:r>
              <a:r>
                <a:rPr lang="en-US" b="1" dirty="0" smtClean="0"/>
                <a:t> Script</a:t>
              </a:r>
            </a:p>
            <a:p>
              <a:pPr algn="ctr"/>
              <a:r>
                <a:rPr lang="en-US" b="1" dirty="0" smtClean="0"/>
                <a:t>(</a:t>
              </a:r>
              <a:r>
                <a:rPr lang="en-US" b="1" dirty="0"/>
                <a:t>dynamic types and Garbage Collected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76415" y="4363784"/>
            <a:ext cx="2438400" cy="990600"/>
            <a:chOff x="6133196" y="1247578"/>
            <a:chExt cx="2438400" cy="990600"/>
          </a:xfrm>
        </p:grpSpPr>
        <p:sp>
          <p:nvSpPr>
            <p:cNvPr id="38" name="Rounded Rectangle 37"/>
            <p:cNvSpPr/>
            <p:nvPr/>
          </p:nvSpPr>
          <p:spPr>
            <a:xfrm>
              <a:off x="6133196" y="1247578"/>
              <a:ext cx="2438400" cy="9906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53074" y="1247578"/>
              <a:ext cx="2418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Lua</a:t>
              </a:r>
              <a:r>
                <a:rPr lang="en-US" b="1" dirty="0" smtClean="0"/>
                <a:t> Script</a:t>
              </a:r>
            </a:p>
            <a:p>
              <a:pPr algn="ctr"/>
              <a:r>
                <a:rPr lang="en-US" b="1" dirty="0" smtClean="0"/>
                <a:t>(</a:t>
              </a:r>
              <a:r>
                <a:rPr lang="en-US" b="1" dirty="0"/>
                <a:t>dynamic types and Garbage Collected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454642"/>
            <a:ext cx="970271" cy="14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Keeps all </a:t>
            </a:r>
            <a:r>
              <a:rPr lang="en-US" err="1" smtClean="0"/>
              <a:t>Lua</a:t>
            </a:r>
            <a:r>
              <a:rPr lang="en-US" smtClean="0"/>
              <a:t> objects in use by a C function</a:t>
            </a:r>
          </a:p>
          <a:p>
            <a:r>
              <a:rPr lang="en-US" i="1" smtClean="0"/>
              <a:t>Injection</a:t>
            </a:r>
            <a:r>
              <a:rPr lang="en-US" smtClean="0"/>
              <a:t> functions</a:t>
            </a:r>
          </a:p>
          <a:p>
            <a:pPr lvl="1"/>
            <a:r>
              <a:rPr lang="en-US" smtClean="0"/>
              <a:t>Converts a C value into a </a:t>
            </a:r>
            <a:r>
              <a:rPr lang="en-US" err="1" smtClean="0"/>
              <a:t>Lua</a:t>
            </a:r>
            <a:r>
              <a:rPr lang="en-US" smtClean="0"/>
              <a:t> value</a:t>
            </a:r>
          </a:p>
          <a:p>
            <a:pPr lvl="1"/>
            <a:r>
              <a:rPr lang="en-US" smtClean="0"/>
              <a:t>Push the result into the stack</a:t>
            </a:r>
          </a:p>
          <a:p>
            <a:r>
              <a:rPr lang="en-US" i="1" smtClean="0"/>
              <a:t>Projection</a:t>
            </a:r>
            <a:r>
              <a:rPr lang="en-US" smtClean="0"/>
              <a:t> functions</a:t>
            </a:r>
          </a:p>
          <a:p>
            <a:pPr lvl="1"/>
            <a:r>
              <a:rPr lang="en-US" smtClean="0"/>
              <a:t>Convert a </a:t>
            </a:r>
            <a:r>
              <a:rPr lang="en-US" err="1" smtClean="0"/>
              <a:t>Lua</a:t>
            </a:r>
            <a:r>
              <a:rPr lang="en-US" smtClean="0"/>
              <a:t> value into a C value</a:t>
            </a:r>
          </a:p>
          <a:p>
            <a:pPr lvl="1"/>
            <a:r>
              <a:rPr lang="en-US" smtClean="0"/>
              <a:t>Get the </a:t>
            </a:r>
            <a:r>
              <a:rPr lang="en-US" err="1" smtClean="0"/>
              <a:t>Lua</a:t>
            </a:r>
            <a:r>
              <a:rPr lang="en-US" smtClean="0"/>
              <a:t> value from anywhere in the stack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Lua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600200"/>
            <a:ext cx="6981825" cy="4048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09600" y="4724400"/>
            <a:ext cx="762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35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Inline Script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604962"/>
            <a:ext cx="6972300" cy="36480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09600" y="4267200"/>
            <a:ext cx="762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66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mtClean="0"/>
              <a:t>How the Lua Standard Libraries are Loaded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351471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5715000" cy="5418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Provided Modules (i.e., </a:t>
            </a:r>
            <a:r>
              <a:rPr lang="en-US" err="1" smtClean="0"/>
              <a:t>Std</a:t>
            </a:r>
            <a:r>
              <a:rPr lang="en-US" smtClean="0"/>
              <a:t> Library)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0" y="1600200"/>
            <a:ext cx="1524000" cy="4343400"/>
          </a:xfrm>
          <a:prstGeom prst="roundRect">
            <a:avLst/>
          </a:prstGeom>
          <a:solidFill>
            <a:srgbClr val="FFFF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81200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Library Interprets and Executes Code Written in the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Language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2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Lua’s</a:t>
            </a:r>
            <a:r>
              <a:rPr lang="en-US" smtClean="0"/>
              <a:t> Math Library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295400"/>
            <a:ext cx="5143500" cy="54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luaopen_math</a:t>
            </a:r>
            <a:r>
              <a:rPr lang="en-US" smtClean="0"/>
              <a:t>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371600"/>
            <a:ext cx="4267200" cy="53149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59107" y="4062095"/>
            <a:ext cx="2711026" cy="259291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203575"/>
          </a:xfrm>
        </p:spPr>
        <p:txBody>
          <a:bodyPr/>
          <a:lstStyle/>
          <a:p>
            <a:r>
              <a:rPr lang="en-US" sz="4000" b="1" smtClean="0"/>
              <a:t>Templates to Generate “Binding” Code</a:t>
            </a:r>
            <a:br>
              <a:rPr lang="en-US" sz="4000" b="1" smtClean="0"/>
            </a:br>
            <a:r>
              <a:rPr lang="en-US" sz="4000" b="1"/>
              <a:t/>
            </a:r>
            <a:br>
              <a:rPr lang="en-US" sz="4000" b="1"/>
            </a:b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3600" b="1" smtClean="0"/>
              <a:t>sol3 (sol2 v3.0.3)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501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Sneak Peak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133600"/>
            <a:ext cx="4457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10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Compile with C++17 Flags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2057400"/>
            <a:ext cx="39719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64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Sneak Peak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87" y="2057400"/>
            <a:ext cx="5198025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59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Performance of the interface</a:t>
            </a:r>
          </a:p>
          <a:p>
            <a:pPr lvl="1"/>
            <a:r>
              <a:rPr lang="en-US" sz="2400" smtClean="0"/>
              <a:t>Overhead that libraries impose around the Lua C API</a:t>
            </a:r>
          </a:p>
          <a:p>
            <a:endParaRPr lang="en-US" sz="2800"/>
          </a:p>
          <a:p>
            <a:r>
              <a:rPr lang="en-US" sz="2800" smtClean="0"/>
              <a:t>Benchmarks</a:t>
            </a:r>
          </a:p>
          <a:p>
            <a:pPr lvl="1"/>
            <a:r>
              <a:rPr lang="en-US" sz="2400">
                <a:hlinkClick r:id="rId2"/>
              </a:rPr>
              <a:t>https://</a:t>
            </a:r>
            <a:r>
              <a:rPr lang="en-US" sz="2400" smtClean="0">
                <a:hlinkClick r:id="rId2"/>
              </a:rPr>
              <a:t>sol2.readthedocs.io/en/latest/benchmarks.html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980057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EOF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8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to Consider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How do I create an object instance</a:t>
            </a:r>
          </a:p>
          <a:p>
            <a:pPr lvl="1"/>
            <a:r>
              <a:rPr lang="en-US" sz="1800" smtClean="0"/>
              <a:t>From </a:t>
            </a:r>
            <a:r>
              <a:rPr lang="en-US" sz="1800" err="1" smtClean="0"/>
              <a:t>lua</a:t>
            </a:r>
            <a:r>
              <a:rPr lang="en-US" sz="1800" smtClean="0"/>
              <a:t>: call code to create instance – it should return </a:t>
            </a:r>
            <a:r>
              <a:rPr lang="en-US" sz="1800" err="1" smtClean="0"/>
              <a:t>userdata</a:t>
            </a:r>
            <a:endParaRPr lang="en-US" sz="1800" smtClean="0"/>
          </a:p>
          <a:p>
            <a:pPr lvl="1"/>
            <a:endParaRPr lang="en-US" sz="1800"/>
          </a:p>
          <a:p>
            <a:pPr lvl="1"/>
            <a:endParaRPr lang="en-US" sz="1800" smtClean="0"/>
          </a:p>
          <a:p>
            <a:pPr lvl="1"/>
            <a:endParaRPr lang="en-US" sz="1800"/>
          </a:p>
          <a:p>
            <a:pPr lvl="1"/>
            <a:r>
              <a:rPr lang="en-US" sz="1800" smtClean="0"/>
              <a:t>Conceptually simple, but…..</a:t>
            </a:r>
          </a:p>
          <a:p>
            <a:endParaRPr lang="en-US" sz="2000"/>
          </a:p>
          <a:p>
            <a:r>
              <a:rPr lang="en-US" sz="2000" smtClean="0"/>
              <a:t>Who controls memory? (C code or </a:t>
            </a:r>
            <a:r>
              <a:rPr lang="en-US" sz="2000" err="1" smtClean="0"/>
              <a:t>Lua</a:t>
            </a:r>
            <a:r>
              <a:rPr lang="en-US" sz="2000" smtClean="0"/>
              <a:t> garbage collector?)</a:t>
            </a:r>
          </a:p>
          <a:p>
            <a:pPr lvl="1"/>
            <a:r>
              <a:rPr lang="en-US" sz="1800" smtClean="0"/>
              <a:t>Use cases</a:t>
            </a:r>
          </a:p>
          <a:p>
            <a:pPr lvl="2"/>
            <a:r>
              <a:rPr lang="en-US" sz="1600" smtClean="0"/>
              <a:t>C/C++ creates a block of data (</a:t>
            </a:r>
            <a:r>
              <a:rPr lang="en-US" sz="1600" err="1" smtClean="0"/>
              <a:t>userdata</a:t>
            </a:r>
            <a:r>
              <a:rPr lang="en-US" sz="1600" smtClean="0"/>
              <a:t>) and ‘passes’ it back to </a:t>
            </a:r>
            <a:r>
              <a:rPr lang="en-US" sz="1600" err="1" smtClean="0"/>
              <a:t>Lua</a:t>
            </a:r>
            <a:endParaRPr lang="en-US" sz="1600" smtClean="0"/>
          </a:p>
          <a:p>
            <a:pPr lvl="2"/>
            <a:r>
              <a:rPr lang="en-US" sz="1600" smtClean="0"/>
              <a:t>C/C++ returns a pointer in a block of data (</a:t>
            </a:r>
            <a:r>
              <a:rPr lang="en-US" sz="1600" err="1" smtClean="0"/>
              <a:t>userdata</a:t>
            </a:r>
            <a:r>
              <a:rPr lang="en-US" sz="1600" smtClean="0"/>
              <a:t>) that it is still using</a:t>
            </a:r>
          </a:p>
          <a:p>
            <a:endParaRPr lang="en-US" sz="2400"/>
          </a:p>
          <a:p>
            <a:r>
              <a:rPr lang="en-US" sz="2000" smtClean="0"/>
              <a:t>Lots of “boilerplate” code being used to marshal arguments back and forth – Can we simplify or automate?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219825" cy="68449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6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Embed A Scripting Language?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05200"/>
          </a:xfrm>
        </p:spPr>
        <p:txBody>
          <a:bodyPr/>
          <a:lstStyle/>
          <a:p>
            <a:r>
              <a:rPr lang="en-US" sz="2400" b="1" u="sng" smtClean="0"/>
              <a:t>Host Code (C++)</a:t>
            </a:r>
            <a:r>
              <a:rPr lang="en-US" sz="2400" smtClean="0"/>
              <a:t>: A specific application</a:t>
            </a:r>
          </a:p>
          <a:p>
            <a:pPr lvl="1"/>
            <a:r>
              <a:rPr lang="en-US" sz="2000" smtClean="0"/>
              <a:t>Defines entry point - initial ‘start up’ configuration</a:t>
            </a:r>
          </a:p>
          <a:p>
            <a:pPr lvl="1"/>
            <a:r>
              <a:rPr lang="en-US" sz="2000" smtClean="0"/>
              <a:t>Leverage interpreter to enable execution of user-defined logic at selected points</a:t>
            </a:r>
          </a:p>
          <a:p>
            <a:endParaRPr lang="en-US" sz="2400" smtClean="0"/>
          </a:p>
          <a:p>
            <a:r>
              <a:rPr lang="en-US" sz="2400" b="1" u="sng" smtClean="0"/>
              <a:t>Guest Code (</a:t>
            </a:r>
            <a:r>
              <a:rPr lang="en-US" sz="2400" b="1" u="sng" err="1" smtClean="0"/>
              <a:t>Lua</a:t>
            </a:r>
            <a:r>
              <a:rPr lang="en-US" sz="2400" b="1" u="sng" smtClean="0"/>
              <a:t>)</a:t>
            </a:r>
            <a:r>
              <a:rPr lang="en-US" sz="2400" smtClean="0"/>
              <a:t>: A library of functions that can be called by the application as selected points</a:t>
            </a:r>
          </a:p>
          <a:p>
            <a:pPr lvl="1"/>
            <a:r>
              <a:rPr lang="en-US" sz="2000" smtClean="0"/>
              <a:t>Because Lua is a library, we often call this embedding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1676400"/>
            <a:ext cx="7535832" cy="584776"/>
            <a:chOff x="914400" y="1524000"/>
            <a:chExt cx="7535832" cy="584776"/>
          </a:xfrm>
        </p:grpSpPr>
        <p:sp>
          <p:nvSpPr>
            <p:cNvPr id="6" name="TextBox 5"/>
            <p:cNvSpPr txBox="1"/>
            <p:nvPr/>
          </p:nvSpPr>
          <p:spPr>
            <a:xfrm>
              <a:off x="5333998" y="1524001"/>
              <a:ext cx="3116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mtClean="0"/>
                <a:t>Guest Code (</a:t>
              </a:r>
              <a:r>
                <a:rPr lang="en-US" sz="3200" b="1" err="1" smtClean="0"/>
                <a:t>Lua</a:t>
              </a:r>
              <a:r>
                <a:rPr lang="en-US" sz="3200" b="1" smtClean="0"/>
                <a:t>)</a:t>
              </a:r>
              <a:endParaRPr lang="en-US" sz="3200" b="1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33999" y="1524000"/>
              <a:ext cx="3116233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400" y="1524000"/>
              <a:ext cx="2979767" cy="584775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1524000"/>
              <a:ext cx="30559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smtClean="0"/>
                <a:t>Host Code (C++)</a:t>
              </a:r>
              <a:endParaRPr lang="en-US" sz="3200" b="1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4122767" y="1600199"/>
              <a:ext cx="990600" cy="432375"/>
            </a:xfrm>
            <a:prstGeom prst="left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8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739000"/>
            <a:ext cx="4343400" cy="5638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03671" y="4507803"/>
            <a:ext cx="2819400" cy="1371600"/>
            <a:chOff x="2971800" y="2819400"/>
            <a:chExt cx="28194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971800" y="2819400"/>
              <a:ext cx="2819400" cy="1371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3089701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The C-based </a:t>
              </a:r>
              <a:r>
                <a:rPr lang="en-US" sz="2000" b="1" dirty="0" err="1" smtClean="0"/>
                <a:t>Lua</a:t>
              </a:r>
              <a:r>
                <a:rPr lang="en-US" sz="2000" b="1" dirty="0" smtClean="0"/>
                <a:t> Interpreter (Guest)</a:t>
              </a:r>
              <a:endParaRPr lang="en-US" sz="20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918086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C++ Application (Host)</a:t>
            </a:r>
          </a:p>
          <a:p>
            <a:pPr algn="ctr"/>
            <a:r>
              <a:rPr lang="en-US" sz="1600" b="1" dirty="0" smtClean="0"/>
              <a:t>(static types &amp; you manage memory)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6456" y="2115065"/>
            <a:ext cx="381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lua_State</a:t>
            </a:r>
            <a:r>
              <a:rPr lang="en-US" sz="2000" b="1" dirty="0" smtClean="0"/>
              <a:t>* L = </a:t>
            </a:r>
            <a:r>
              <a:rPr lang="en-US" sz="2000" b="1" dirty="0" err="1" smtClean="0"/>
              <a:t>LuaL_newstate</a:t>
            </a:r>
            <a:r>
              <a:rPr lang="en-US" sz="2000" b="1" dirty="0" smtClean="0"/>
              <a:t>();</a:t>
            </a:r>
          </a:p>
          <a:p>
            <a:r>
              <a:rPr lang="en-US" sz="2000" b="1" dirty="0" smtClean="0"/>
              <a:t>   …</a:t>
            </a:r>
          </a:p>
          <a:p>
            <a:r>
              <a:rPr lang="en-US" sz="2000" b="1" dirty="0"/>
              <a:t>}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133196" y="1247578"/>
            <a:ext cx="2438400" cy="990600"/>
            <a:chOff x="6133196" y="1247578"/>
            <a:chExt cx="2438400" cy="990600"/>
          </a:xfrm>
        </p:grpSpPr>
        <p:sp>
          <p:nvSpPr>
            <p:cNvPr id="13" name="Rounded Rectangle 12"/>
            <p:cNvSpPr/>
            <p:nvPr/>
          </p:nvSpPr>
          <p:spPr>
            <a:xfrm>
              <a:off x="6133196" y="1247578"/>
              <a:ext cx="2438400" cy="9906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3074" y="1247578"/>
              <a:ext cx="2418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Lua</a:t>
              </a:r>
              <a:r>
                <a:rPr lang="en-US" b="1" dirty="0" smtClean="0"/>
                <a:t> Script</a:t>
              </a:r>
            </a:p>
            <a:p>
              <a:pPr algn="ctr"/>
              <a:r>
                <a:rPr lang="en-US" b="1" dirty="0" smtClean="0"/>
                <a:t>(dynamic types and Garbage Collected)</a:t>
              </a:r>
              <a:endParaRPr lang="en-US" b="1" dirty="0"/>
            </a:p>
          </p:txBody>
        </p:sp>
      </p:grpSp>
      <p:sp>
        <p:nvSpPr>
          <p:cNvPr id="22" name="Left-Right Arrow 21"/>
          <p:cNvSpPr/>
          <p:nvPr/>
        </p:nvSpPr>
        <p:spPr>
          <a:xfrm>
            <a:off x="4991100" y="1662642"/>
            <a:ext cx="9525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5010978" y="3165613"/>
            <a:ext cx="932622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010978" y="4668584"/>
            <a:ext cx="932622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53074" y="2860813"/>
            <a:ext cx="2438400" cy="990600"/>
            <a:chOff x="6133196" y="1247578"/>
            <a:chExt cx="24384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6133196" y="1247578"/>
              <a:ext cx="2438400" cy="9906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53074" y="1247578"/>
              <a:ext cx="2418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Lua</a:t>
              </a:r>
              <a:r>
                <a:rPr lang="en-US" b="1" dirty="0" smtClean="0"/>
                <a:t> Script</a:t>
              </a:r>
            </a:p>
            <a:p>
              <a:pPr algn="ctr"/>
              <a:r>
                <a:rPr lang="en-US" b="1" dirty="0" smtClean="0"/>
                <a:t>(</a:t>
              </a:r>
              <a:r>
                <a:rPr lang="en-US" b="1" dirty="0"/>
                <a:t>dynamic types and Garbage Collected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76415" y="4363784"/>
            <a:ext cx="2438400" cy="990600"/>
            <a:chOff x="6133196" y="1247578"/>
            <a:chExt cx="2438400" cy="990600"/>
          </a:xfrm>
        </p:grpSpPr>
        <p:sp>
          <p:nvSpPr>
            <p:cNvPr id="38" name="Rounded Rectangle 37"/>
            <p:cNvSpPr/>
            <p:nvPr/>
          </p:nvSpPr>
          <p:spPr>
            <a:xfrm>
              <a:off x="6133196" y="1247578"/>
              <a:ext cx="2438400" cy="9906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53074" y="1247578"/>
              <a:ext cx="24185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Lua</a:t>
              </a:r>
              <a:r>
                <a:rPr lang="en-US" b="1" dirty="0" smtClean="0"/>
                <a:t> Script</a:t>
              </a:r>
            </a:p>
            <a:p>
              <a:pPr algn="ctr"/>
              <a:r>
                <a:rPr lang="en-US" b="1" dirty="0" smtClean="0"/>
                <a:t>(</a:t>
              </a:r>
              <a:r>
                <a:rPr lang="en-US" b="1" dirty="0"/>
                <a:t>dynamic types and Garbage Collected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454642"/>
            <a:ext cx="970271" cy="14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Lua</a:t>
            </a:r>
            <a:r>
              <a:rPr lang="en-US" smtClean="0"/>
              <a:t> is a C Library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 header files of interest</a:t>
            </a:r>
          </a:p>
          <a:p>
            <a:pPr lvl="1"/>
            <a:r>
              <a:rPr lang="en-US" err="1" smtClean="0"/>
              <a:t>lua.h</a:t>
            </a:r>
            <a:r>
              <a:rPr lang="en-US" smtClean="0"/>
              <a:t> : provides </a:t>
            </a:r>
            <a:r>
              <a:rPr lang="en-US" err="1" smtClean="0"/>
              <a:t>Lua’s</a:t>
            </a:r>
            <a:r>
              <a:rPr lang="en-US" smtClean="0"/>
              <a:t> basic C API </a:t>
            </a:r>
          </a:p>
          <a:p>
            <a:pPr lvl="2"/>
            <a:r>
              <a:rPr lang="en-US" smtClean="0"/>
              <a:t>function prefix “</a:t>
            </a:r>
            <a:r>
              <a:rPr lang="en-US" err="1" smtClean="0"/>
              <a:t>lua</a:t>
            </a:r>
            <a:r>
              <a:rPr lang="en-US" smtClean="0"/>
              <a:t>_”</a:t>
            </a:r>
          </a:p>
          <a:p>
            <a:pPr lvl="1"/>
            <a:r>
              <a:rPr lang="en-US" err="1" smtClean="0"/>
              <a:t>lauxlib.h</a:t>
            </a:r>
            <a:r>
              <a:rPr lang="en-US" smtClean="0"/>
              <a:t> : higher level, API/convenience functions to interface C with </a:t>
            </a:r>
            <a:r>
              <a:rPr lang="en-US" err="1" smtClean="0"/>
              <a:t>Lua</a:t>
            </a:r>
            <a:endParaRPr lang="en-US" smtClean="0"/>
          </a:p>
          <a:p>
            <a:pPr lvl="2"/>
            <a:r>
              <a:rPr lang="en-US" smtClean="0"/>
              <a:t>function prefix “</a:t>
            </a:r>
            <a:r>
              <a:rPr lang="en-US" err="1" smtClean="0"/>
              <a:t>luaL</a:t>
            </a:r>
            <a:r>
              <a:rPr lang="en-US" smtClean="0"/>
              <a:t>_”</a:t>
            </a:r>
          </a:p>
          <a:p>
            <a:pPr lvl="1"/>
            <a:r>
              <a:rPr lang="en-US" err="1" smtClean="0"/>
              <a:t>lualib.h</a:t>
            </a:r>
            <a:r>
              <a:rPr lang="en-US" smtClean="0"/>
              <a:t> : standard library module</a:t>
            </a:r>
          </a:p>
        </p:txBody>
      </p:sp>
    </p:spTree>
    <p:extLst>
      <p:ext uri="{BB962C8B-B14F-4D97-AF65-F5344CB8AC3E}">
        <p14:creationId xmlns:p14="http://schemas.microsoft.com/office/powerpoint/2010/main" val="9413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and Linking to the </a:t>
            </a:r>
            <a:r>
              <a:rPr lang="en-US" sz="4000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Lua</a:t>
            </a:r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Library via C++</a:t>
            </a:r>
            <a:endParaRPr 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7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Lightweight C-based Source Code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28950" y="6019800"/>
            <a:ext cx="2971800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smtClean="0"/>
              <a:t>For C++ Include lua.hpp</a:t>
            </a:r>
            <a:endParaRPr lang="en-US" sz="2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800"/>
            <a:ext cx="6705600" cy="42767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38800" y="1676400"/>
            <a:ext cx="7239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Include for C++ (lua.hpp)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438400"/>
          </a:xfrm>
        </p:spPr>
        <p:txBody>
          <a:bodyPr/>
          <a:lstStyle/>
          <a:p>
            <a:r>
              <a:rPr lang="en-US" sz="2400" smtClean="0"/>
              <a:t>The C++ header file “wraps” the C headers with extern</a:t>
            </a:r>
          </a:p>
          <a:p>
            <a:r>
              <a:rPr lang="en-US" sz="2400" b="1" smtClean="0"/>
              <a:t>extern “C”</a:t>
            </a:r>
            <a:r>
              <a:rPr lang="en-US" sz="2400" smtClean="0"/>
              <a:t> : specifies that the function is defined elsewhere and uses the C-language calling convention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8" y="1371600"/>
            <a:ext cx="811180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4507</TotalTime>
  <Words>965</Words>
  <Application>Microsoft Office PowerPoint</Application>
  <PresentationFormat>On-screen Show (4:3)</PresentationFormat>
  <Paragraphs>176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CSCE 693 – Software Evolution  The Lua Library (Interfacing &amp; Interacting with the Interpreter)</vt:lpstr>
      <vt:lpstr>References</vt:lpstr>
      <vt:lpstr>The Lua Library Interprets and Executes Code Written in the Lua Language</vt:lpstr>
      <vt:lpstr>Why Embed A Scripting Language?</vt:lpstr>
      <vt:lpstr>PowerPoint Presentation</vt:lpstr>
      <vt:lpstr>Lua is a C Library</vt:lpstr>
      <vt:lpstr>Calling and Linking to the Lua Library via C++</vt:lpstr>
      <vt:lpstr>Lightweight C-based Source Code</vt:lpstr>
      <vt:lpstr>Include for C++ (lua.hpp)</vt:lpstr>
      <vt:lpstr>Simple C++-based Lua REPL</vt:lpstr>
      <vt:lpstr>Pattern of Interaction</vt:lpstr>
      <vt:lpstr>Lua’s Standard Libraries (Useful functions that are implement directly through the C API)</vt:lpstr>
      <vt:lpstr>Provided Modules (i.e., Std Library)</vt:lpstr>
      <vt:lpstr>Demo of Standard Libraries</vt:lpstr>
      <vt:lpstr>Math</vt:lpstr>
      <vt:lpstr>Operating System Facilities</vt:lpstr>
      <vt:lpstr>Input/Output</vt:lpstr>
      <vt:lpstr>Source Code for Standard Libraries </vt:lpstr>
      <vt:lpstr>Simple C++-based Lua REPL</vt:lpstr>
      <vt:lpstr>Addressing the Impedance Mismatch Between C/C++ and Lua</vt:lpstr>
      <vt:lpstr>Built-in Types (C++ vs Lua)</vt:lpstr>
      <vt:lpstr>Impedance Mismatch</vt:lpstr>
      <vt:lpstr>Stack</vt:lpstr>
      <vt:lpstr>PowerPoint Presentation</vt:lpstr>
      <vt:lpstr>Stack</vt:lpstr>
      <vt:lpstr>Calling Lua</vt:lpstr>
      <vt:lpstr>Run Inline Script</vt:lpstr>
      <vt:lpstr>How the Lua Standard Libraries are Loaded</vt:lpstr>
      <vt:lpstr>Provided Modules (i.e., Std Library)</vt:lpstr>
      <vt:lpstr>Lua’s Math Library Interface</vt:lpstr>
      <vt:lpstr>luaopen_math()</vt:lpstr>
      <vt:lpstr>Templates to Generate “Binding” Code   sol3 (sol2 v3.0.3)</vt:lpstr>
      <vt:lpstr>Sneak Peak</vt:lpstr>
      <vt:lpstr>Must Compile with C++17 Flags</vt:lpstr>
      <vt:lpstr>Sneak Peak</vt:lpstr>
      <vt:lpstr>Performance</vt:lpstr>
      <vt:lpstr>EOF</vt:lpstr>
      <vt:lpstr>Issues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Doug Hodson</cp:lastModifiedBy>
  <cp:revision>922</cp:revision>
  <dcterms:created xsi:type="dcterms:W3CDTF">2006-08-16T00:00:00Z</dcterms:created>
  <dcterms:modified xsi:type="dcterms:W3CDTF">2020-01-16T18:44:23Z</dcterms:modified>
</cp:coreProperties>
</file>