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6"/>
  </p:notesMasterIdLst>
  <p:handoutMasterIdLst>
    <p:handoutMasterId r:id="rId17"/>
  </p:handoutMasterIdLst>
  <p:sldIdLst>
    <p:sldId id="347" r:id="rId2"/>
    <p:sldId id="404" r:id="rId3"/>
    <p:sldId id="403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3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18" d="100"/>
          <a:sy n="118" d="100"/>
        </p:scale>
        <p:origin x="102" y="186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QQzAHcojEKg&amp;list=PLhfAbcv9cehhkG7ZQK0nfIGJC_C-wSLr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752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 Engine Design: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171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Game.hpp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8153400" cy="56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Game.cpp 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2" y="1219200"/>
            <a:ext cx="86710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Game.cpp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01" y="1219200"/>
            <a:ext cx="380379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YouTube tutorial progresses as follows</a:t>
            </a:r>
          </a:p>
          <a:p>
            <a:pPr lvl="1"/>
            <a:r>
              <a:rPr lang="en-US" sz="1800" dirty="0" smtClean="0"/>
              <a:t>By default SDL2 can only load bitmap files, not </a:t>
            </a:r>
            <a:r>
              <a:rPr lang="en-US" sz="1800" dirty="0" err="1" smtClean="0"/>
              <a:t>png</a:t>
            </a:r>
            <a:r>
              <a:rPr lang="en-US" sz="1800" dirty="0" smtClean="0"/>
              <a:t>, jpg, etc…</a:t>
            </a:r>
          </a:p>
          <a:p>
            <a:pPr lvl="2"/>
            <a:r>
              <a:rPr lang="en-US" sz="1400" dirty="0" smtClean="0"/>
              <a:t>SDL2_image extension can read many more formats</a:t>
            </a:r>
          </a:p>
          <a:p>
            <a:pPr lvl="2"/>
            <a:r>
              <a:rPr lang="en-US" sz="1400" dirty="0" smtClean="0"/>
              <a:t>It also starts creating images using </a:t>
            </a:r>
            <a:r>
              <a:rPr lang="en-US" sz="1400" dirty="0" err="1" smtClean="0"/>
              <a:t>Pyxel</a:t>
            </a:r>
            <a:r>
              <a:rPr lang="en-US" sz="1400" dirty="0" smtClean="0"/>
              <a:t> Edit: It’s an interesting program, but a bit of a distraction from game engine design principles</a:t>
            </a:r>
          </a:p>
          <a:p>
            <a:pPr lvl="1"/>
            <a:r>
              <a:rPr lang="en-US" sz="2000" dirty="0" smtClean="0"/>
              <a:t>Later topics:</a:t>
            </a:r>
          </a:p>
          <a:p>
            <a:pPr lvl="2"/>
            <a:r>
              <a:rPr lang="en-US" sz="1600" dirty="0" smtClean="0"/>
              <a:t>Game objects</a:t>
            </a:r>
          </a:p>
          <a:p>
            <a:pPr lvl="2"/>
            <a:r>
              <a:rPr lang="en-US" sz="1600" dirty="0" smtClean="0"/>
              <a:t>Entity-Component-System</a:t>
            </a:r>
          </a:p>
          <a:p>
            <a:pPr lvl="2"/>
            <a:r>
              <a:rPr lang="en-US" sz="1600" dirty="0" smtClean="0"/>
              <a:t>Tile maps, sprites, map loaders (might side step this… not sure)</a:t>
            </a:r>
          </a:p>
          <a:p>
            <a:pPr lvl="2"/>
            <a:r>
              <a:rPr lang="en-US" sz="1600" dirty="0" smtClean="0"/>
              <a:t>2D Vector class</a:t>
            </a:r>
          </a:p>
          <a:p>
            <a:pPr lvl="2"/>
            <a:r>
              <a:rPr lang="en-US" sz="1600" dirty="0" smtClean="0"/>
              <a:t>Input</a:t>
            </a:r>
          </a:p>
          <a:p>
            <a:pPr lvl="2"/>
            <a:r>
              <a:rPr lang="en-US" sz="1600" dirty="0" smtClean="0"/>
              <a:t>Collision detection and response (might avoid this… again, not sure)</a:t>
            </a:r>
          </a:p>
          <a:p>
            <a:pPr lvl="2"/>
            <a:r>
              <a:rPr lang="en-US" sz="1600" dirty="0" smtClean="0"/>
              <a:t>Projectiles</a:t>
            </a:r>
          </a:p>
          <a:p>
            <a:endParaRPr lang="en-US" sz="2000" dirty="0" smtClean="0"/>
          </a:p>
          <a:p>
            <a:r>
              <a:rPr lang="en-US" sz="2000" dirty="0" smtClean="0"/>
              <a:t>Key desire to mature “engine”, will continuing to extend functionality using </a:t>
            </a:r>
            <a:r>
              <a:rPr lang="en-US" sz="2000" dirty="0" err="1" smtClean="0"/>
              <a:t>Lua</a:t>
            </a:r>
            <a:r>
              <a:rPr lang="en-US" sz="2000" dirty="0" smtClean="0"/>
              <a:t>-based scripts to define unique behaviors</a:t>
            </a:r>
          </a:p>
        </p:txBody>
      </p:sp>
    </p:spTree>
    <p:extLst>
      <p:ext uri="{BB962C8B-B14F-4D97-AF65-F5344CB8AC3E}">
        <p14:creationId xmlns:p14="http://schemas.microsoft.com/office/powerpoint/2010/main" val="209789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EOF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133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DirectMedia</a:t>
            </a:r>
            <a:r>
              <a:rPr lang="en-US" dirty="0"/>
              <a:t> </a:t>
            </a:r>
            <a:r>
              <a:rPr lang="en-US" dirty="0" smtClean="0"/>
              <a:t>Layer (SDL)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00200"/>
          </a:xfrm>
        </p:spPr>
        <p:txBody>
          <a:bodyPr/>
          <a:lstStyle/>
          <a:p>
            <a:r>
              <a:rPr lang="en-US" sz="1800" dirty="0" smtClean="0"/>
              <a:t>A C-based interface to low level platform functionalities such as audio, keyboard, mouse, joystick, and graphics hardware via OpenGL and DirectX</a:t>
            </a:r>
          </a:p>
          <a:p>
            <a:r>
              <a:rPr lang="en-US" sz="1800" dirty="0" smtClean="0"/>
              <a:t>Abstracts functionality across several platforms</a:t>
            </a:r>
          </a:p>
          <a:p>
            <a:r>
              <a:rPr lang="en-US" sz="1800" dirty="0" smtClean="0"/>
              <a:t>It’s sometimes considered to be the x-platform version of DirectX, as it defines a collection of application programming interfaces (APIs)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295400"/>
            <a:ext cx="2895600" cy="31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20" y="1295400"/>
            <a:ext cx="4757637" cy="541020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429000" cy="4953000"/>
          </a:xfrm>
        </p:spPr>
        <p:txBody>
          <a:bodyPr/>
          <a:lstStyle/>
          <a:p>
            <a:r>
              <a:rPr lang="en-US" sz="2400" dirty="0" smtClean="0"/>
              <a:t>SDL v1.2</a:t>
            </a:r>
          </a:p>
          <a:p>
            <a:pPr lvl="1"/>
            <a:r>
              <a:rPr lang="en-US" sz="2000" dirty="0" smtClean="0"/>
              <a:t>Old, deprecated, don’t use</a:t>
            </a:r>
          </a:p>
          <a:p>
            <a:pPr lvl="1"/>
            <a:r>
              <a:rPr lang="en-US" sz="2000" dirty="0" smtClean="0"/>
              <a:t>Supported many antiquated PC platforms</a:t>
            </a:r>
          </a:p>
          <a:p>
            <a:pPr lvl="2"/>
            <a:r>
              <a:rPr lang="en-US" sz="1800" dirty="0" smtClean="0"/>
              <a:t>Amiga, Atari, etc.</a:t>
            </a:r>
          </a:p>
          <a:p>
            <a:r>
              <a:rPr lang="en-US" sz="2400" dirty="0" smtClean="0"/>
              <a:t>SDL2</a:t>
            </a:r>
          </a:p>
          <a:p>
            <a:pPr lvl="1"/>
            <a:r>
              <a:rPr lang="en-US" sz="2000" dirty="0" smtClean="0"/>
              <a:t>New, the version to use</a:t>
            </a:r>
          </a:p>
          <a:p>
            <a:pPr lvl="1"/>
            <a:r>
              <a:rPr lang="en-US" sz="2000" dirty="0" smtClean="0"/>
              <a:t>Dropped support for antiquated PC platforms</a:t>
            </a:r>
          </a:p>
          <a:p>
            <a:pPr lvl="1"/>
            <a:r>
              <a:rPr lang="en-US" sz="2000" dirty="0" smtClean="0"/>
              <a:t>Plus lots more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95600" y="4648200"/>
            <a:ext cx="1066800" cy="99060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023360" y="6276622"/>
            <a:ext cx="3505200" cy="237067"/>
          </a:xfrm>
          <a:prstGeom prst="roundRect">
            <a:avLst/>
          </a:prstGeom>
          <a:solidFill>
            <a:srgbClr val="FFFF00">
              <a:alpha val="3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Behind Selecting SDL2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Defines a 2D API</a:t>
            </a:r>
          </a:p>
          <a:p>
            <a:pPr lvl="1"/>
            <a:r>
              <a:rPr lang="en-US" sz="2000" dirty="0" smtClean="0"/>
              <a:t>Without having to become an OpenGL expert!</a:t>
            </a:r>
          </a:p>
          <a:p>
            <a:r>
              <a:rPr lang="en-US" sz="2400" dirty="0" smtClean="0"/>
              <a:t>Compiles with almost NO dependencies!</a:t>
            </a:r>
          </a:p>
          <a:p>
            <a:r>
              <a:rPr lang="en-US" sz="2400" dirty="0" smtClean="0"/>
              <a:t>Alternatives:</a:t>
            </a:r>
          </a:p>
          <a:p>
            <a:pPr lvl="1"/>
            <a:r>
              <a:rPr lang="en-US" sz="2000" dirty="0" smtClean="0"/>
              <a:t>GLFW (Graphics Library Framework) is meant for the OpenGL programmer</a:t>
            </a:r>
          </a:p>
          <a:p>
            <a:pPr lvl="2"/>
            <a:r>
              <a:rPr lang="en-US" sz="1800" dirty="0" smtClean="0"/>
              <a:t>It provides a simple API for creating windows, contexts and surfaces, receiving input and events</a:t>
            </a:r>
          </a:p>
          <a:p>
            <a:pPr lvl="2"/>
            <a:r>
              <a:rPr lang="en-US" sz="1800" dirty="0" smtClean="0"/>
              <a:t>Written in C</a:t>
            </a:r>
          </a:p>
          <a:p>
            <a:pPr lvl="1"/>
            <a:r>
              <a:rPr lang="en-US" sz="2000" dirty="0" smtClean="0"/>
              <a:t>SFML (Simple and Fast Multimedia Library)</a:t>
            </a:r>
            <a:endParaRPr lang="en-US" sz="1600" dirty="0" smtClean="0"/>
          </a:p>
          <a:p>
            <a:pPr lvl="2"/>
            <a:r>
              <a:rPr lang="en-US" sz="1600" dirty="0" smtClean="0"/>
              <a:t>Written in C++</a:t>
            </a:r>
          </a:p>
          <a:p>
            <a:pPr lvl="2"/>
            <a:r>
              <a:rPr lang="en-US" sz="1600" dirty="0" smtClean="0"/>
              <a:t>Last I checked, it has a complicated set of dependencies</a:t>
            </a:r>
          </a:p>
        </p:txBody>
      </p:sp>
    </p:spTree>
    <p:extLst>
      <p:ext uri="{BB962C8B-B14F-4D97-AF65-F5344CB8AC3E}">
        <p14:creationId xmlns:p14="http://schemas.microsoft.com/office/powerpoint/2010/main" val="1623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Linking to SDL2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--prefix=[install location] --enable-static</a:t>
            </a:r>
          </a:p>
          <a:p>
            <a:pPr lvl="1"/>
            <a:r>
              <a:rPr lang="en-US" sz="2000" dirty="0" smtClean="0"/>
              <a:t>“prefix” defines the location at which “make install” will put include and library files</a:t>
            </a:r>
          </a:p>
          <a:p>
            <a:pPr lvl="1"/>
            <a:r>
              <a:rPr lang="en-US" sz="2000" dirty="0" smtClean="0"/>
              <a:t>“enable-static” will cause a static version of the SDL2 library to be created (e.g., libSDL2.a)</a:t>
            </a:r>
          </a:p>
          <a:p>
            <a:endParaRPr lang="en-US" sz="2400" dirty="0" smtClean="0"/>
          </a:p>
          <a:p>
            <a:r>
              <a:rPr lang="en-US" sz="2400" dirty="0" smtClean="0"/>
              <a:t>LDFLAGS += -</a:t>
            </a:r>
            <a:r>
              <a:rPr lang="en-US" sz="2400" dirty="0" err="1" smtClean="0"/>
              <a:t>Bstatic</a:t>
            </a:r>
            <a:r>
              <a:rPr lang="en-US" sz="2400" dirty="0" smtClean="0"/>
              <a:t> –lSDL2 –</a:t>
            </a:r>
            <a:r>
              <a:rPr lang="en-US" sz="2400" dirty="0" err="1" smtClean="0"/>
              <a:t>lpthread</a:t>
            </a:r>
            <a:r>
              <a:rPr lang="en-US" sz="2400" dirty="0" smtClean="0"/>
              <a:t> –</a:t>
            </a:r>
            <a:r>
              <a:rPr lang="en-US" sz="2400" dirty="0" err="1" smtClean="0"/>
              <a:t>ldl</a:t>
            </a:r>
            <a:endParaRPr lang="en-US" sz="2400" dirty="0" smtClean="0"/>
          </a:p>
          <a:p>
            <a:pPr lvl="1"/>
            <a:r>
              <a:rPr lang="en-US" sz="2000" dirty="0" smtClean="0"/>
              <a:t>When statically compiled, libSDL2.a will need to be linked to the Linux </a:t>
            </a:r>
            <a:r>
              <a:rPr lang="en-US" sz="2000" dirty="0" err="1" smtClean="0"/>
              <a:t>pthread</a:t>
            </a:r>
            <a:r>
              <a:rPr lang="en-US" sz="2000" dirty="0" smtClean="0"/>
              <a:t> library and the dl library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pthread</a:t>
            </a:r>
            <a:r>
              <a:rPr lang="en-US" sz="2000" dirty="0" smtClean="0"/>
              <a:t>” C library: used to implement POSIX (Portable Operating System Interface) threads </a:t>
            </a:r>
          </a:p>
          <a:p>
            <a:pPr lvl="1"/>
            <a:r>
              <a:rPr lang="en-US" sz="2000" dirty="0" smtClean="0"/>
              <a:t>The “dl” C library: used to load dynamic libraries (i.e. “.so”)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3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err="1" smtClean="0"/>
              <a:t>Makefile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9182"/>
            <a:ext cx="3623520" cy="4031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725747"/>
            <a:ext cx="36235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Makefile</a:t>
            </a:r>
            <a:r>
              <a:rPr lang="en-US" dirty="0" smtClean="0"/>
              <a:t> for “</a:t>
            </a:r>
            <a:r>
              <a:rPr lang="en-US" dirty="0" err="1" smtClean="0"/>
              <a:t>game_loop</a:t>
            </a:r>
            <a:r>
              <a:rPr lang="en-US" dirty="0" smtClean="0"/>
              <a:t>”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568" y="1671637"/>
            <a:ext cx="5052031" cy="403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1939" y="5725747"/>
            <a:ext cx="504865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makedefs</a:t>
            </a:r>
            <a:r>
              <a:rPr lang="en-US" dirty="0" smtClean="0"/>
              <a:t> for All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Supplied / Compiled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444371"/>
            <a:ext cx="5943600" cy="4804029"/>
          </a:xfrm>
        </p:spPr>
        <p:txBody>
          <a:bodyPr/>
          <a:lstStyle/>
          <a:p>
            <a:r>
              <a:rPr lang="en-US" sz="2400" dirty="0" smtClean="0"/>
              <a:t>Statically compiled libraries for </a:t>
            </a:r>
            <a:r>
              <a:rPr lang="en-US" sz="2400" dirty="0" err="1" smtClean="0"/>
              <a:t>Lua</a:t>
            </a:r>
            <a:r>
              <a:rPr lang="en-US" sz="2400" dirty="0" smtClean="0"/>
              <a:t> and SDL2 are stored in the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</a:t>
            </a:r>
          </a:p>
          <a:p>
            <a:pPr lvl="1"/>
            <a:r>
              <a:rPr lang="en-US" sz="2000" dirty="0" smtClean="0"/>
              <a:t>This is a bit unusual, as most repos only contain original source code, but it was felt this might make things a bit simpler</a:t>
            </a:r>
          </a:p>
          <a:p>
            <a:endParaRPr lang="en-US" sz="2400" dirty="0" smtClean="0"/>
          </a:p>
          <a:p>
            <a:r>
              <a:rPr lang="en-US" sz="2400" dirty="0" smtClean="0"/>
              <a:t>Original source code (that was compiled) is included in the “</a:t>
            </a:r>
            <a:r>
              <a:rPr lang="en-US" sz="2400" dirty="0" err="1" smtClean="0"/>
              <a:t>src</a:t>
            </a:r>
            <a:r>
              <a:rPr lang="en-US" sz="2400" dirty="0" smtClean="0"/>
              <a:t>” directory</a:t>
            </a:r>
          </a:p>
          <a:p>
            <a:endParaRPr lang="en-US" sz="2400" dirty="0" smtClean="0"/>
          </a:p>
          <a:p>
            <a:r>
              <a:rPr lang="en-US" sz="2400" dirty="0" smtClean="0"/>
              <a:t>sol2 header files are also included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4371"/>
            <a:ext cx="2334802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SDL2 Game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6629400" cy="4572000"/>
          </a:xfrm>
        </p:spPr>
        <p:txBody>
          <a:bodyPr/>
          <a:lstStyle/>
          <a:p>
            <a:r>
              <a:rPr lang="en-US" sz="2400" dirty="0" smtClean="0"/>
              <a:t>The game loop example closely mimics the SDL2/C++ Tutorial videos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www.youtube.com/watch?v=QQzAHcojEKg&amp;list=PLhfAbcv9cehhkG7ZQK0nfIGJC_C-wSLrx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A couple of changes were made to better initialize variables, etc.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47800"/>
            <a:ext cx="1657350" cy="33051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81000" y="2438400"/>
            <a:ext cx="1219200" cy="1271587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610600" cy="46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</TotalTime>
  <Words>559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CSCE 693 – Software Evolution   Game Engine Design: Game Loop</vt:lpstr>
      <vt:lpstr>Simple DirectMedia Layer (SDL)</vt:lpstr>
      <vt:lpstr>SDL Versions</vt:lpstr>
      <vt:lpstr>Reason Behind Selecting SDL2</vt:lpstr>
      <vt:lpstr>Compiling and Linking to SDL2</vt:lpstr>
      <vt:lpstr>Homework Makefile Structure</vt:lpstr>
      <vt:lpstr>Supplied / Compiled Dependencies</vt:lpstr>
      <vt:lpstr>SDL2 Game Loop Example</vt:lpstr>
      <vt:lpstr>main.cpp</vt:lpstr>
      <vt:lpstr>Game.hpp</vt:lpstr>
      <vt:lpstr>Game.cpp (1)</vt:lpstr>
      <vt:lpstr>Game.cpp (2)</vt:lpstr>
      <vt:lpstr>Next Up!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me</cp:lastModifiedBy>
  <cp:revision>724</cp:revision>
  <dcterms:created xsi:type="dcterms:W3CDTF">2006-08-16T00:00:00Z</dcterms:created>
  <dcterms:modified xsi:type="dcterms:W3CDTF">2020-01-21T23:01:04Z</dcterms:modified>
</cp:coreProperties>
</file>