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3"/>
  </p:notesMasterIdLst>
  <p:handoutMasterIdLst>
    <p:handoutMasterId r:id="rId24"/>
  </p:handoutMasterIdLst>
  <p:sldIdLst>
    <p:sldId id="347" r:id="rId2"/>
    <p:sldId id="388" r:id="rId3"/>
    <p:sldId id="389" r:id="rId4"/>
    <p:sldId id="394" r:id="rId5"/>
    <p:sldId id="396" r:id="rId6"/>
    <p:sldId id="398" r:id="rId7"/>
    <p:sldId id="397" r:id="rId8"/>
    <p:sldId id="399" r:id="rId9"/>
    <p:sldId id="390" r:id="rId10"/>
    <p:sldId id="402" r:id="rId11"/>
    <p:sldId id="403" r:id="rId12"/>
    <p:sldId id="404" r:id="rId13"/>
    <p:sldId id="405" r:id="rId14"/>
    <p:sldId id="406" r:id="rId15"/>
    <p:sldId id="408" r:id="rId16"/>
    <p:sldId id="409" r:id="rId17"/>
    <p:sldId id="410" r:id="rId18"/>
    <p:sldId id="413" r:id="rId19"/>
    <p:sldId id="414" r:id="rId20"/>
    <p:sldId id="411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05" d="100"/>
          <a:sy n="105" d="100"/>
        </p:scale>
        <p:origin x="258" y="9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umbat.github.io/cpp-course/index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Engine Design: Fixed Frame Rate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 : Improved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33400"/>
          </a:xfrm>
        </p:spPr>
        <p:txBody>
          <a:bodyPr/>
          <a:lstStyle/>
          <a:p>
            <a:r>
              <a:rPr lang="en-US" sz="1800" dirty="0" err="1" smtClean="0"/>
              <a:t>init</a:t>
            </a:r>
            <a:r>
              <a:rPr lang="en-US" sz="1800" dirty="0" smtClean="0"/>
              <a:t>() and clean() removed, functionality moved to constructor/destructor</a:t>
            </a:r>
          </a:p>
          <a:p>
            <a:r>
              <a:rPr lang="en-US" sz="1800" dirty="0" smtClean="0"/>
              <a:t>No default constructor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6464"/>
            <a:ext cx="6934200" cy="4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Mainline (main.cpp)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/>
          <a:lstStyle/>
          <a:p>
            <a:r>
              <a:rPr lang="en-US" sz="2000" dirty="0" smtClean="0"/>
              <a:t>Replace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unique_ptr</a:t>
            </a:r>
            <a:r>
              <a:rPr lang="en-US" sz="2000" dirty="0" smtClean="0"/>
              <a:t>&lt;Game&gt; declaration with “auto” because it’s obvious what type is associated with “game” variable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4" y="1524000"/>
            <a:ext cx="8975912" cy="3429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3796" y="2958987"/>
            <a:ext cx="410671" cy="18072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7504820" cy="655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5002143" y="30750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Game.cpp (1)</a:t>
            </a:r>
            <a:br>
              <a:rPr lang="en-US" sz="2400" b="1" dirty="0" smtClean="0"/>
            </a:br>
            <a:r>
              <a:rPr lang="en-US" sz="1600" b="1" dirty="0" smtClean="0"/>
              <a:t>(Constructor and Destructor Replace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() and clean())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4619834" y="3200190"/>
            <a:ext cx="646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Game.cpp (2)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00025"/>
            <a:ext cx="55054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Establishing a Frame Rate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1800" b="1" dirty="0"/>
              <a:t>R</a:t>
            </a:r>
            <a:r>
              <a:rPr lang="en-US" sz="1800" b="1" dirty="0" smtClean="0"/>
              <a:t>eference: </a:t>
            </a:r>
            <a:r>
              <a:rPr lang="en-US" sz="1800" dirty="0">
                <a:hlinkClick r:id="rId2"/>
              </a:rPr>
              <a:t>https://thenumbat.github.io/cpp-course/index.html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14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simple but convenient API for timing.</a:t>
            </a:r>
          </a:p>
          <a:p>
            <a:r>
              <a:rPr lang="en-US" sz="2800" dirty="0" smtClean="0"/>
              <a:t>Basic form of timing is </a:t>
            </a:r>
            <a:r>
              <a:rPr lang="en-US" sz="2800" dirty="0" err="1" smtClean="0"/>
              <a:t>SDL_GetTicks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Returns the number of ticks that have elapsed since SDL was initialized</a:t>
            </a:r>
          </a:p>
          <a:p>
            <a:pPr lvl="1"/>
            <a:r>
              <a:rPr lang="en-US" sz="2400" dirty="0" smtClean="0"/>
              <a:t>One tick is one millisecond – considered to be a tolerable resolution for physics simulation and animation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To time an interval: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2400"/>
            <a:ext cx="914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 ticks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SDL_GetTicks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4876800"/>
            <a:ext cx="4505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you need sub-millisecond resolution</a:t>
            </a:r>
          </a:p>
          <a:p>
            <a:r>
              <a:rPr lang="en-US" sz="2400" dirty="0" smtClean="0"/>
              <a:t>The performance counter is a system-specific high-resolution time – usually on the scale of micro- or </a:t>
            </a:r>
            <a:r>
              <a:rPr lang="en-US" sz="2400" dirty="0" err="1" smtClean="0"/>
              <a:t>nano</a:t>
            </a:r>
            <a:r>
              <a:rPr lang="en-US" sz="2400" dirty="0" smtClean="0"/>
              <a:t>- seconds</a:t>
            </a:r>
          </a:p>
          <a:p>
            <a:r>
              <a:rPr lang="en-US" sz="2400" dirty="0" err="1" smtClean="0"/>
              <a:t>SDL_GetPerformanceCounter</a:t>
            </a:r>
            <a:r>
              <a:rPr lang="en-US" sz="2400" dirty="0" smtClean="0"/>
              <a:t>() provides the number of performance counter ticks per second</a:t>
            </a:r>
          </a:p>
          <a:p>
            <a:r>
              <a:rPr lang="en-US" sz="2400" dirty="0" err="1" smtClean="0"/>
              <a:t>SDL_GetPerformanceFrequency</a:t>
            </a:r>
            <a:r>
              <a:rPr lang="en-US" sz="2400" dirty="0" smtClean="0"/>
              <a:t>() returns a platform-specific count per second</a:t>
            </a:r>
          </a:p>
          <a:p>
            <a:r>
              <a:rPr lang="en-US" sz="2400" dirty="0"/>
              <a:t>To time an interval: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4724400"/>
            <a:ext cx="4524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calculate the current frames per second (FPS)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133600"/>
            <a:ext cx="4505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2" y="1371600"/>
            <a:ext cx="8726136" cy="52814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12140" y="2855814"/>
            <a:ext cx="1363508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sz="2000" dirty="0" smtClean="0"/>
              <a:t>Note: timing could probably be done better... I’m printing to the console during the interval of interest which might skew results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2286000"/>
            <a:ext cx="6257980" cy="1909763"/>
            <a:chOff x="1481110" y="2514600"/>
            <a:chExt cx="6257980" cy="19097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1110" y="2514600"/>
              <a:ext cx="6257980" cy="190976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061609" y="4143123"/>
              <a:ext cx="1676401" cy="228600"/>
            </a:xfrm>
            <a:prstGeom prst="round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87093" y="3879120"/>
              <a:ext cx="1447800" cy="228600"/>
            </a:xfrm>
            <a:prstGeom prst="roundRect">
              <a:avLst/>
            </a:prstGeom>
            <a:solidFill>
              <a:srgbClr val="FFFF00">
                <a:alpha val="35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9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Existing Game Loop Code Needs Improvement</a:t>
            </a:r>
            <a:endParaRPr lang="en-US" sz="3600" b="1" dirty="0"/>
          </a:p>
        </p:txBody>
      </p:sp>
      <p:pic>
        <p:nvPicPr>
          <p:cNvPr id="2" name="Picture 1" descr="File:Stop hand caution.sv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16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Capping Frame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700" y="1447800"/>
            <a:ext cx="3848100" cy="4800600"/>
          </a:xfrm>
        </p:spPr>
        <p:txBody>
          <a:bodyPr/>
          <a:lstStyle/>
          <a:p>
            <a:r>
              <a:rPr lang="en-US" sz="2000" dirty="0" smtClean="0"/>
              <a:t>Capping FPS is good because</a:t>
            </a:r>
          </a:p>
          <a:p>
            <a:pPr lvl="1"/>
            <a:r>
              <a:rPr lang="en-US" sz="1800" dirty="0" smtClean="0"/>
              <a:t>Avoids updating the screen too many time per second – avoid tearing</a:t>
            </a:r>
          </a:p>
          <a:p>
            <a:pPr lvl="1"/>
            <a:r>
              <a:rPr lang="en-US" sz="1800" dirty="0" smtClean="0"/>
              <a:t>Avoids your program from monopolizing CPU</a:t>
            </a:r>
          </a:p>
          <a:p>
            <a:r>
              <a:rPr lang="en-US" sz="2000" dirty="0" smtClean="0"/>
              <a:t>Simple to implement</a:t>
            </a:r>
          </a:p>
          <a:p>
            <a:pPr lvl="1"/>
            <a:r>
              <a:rPr lang="en-US" sz="1800" dirty="0" smtClean="0"/>
              <a:t>Just subtract your frame time from desired time and wait out the difference with </a:t>
            </a:r>
            <a:r>
              <a:rPr lang="en-US" sz="1800" dirty="0" err="1" smtClean="0"/>
              <a:t>SDL_Delay</a:t>
            </a:r>
            <a:r>
              <a:rPr lang="en-US" sz="1800" dirty="0" smtClean="0"/>
              <a:t>()</a:t>
            </a:r>
          </a:p>
          <a:p>
            <a:r>
              <a:rPr lang="en-US" sz="2000" dirty="0" smtClean="0"/>
              <a:t>Unfortunately, you cannot cap your FPS with much precision with SDL – look at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chrono</a:t>
            </a:r>
            <a:r>
              <a:rPr lang="en-US" sz="2000" dirty="0" smtClean="0"/>
              <a:t> for more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45339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1800" dirty="0" smtClean="0"/>
              <a:t>Issues</a:t>
            </a:r>
          </a:p>
          <a:p>
            <a:pPr lvl="1"/>
            <a:r>
              <a:rPr lang="en-US" sz="1400" dirty="0" smtClean="0"/>
              <a:t>Using new</a:t>
            </a:r>
          </a:p>
          <a:p>
            <a:pPr lvl="1"/>
            <a:r>
              <a:rPr lang="en-US" sz="1400" dirty="0" smtClean="0"/>
              <a:t>Missing delete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848600" cy="4343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63627" y="2655079"/>
            <a:ext cx="2153156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 flipV="1">
            <a:off x="2209800" y="5057880"/>
            <a:ext cx="2286000" cy="1085165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581987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Deletes resources (SDL2 window and renderer), but </a:t>
            </a:r>
            <a:r>
              <a:rPr lang="en-US" b="1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the object itself!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09288" y="1489946"/>
            <a:ext cx="3720312" cy="1503433"/>
            <a:chOff x="4509288" y="1489946"/>
            <a:chExt cx="3720312" cy="1503433"/>
          </a:xfrm>
        </p:grpSpPr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509288" y="1813112"/>
              <a:ext cx="856743" cy="1180267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66031" y="1489946"/>
              <a:ext cx="2863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Creates resources (an SDL2 window and renderer)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2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46614"/>
            <a:ext cx="8229600" cy="801786"/>
          </a:xfrm>
        </p:spPr>
        <p:txBody>
          <a:bodyPr/>
          <a:lstStyle/>
          <a:p>
            <a:r>
              <a:rPr lang="en-US" sz="1800" dirty="0" smtClean="0"/>
              <a:t>Improved</a:t>
            </a:r>
          </a:p>
          <a:p>
            <a:pPr lvl="1"/>
            <a:r>
              <a:rPr lang="en-US" sz="1400" dirty="0" smtClean="0"/>
              <a:t>Using unique_ptr</a:t>
            </a:r>
          </a:p>
          <a:p>
            <a:pPr lvl="1"/>
            <a:r>
              <a:rPr lang="en-US" sz="1400" dirty="0" smtClean="0"/>
              <a:t>Automatically deletes when object falls out of scope (heap memory is freed)</a:t>
            </a:r>
          </a:p>
          <a:p>
            <a:r>
              <a:rPr lang="en-US" sz="1800" dirty="0" smtClean="0"/>
              <a:t>Much better, but </a:t>
            </a:r>
            <a:r>
              <a:rPr lang="en-US" sz="1800" dirty="0" err="1" smtClean="0"/>
              <a:t>init</a:t>
            </a:r>
            <a:r>
              <a:rPr lang="en-US" sz="1800" dirty="0" smtClean="0"/>
              <a:t>() and clean() are yuk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98104"/>
            <a:ext cx="7620000" cy="424851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2743200"/>
            <a:ext cx="4648200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r>
              <a:rPr lang="en-US" sz="1800" dirty="0" smtClean="0"/>
              <a:t>Highlighted code looks like things to be done during construction and destruction</a:t>
            </a:r>
          </a:p>
          <a:p>
            <a:pPr lvl="1"/>
            <a:r>
              <a:rPr lang="en-US" sz="1400" dirty="0" smtClean="0"/>
              <a:t>I’m thinking this is a perfect application of RAII !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380182" cy="4114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66800" y="3061218"/>
            <a:ext cx="7227782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5452" y="4710644"/>
            <a:ext cx="7227782" cy="21538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RAII</a:t>
            </a:r>
            <a:br>
              <a:rPr lang="en-US" sz="4000" b="1" dirty="0" smtClean="0"/>
            </a:br>
            <a:r>
              <a:rPr lang="en-US" sz="2000" b="1" dirty="0" smtClean="0"/>
              <a:t>(Resource Acquisition Is Initialization)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28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binding the life cycle of a resource that must be acquired before use to the lifetime of an object</a:t>
            </a:r>
          </a:p>
          <a:p>
            <a:pPr lvl="1"/>
            <a:r>
              <a:rPr lang="en-US" sz="1600" dirty="0" smtClean="0"/>
              <a:t>Examples: allocated heap memory, thread of execution, open socket, open file, locked </a:t>
            </a:r>
            <a:r>
              <a:rPr lang="en-US" sz="1600" dirty="0" err="1" smtClean="0"/>
              <a:t>mutex</a:t>
            </a:r>
            <a:r>
              <a:rPr lang="en-US" sz="1600" dirty="0" smtClean="0"/>
              <a:t>, disk space, database connection – anything that exists in limited supply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667000"/>
            <a:ext cx="9039225" cy="19431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5098229"/>
            <a:ext cx="7534275" cy="11715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663" y="5098229"/>
            <a:ext cx="1224937" cy="15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RAII to Game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Resources</a:t>
            </a:r>
          </a:p>
          <a:p>
            <a:pPr lvl="1"/>
            <a:r>
              <a:rPr lang="en-US" sz="2000" dirty="0" smtClean="0"/>
              <a:t>Initializing SDL2 ?</a:t>
            </a:r>
          </a:p>
          <a:p>
            <a:pPr lvl="2"/>
            <a:r>
              <a:rPr lang="en-US" sz="1600" dirty="0" err="1" smtClean="0"/>
              <a:t>SDL_Init</a:t>
            </a:r>
            <a:r>
              <a:rPr lang="en-US" sz="1600" dirty="0" smtClean="0"/>
              <a:t>() should be paired with </a:t>
            </a:r>
            <a:r>
              <a:rPr lang="en-US" sz="1600" dirty="0" err="1" smtClean="0"/>
              <a:t>SDL_Quit</a:t>
            </a:r>
            <a:r>
              <a:rPr lang="en-US" sz="1600" dirty="0" smtClean="0"/>
              <a:t>()</a:t>
            </a:r>
          </a:p>
          <a:p>
            <a:pPr lvl="1"/>
            <a:r>
              <a:rPr lang="en-US" sz="2000" dirty="0" smtClean="0"/>
              <a:t>SDL2 window</a:t>
            </a:r>
          </a:p>
          <a:p>
            <a:pPr lvl="1"/>
            <a:r>
              <a:rPr lang="en-US" sz="2000" dirty="0" smtClean="0"/>
              <a:t>SDL2 renderer</a:t>
            </a:r>
          </a:p>
          <a:p>
            <a:endParaRPr lang="en-US" sz="2400" dirty="0" smtClean="0"/>
          </a:p>
          <a:p>
            <a:r>
              <a:rPr lang="en-US" sz="2400" dirty="0" smtClean="0"/>
              <a:t>Initializing SDL2, creating a window and creating a renderer looks like things to be “acquired”</a:t>
            </a:r>
          </a:p>
          <a:p>
            <a:pPr lvl="1"/>
            <a:r>
              <a:rPr lang="en-US" sz="2000" dirty="0" err="1" smtClean="0"/>
              <a:t>init</a:t>
            </a:r>
            <a:r>
              <a:rPr lang="en-US" sz="2000" dirty="0" smtClean="0"/>
              <a:t>() functionality -&gt; constructor</a:t>
            </a:r>
          </a:p>
          <a:p>
            <a:endParaRPr lang="en-US" sz="2400" dirty="0"/>
          </a:p>
          <a:p>
            <a:r>
              <a:rPr lang="en-US" sz="2400" dirty="0" smtClean="0"/>
              <a:t>Releasing them appears to be things that should be done the destructor</a:t>
            </a:r>
          </a:p>
          <a:p>
            <a:pPr lvl="1"/>
            <a:r>
              <a:rPr lang="en-US" sz="2000" dirty="0" smtClean="0"/>
              <a:t>clean() functionality -&gt; destructor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1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53400" cy="566006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2000" y="3352800"/>
            <a:ext cx="7924800" cy="248156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4191000"/>
            <a:ext cx="1371600" cy="235343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528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CSCE 693 – Software Evolution   Game Engine Design: Fixed Frame Rate</vt:lpstr>
      <vt:lpstr>Existing Game Loop Code Needs Improvement</vt:lpstr>
      <vt:lpstr>main.cpp</vt:lpstr>
      <vt:lpstr>main.cpp</vt:lpstr>
      <vt:lpstr>main.cpp</vt:lpstr>
      <vt:lpstr>RAII (Resource Acquisition Is Initialization)</vt:lpstr>
      <vt:lpstr>RAII in Review</vt:lpstr>
      <vt:lpstr>Applying RAII to Game Class </vt:lpstr>
      <vt:lpstr>Game.hpp</vt:lpstr>
      <vt:lpstr>Game.hpp : Improved</vt:lpstr>
      <vt:lpstr>Simpler Mainline (main.cpp)</vt:lpstr>
      <vt:lpstr>PowerPoint Presentation</vt:lpstr>
      <vt:lpstr>PowerPoint Presentation</vt:lpstr>
      <vt:lpstr>Establishing a Frame Rate    Reference: https://thenumbat.github.io/cpp-course/index.html</vt:lpstr>
      <vt:lpstr>Timing</vt:lpstr>
      <vt:lpstr>Performance Counters</vt:lpstr>
      <vt:lpstr>Frame Rate</vt:lpstr>
      <vt:lpstr>Example Usage</vt:lpstr>
      <vt:lpstr>Results</vt:lpstr>
      <vt:lpstr>Capping Frame Rate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782</cp:revision>
  <dcterms:created xsi:type="dcterms:W3CDTF">2006-08-16T00:00:00Z</dcterms:created>
  <dcterms:modified xsi:type="dcterms:W3CDTF">2020-02-06T17:09:05Z</dcterms:modified>
</cp:coreProperties>
</file>