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2"/>
  </p:notesMasterIdLst>
  <p:handoutMasterIdLst>
    <p:handoutMasterId r:id="rId33"/>
  </p:handoutMasterIdLst>
  <p:sldIdLst>
    <p:sldId id="347" r:id="rId2"/>
    <p:sldId id="425" r:id="rId3"/>
    <p:sldId id="395" r:id="rId4"/>
    <p:sldId id="404" r:id="rId5"/>
    <p:sldId id="398" r:id="rId6"/>
    <p:sldId id="421" r:id="rId7"/>
    <p:sldId id="394" r:id="rId8"/>
    <p:sldId id="426" r:id="rId9"/>
    <p:sldId id="427" r:id="rId10"/>
    <p:sldId id="429" r:id="rId11"/>
    <p:sldId id="428" r:id="rId12"/>
    <p:sldId id="396" r:id="rId13"/>
    <p:sldId id="397" r:id="rId14"/>
    <p:sldId id="422" r:id="rId15"/>
    <p:sldId id="423" r:id="rId16"/>
    <p:sldId id="399" r:id="rId17"/>
    <p:sldId id="400" r:id="rId18"/>
    <p:sldId id="401" r:id="rId19"/>
    <p:sldId id="402" r:id="rId20"/>
    <p:sldId id="403" r:id="rId21"/>
    <p:sldId id="424" r:id="rId22"/>
    <p:sldId id="406" r:id="rId23"/>
    <p:sldId id="407" r:id="rId24"/>
    <p:sldId id="408" r:id="rId25"/>
    <p:sldId id="409" r:id="rId26"/>
    <p:sldId id="410" r:id="rId27"/>
    <p:sldId id="411" r:id="rId28"/>
    <p:sldId id="413" r:id="rId29"/>
    <p:sldId id="414" r:id="rId30"/>
    <p:sldId id="3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05" d="100"/>
          <a:sy n="105" d="100"/>
        </p:scale>
        <p:origin x="258" y="96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752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C++ </a:t>
            </a: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Topics, Part 1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171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 Library </a:t>
            </a:r>
            <a:r>
              <a:rPr lang="en-US" dirty="0"/>
              <a:t>of Interest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66699"/>
            <a:ext cx="1066800" cy="13335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19200"/>
            <a:ext cx="5257800" cy="550438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1600" y="5638800"/>
            <a:ext cx="6038850" cy="201455"/>
          </a:xfrm>
          <a:prstGeom prst="roundRect">
            <a:avLst/>
          </a:prstGeom>
          <a:solidFill>
            <a:schemeClr val="accent1">
              <a:alpha val="3400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for Time Span (i.e., Delay)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td</a:t>
            </a:r>
            <a:r>
              <a:rPr lang="en-US" sz="2800" dirty="0" smtClean="0"/>
              <a:t>::</a:t>
            </a:r>
            <a:r>
              <a:rPr lang="en-US" sz="2800" dirty="0" err="1" smtClean="0"/>
              <a:t>this_thread</a:t>
            </a:r>
            <a:r>
              <a:rPr lang="en-US" sz="2800" dirty="0" smtClean="0"/>
              <a:t>::</a:t>
            </a:r>
            <a:r>
              <a:rPr lang="en-US" sz="2800" dirty="0" err="1" smtClean="0"/>
              <a:t>sleep_for</a:t>
            </a:r>
            <a:r>
              <a:rPr lang="en-US" sz="2800" dirty="0" smtClean="0"/>
              <a:t>(duration)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905000"/>
            <a:ext cx="5248275" cy="219355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05" y="4191000"/>
            <a:ext cx="4052788" cy="24384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08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Casting Operations</a:t>
            </a:r>
            <a:br>
              <a:rPr lang="en-US" sz="4200" b="1" dirty="0" smtClean="0"/>
            </a:br>
            <a:r>
              <a:rPr lang="en-US" sz="3200" b="1" dirty="0" smtClean="0"/>
              <a:t>(Language Feature)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7403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1825"/>
            <a:ext cx="8229600" cy="1828799"/>
          </a:xfrm>
        </p:spPr>
        <p:txBody>
          <a:bodyPr/>
          <a:lstStyle/>
          <a:p>
            <a:r>
              <a:rPr lang="en-US" sz="2400" dirty="0" err="1" smtClean="0"/>
              <a:t>static_cast</a:t>
            </a:r>
            <a:r>
              <a:rPr lang="en-US" sz="2400" dirty="0" smtClean="0"/>
              <a:t>&lt;&gt;()</a:t>
            </a:r>
          </a:p>
          <a:p>
            <a:r>
              <a:rPr lang="en-US" sz="2400" dirty="0" err="1" smtClean="0"/>
              <a:t>dynamic_cast</a:t>
            </a:r>
            <a:r>
              <a:rPr lang="en-US" sz="2400" dirty="0" smtClean="0"/>
              <a:t>&lt;&gt;()</a:t>
            </a:r>
          </a:p>
          <a:p>
            <a:r>
              <a:rPr lang="en-US" sz="2400" dirty="0" err="1" smtClean="0"/>
              <a:t>const_cast</a:t>
            </a:r>
            <a:r>
              <a:rPr lang="en-US" sz="2400" dirty="0" smtClean="0"/>
              <a:t>&lt;&gt;()</a:t>
            </a:r>
          </a:p>
          <a:p>
            <a:r>
              <a:rPr lang="en-US" sz="2400" dirty="0" err="1" smtClean="0"/>
              <a:t>reinterpret_cast</a:t>
            </a:r>
            <a:r>
              <a:rPr lang="en-US" sz="2400" dirty="0" smtClean="0"/>
              <a:t>&lt;&gt;()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658225" cy="10382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47712" y="2971800"/>
            <a:ext cx="7620000" cy="0"/>
          </a:xfrm>
          <a:prstGeom prst="line">
            <a:avLst/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5591177"/>
            <a:ext cx="8734425" cy="7905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47712" y="5257800"/>
            <a:ext cx="7620000" cy="0"/>
          </a:xfrm>
          <a:prstGeom prst="line">
            <a:avLst/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Smart Pointers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8905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 Library of Interest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66699"/>
            <a:ext cx="1066800" cy="13335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19200"/>
            <a:ext cx="5257800" cy="550438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97542" y="3903134"/>
            <a:ext cx="6038850" cy="201455"/>
          </a:xfrm>
          <a:prstGeom prst="roundRect">
            <a:avLst/>
          </a:prstGeom>
          <a:solidFill>
            <a:schemeClr val="accent1">
              <a:alpha val="3400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Resource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752600"/>
          </a:xfrm>
        </p:spPr>
        <p:txBody>
          <a:bodyPr/>
          <a:lstStyle/>
          <a:p>
            <a:r>
              <a:rPr lang="en-US" sz="2400" dirty="0" smtClean="0"/>
              <a:t>This will leak unless x is positive</a:t>
            </a:r>
          </a:p>
          <a:p>
            <a:r>
              <a:rPr lang="en-US" sz="2400" dirty="0" smtClean="0"/>
              <a:t>Assigning the result of new to a “naked pointer” is asking for trouble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719262"/>
            <a:ext cx="4114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resource managers</a:t>
            </a:r>
          </a:p>
          <a:p>
            <a:pPr lvl="1"/>
            <a:r>
              <a:rPr lang="en-US" dirty="0" smtClean="0"/>
              <a:t>“Safe” in the presence of exceptions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&lt;&gt;()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&lt;&gt;()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&lt;&gt;()</a:t>
            </a:r>
          </a:p>
        </p:txBody>
      </p:sp>
    </p:spTree>
    <p:extLst>
      <p:ext uri="{BB962C8B-B14F-4D97-AF65-F5344CB8AC3E}">
        <p14:creationId xmlns:p14="http://schemas.microsoft.com/office/powerpoint/2010/main" val="17780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&lt;&gt;()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7" y="1295400"/>
            <a:ext cx="7389026" cy="54006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13218" y="4123508"/>
            <a:ext cx="2438400" cy="261257"/>
          </a:xfrm>
          <a:prstGeom prst="roundRect">
            <a:avLst/>
          </a:prstGeom>
          <a:solidFill>
            <a:srgbClr val="FFFF00">
              <a:alpha val="34000"/>
            </a:srgb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96" y="1295400"/>
            <a:ext cx="6527007" cy="5485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&lt;&gt;()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2895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</a:rPr>
              <a:t>Shared pointer allocates memory for a control block to keep track of object lifetime</a:t>
            </a:r>
            <a:endParaRPr lang="en-US" b="1" i="1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038600" y="3357265"/>
            <a:ext cx="609600" cy="224135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overview</a:t>
            </a:r>
          </a:p>
          <a:p>
            <a:r>
              <a:rPr lang="en-US" dirty="0" smtClean="0"/>
              <a:t>Standard library &lt;</a:t>
            </a:r>
            <a:r>
              <a:rPr lang="en-US" dirty="0" err="1" smtClean="0"/>
              <a:t>chrono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Sleeping… delay</a:t>
            </a:r>
            <a:endParaRPr lang="en-US" dirty="0" smtClean="0"/>
          </a:p>
          <a:p>
            <a:r>
              <a:rPr lang="en-US" dirty="0" smtClean="0"/>
              <a:t>Casting</a:t>
            </a:r>
          </a:p>
          <a:p>
            <a:r>
              <a:rPr lang="en-US" dirty="0" smtClean="0"/>
              <a:t>Smart pointers</a:t>
            </a:r>
          </a:p>
          <a:p>
            <a:r>
              <a:rPr lang="en-US" dirty="0" smtClean="0"/>
              <a:t>Containers: map, vector,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2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Containers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40560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 Libraries of Interest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66699"/>
            <a:ext cx="1066800" cy="13335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19200"/>
            <a:ext cx="5257800" cy="550438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31408" y="6451600"/>
            <a:ext cx="6038850" cy="201455"/>
          </a:xfrm>
          <a:prstGeom prst="roundRect">
            <a:avLst/>
          </a:prstGeom>
          <a:solidFill>
            <a:schemeClr val="accent1">
              <a:alpha val="3400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31408" y="3691467"/>
            <a:ext cx="6038850" cy="201455"/>
          </a:xfrm>
          <a:prstGeom prst="roundRect">
            <a:avLst/>
          </a:prstGeom>
          <a:solidFill>
            <a:schemeClr val="accent1">
              <a:alpha val="3400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48342" y="4504267"/>
            <a:ext cx="6038850" cy="201455"/>
          </a:xfrm>
          <a:prstGeom prst="roundRect">
            <a:avLst/>
          </a:prstGeom>
          <a:solidFill>
            <a:schemeClr val="accent1">
              <a:alpha val="3400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/>
              <a:t>vector&lt;&gt;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sequence of elements of a given type</a:t>
            </a:r>
          </a:p>
          <a:p>
            <a:pPr lvl="1"/>
            <a:r>
              <a:rPr lang="en-US" sz="2400" b="1" i="1" u="sng" dirty="0" smtClean="0"/>
              <a:t>Stored contiguously in memory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std</a:t>
            </a:r>
            <a:r>
              <a:rPr lang="en-US" sz="2800" dirty="0" smtClean="0"/>
              <a:t>::vector is implemented so that growing a vector by repeated </a:t>
            </a:r>
            <a:r>
              <a:rPr lang="en-US" sz="2800" dirty="0" err="1" smtClean="0"/>
              <a:t>push_back</a:t>
            </a:r>
            <a:r>
              <a:rPr lang="en-US" sz="2800" dirty="0" smtClean="0"/>
              <a:t>()s is efficient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819400"/>
            <a:ext cx="5457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Defined / Implemented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6" y="1295400"/>
            <a:ext cx="6981825" cy="3316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52" y="4993202"/>
            <a:ext cx="5658891" cy="1752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62000" y="4876800"/>
            <a:ext cx="7620000" cy="0"/>
          </a:xfrm>
          <a:prstGeom prst="line">
            <a:avLst/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"/>
            <a:ext cx="59721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Checking / Exceptions!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447800"/>
            <a:ext cx="72485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/>
              <a:t>map&lt;&gt;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Linear search is inefficient for all but the shortest lists</a:t>
            </a:r>
          </a:p>
          <a:p>
            <a:pPr lvl="1"/>
            <a:r>
              <a:rPr lang="en-US" sz="2400" dirty="0" smtClean="0"/>
              <a:t>A map implements a balanced binary search tree (a red-black tree)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819400"/>
            <a:ext cx="44862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676400"/>
            <a:ext cx="7448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(</a:t>
            </a:r>
            <a:r>
              <a:rPr lang="en-US" dirty="0" err="1" smtClean="0"/>
              <a:t>std</a:t>
            </a:r>
            <a:r>
              <a:rPr lang="en-US" dirty="0" smtClean="0"/>
              <a:t>::string&lt;&gt;)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Strongly prefer it over “char*” (C-style) strings</a:t>
            </a:r>
          </a:p>
          <a:p>
            <a:pPr lvl="1"/>
            <a:r>
              <a:rPr lang="en-US" sz="2400" dirty="0" smtClean="0"/>
              <a:t>Eliminates pointer problems</a:t>
            </a:r>
          </a:p>
          <a:p>
            <a:pPr lvl="1"/>
            <a:r>
              <a:rPr lang="en-US" sz="2400" dirty="0" smtClean="0"/>
              <a:t>Implements move constructor – so returning even long strings by value is efficient</a:t>
            </a:r>
          </a:p>
          <a:p>
            <a:pPr lvl="1"/>
            <a:r>
              <a:rPr lang="en-US" sz="2400" dirty="0" smtClean="0"/>
              <a:t>Mutable</a:t>
            </a:r>
          </a:p>
          <a:p>
            <a:pPr lvl="1"/>
            <a:r>
              <a:rPr lang="en-US" sz="2400" dirty="0" smtClean="0"/>
              <a:t>Implementation: short-string optimization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4267200"/>
            <a:ext cx="71437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(</a:t>
            </a:r>
            <a:r>
              <a:rPr lang="en-US" dirty="0" err="1"/>
              <a:t>std</a:t>
            </a:r>
            <a:r>
              <a:rPr lang="en-US" dirty="0"/>
              <a:t>::string&lt;&gt;)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By default, it’s implemented as a sequence of 1 character bytes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But this can be changed to work with any type of character representation (think Unicode)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90800"/>
            <a:ext cx="479425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572000"/>
            <a:ext cx="554934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362200"/>
            <a:ext cx="1928387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362200"/>
            <a:ext cx="1928387" cy="241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EOF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2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66699"/>
            <a:ext cx="1066800" cy="13335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19200"/>
            <a:ext cx="5257800" cy="55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Duration &amp; Time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5729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 Library </a:t>
            </a:r>
            <a:r>
              <a:rPr lang="en-US" dirty="0"/>
              <a:t>of Interest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66699"/>
            <a:ext cx="1066800" cy="13335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19200"/>
            <a:ext cx="5257800" cy="550438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90675" y="1905000"/>
            <a:ext cx="6038850" cy="201455"/>
          </a:xfrm>
          <a:prstGeom prst="roundRect">
            <a:avLst/>
          </a:prstGeom>
          <a:solidFill>
            <a:schemeClr val="accent1">
              <a:alpha val="3400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Epoch, Durations, and </a:t>
            </a:r>
            <a:r>
              <a:rPr lang="en-US" dirty="0" err="1" smtClean="0"/>
              <a:t>Timepoints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295400"/>
          </a:xfrm>
        </p:spPr>
        <p:txBody>
          <a:bodyPr/>
          <a:lstStyle/>
          <a:p>
            <a:r>
              <a:rPr lang="en-US" sz="1600" dirty="0" smtClean="0"/>
              <a:t>Library was designed to deal with the fact that timers and clocks might be different on different system and improve their precision over time</a:t>
            </a:r>
          </a:p>
          <a:p>
            <a:r>
              <a:rPr lang="en-US" sz="1600" dirty="0" smtClean="0"/>
              <a:t>Definitions</a:t>
            </a:r>
          </a:p>
          <a:p>
            <a:pPr lvl="1"/>
            <a:r>
              <a:rPr lang="en-US" sz="1200" dirty="0" smtClean="0"/>
              <a:t>Duration: a specific number of ticks over a time unit (e.g., 3 minutes is 3 ticks of a “minute”)</a:t>
            </a:r>
          </a:p>
          <a:p>
            <a:pPr lvl="1"/>
            <a:r>
              <a:rPr lang="en-US" sz="1200" dirty="0" err="1" smtClean="0"/>
              <a:t>Timepoint</a:t>
            </a:r>
            <a:r>
              <a:rPr lang="en-US" sz="1200" dirty="0" smtClean="0"/>
              <a:t>: a combination of a duration and a beginning of time (a so-called epoch).  In other words, a </a:t>
            </a:r>
            <a:r>
              <a:rPr lang="en-US" sz="1200" dirty="0" err="1" smtClean="0"/>
              <a:t>timepoint</a:t>
            </a:r>
            <a:r>
              <a:rPr lang="en-US" sz="1200" dirty="0" smtClean="0"/>
              <a:t> is defined as a duration before or after an epoch</a:t>
            </a:r>
          </a:p>
          <a:p>
            <a:pPr lvl="1"/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84" y="1219200"/>
            <a:ext cx="5831231" cy="35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smtClean="0"/>
              <a:t>standard interface to getting time from many different 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18" y="4736493"/>
            <a:ext cx="6677964" cy="145663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28900" y="2000997"/>
            <a:ext cx="3962400" cy="1531171"/>
            <a:chOff x="2743200" y="4876800"/>
            <a:chExt cx="3962400" cy="15311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200" y="4876800"/>
              <a:ext cx="1224937" cy="153117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114800" y="5319219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 chapter 13 “Utilities” in section 13.7 “Time”</a:t>
              </a:r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685800" y="4267200"/>
            <a:ext cx="7696200" cy="0"/>
          </a:xfrm>
          <a:prstGeom prst="line">
            <a:avLst/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Recursive Fibonacci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1371600"/>
            <a:ext cx="2438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C++</a:t>
            </a:r>
            <a:br>
              <a:rPr lang="en-US" sz="2000" b="1" dirty="0" smtClean="0"/>
            </a:br>
            <a:r>
              <a:rPr lang="en-US" sz="2000" b="1" dirty="0" smtClean="0"/>
              <a:t>Implementation</a:t>
            </a:r>
          </a:p>
          <a:p>
            <a:endParaRPr lang="en-US" dirty="0"/>
          </a:p>
          <a:p>
            <a:r>
              <a:rPr lang="en-US" dirty="0" smtClean="0"/>
              <a:t>Calculate the 40</a:t>
            </a:r>
            <a:r>
              <a:rPr lang="en-US" baseline="30000" dirty="0" smtClean="0"/>
              <a:t>th</a:t>
            </a:r>
            <a:r>
              <a:rPr lang="en-US" dirty="0" smtClean="0"/>
              <a:t> value in sequence and print out result and how much time it took to compute</a:t>
            </a:r>
          </a:p>
          <a:p>
            <a:endParaRPr lang="en-US" dirty="0"/>
          </a:p>
          <a:p>
            <a:r>
              <a:rPr lang="en-US" dirty="0" smtClean="0"/>
              <a:t>Elapsed time: </a:t>
            </a:r>
            <a:r>
              <a:rPr lang="en-US" b="1" dirty="0" smtClean="0">
                <a:solidFill>
                  <a:srgbClr val="FF0000"/>
                </a:solidFill>
              </a:rPr>
              <a:t>1.6 secs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the requirement to explicitly state data types being used… (i.e., statically compiled)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" y="1200751"/>
            <a:ext cx="6162675" cy="55816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8446" y="2133600"/>
            <a:ext cx="797066" cy="228600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</TotalTime>
  <Words>493</Words>
  <Application>Microsoft Office PowerPoint</Application>
  <PresentationFormat>On-screen Show (4:3)</PresentationFormat>
  <Paragraphs>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CSCE 693 – Software Evolution   C++ Select Topics, Part 1</vt:lpstr>
      <vt:lpstr>Topics</vt:lpstr>
      <vt:lpstr>References</vt:lpstr>
      <vt:lpstr>Std Libraries</vt:lpstr>
      <vt:lpstr>C++ Duration &amp; Time</vt:lpstr>
      <vt:lpstr>Std Library of Interest</vt:lpstr>
      <vt:lpstr>Epoch, Durations, and Timepoints</vt:lpstr>
      <vt:lpstr>Time</vt:lpstr>
      <vt:lpstr>Benchmark: Recursive Fibonacci</vt:lpstr>
      <vt:lpstr>Std Library of Interest</vt:lpstr>
      <vt:lpstr>Sleep for Time Span (i.e., Delay)</vt:lpstr>
      <vt:lpstr>C++ Casting Operations (Language Feature)</vt:lpstr>
      <vt:lpstr>Casting</vt:lpstr>
      <vt:lpstr>C++ Smart Pointers</vt:lpstr>
      <vt:lpstr>Std Library of Interest</vt:lpstr>
      <vt:lpstr>Avoiding Resource Leaks</vt:lpstr>
      <vt:lpstr>Smart Pointers</vt:lpstr>
      <vt:lpstr>std::unique_ptr&lt;&gt;()</vt:lpstr>
      <vt:lpstr>std::shared_ptr&lt;&gt;()</vt:lpstr>
      <vt:lpstr>C++ Containers</vt:lpstr>
      <vt:lpstr>Std Libraries of Interest</vt:lpstr>
      <vt:lpstr>std::vector&lt;&gt;</vt:lpstr>
      <vt:lpstr>Defined / Implemented</vt:lpstr>
      <vt:lpstr>PowerPoint Presentation</vt:lpstr>
      <vt:lpstr>Range Checking / Exceptions!</vt:lpstr>
      <vt:lpstr>std::map&lt;&gt;</vt:lpstr>
      <vt:lpstr>Example</vt:lpstr>
      <vt:lpstr>Strings (std::string&lt;&gt;)</vt:lpstr>
      <vt:lpstr>Strings (std::string&lt;&gt;)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me</cp:lastModifiedBy>
  <cp:revision>814</cp:revision>
  <dcterms:created xsi:type="dcterms:W3CDTF">2006-08-16T00:00:00Z</dcterms:created>
  <dcterms:modified xsi:type="dcterms:W3CDTF">2020-02-06T17:34:35Z</dcterms:modified>
</cp:coreProperties>
</file>