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347" r:id="rId2"/>
    <p:sldId id="394" r:id="rId3"/>
    <p:sldId id="395" r:id="rId4"/>
    <p:sldId id="397" r:id="rId5"/>
    <p:sldId id="398" r:id="rId6"/>
    <p:sldId id="400" r:id="rId7"/>
    <p:sldId id="401" r:id="rId8"/>
    <p:sldId id="402" r:id="rId9"/>
    <p:sldId id="404" r:id="rId10"/>
    <p:sldId id="403" r:id="rId11"/>
    <p:sldId id="396" r:id="rId12"/>
    <p:sldId id="405" r:id="rId13"/>
    <p:sldId id="406" r:id="rId14"/>
    <p:sldId id="399" r:id="rId15"/>
    <p:sldId id="3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13" d="100"/>
          <a:sy n="113" d="100"/>
        </p:scale>
        <p:origin x="108" y="144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GameObject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-based Design, Part 1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GameObject.cpp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275" y="1524000"/>
            <a:ext cx="2337857" cy="4724400"/>
          </a:xfrm>
        </p:spPr>
        <p:txBody>
          <a:bodyPr/>
          <a:lstStyle/>
          <a:p>
            <a:r>
              <a:rPr lang="en-US" sz="1800" dirty="0" smtClean="0"/>
              <a:t>update() moves player and sets up graphics</a:t>
            </a:r>
          </a:p>
          <a:p>
            <a:endParaRPr lang="en-US" sz="1800" dirty="0" smtClean="0"/>
          </a:p>
          <a:p>
            <a:r>
              <a:rPr lang="en-US" sz="1800" dirty="0" smtClean="0"/>
              <a:t>render</a:t>
            </a:r>
            <a:r>
              <a:rPr lang="en-US" sz="1800" dirty="0" smtClean="0"/>
              <a:t>() "renders" the texture to screen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6162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27" y="1447800"/>
            <a:ext cx="5937746" cy="49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be Discussed /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GameObject</a:t>
            </a:r>
            <a:endParaRPr lang="en-US" sz="2400" dirty="0" smtClean="0"/>
          </a:p>
          <a:p>
            <a:pPr lvl="1"/>
            <a:r>
              <a:rPr lang="en-US" sz="2000" dirty="0" smtClean="0"/>
              <a:t>Needs to be abstract</a:t>
            </a:r>
            <a:endParaRPr lang="en-US" sz="2400" dirty="0"/>
          </a:p>
          <a:p>
            <a:r>
              <a:rPr lang="en-US" sz="2400" dirty="0" smtClean="0"/>
              <a:t>Specific </a:t>
            </a:r>
            <a:r>
              <a:rPr lang="en-US" sz="2400" dirty="0" err="1" smtClean="0"/>
              <a:t>GameObjects</a:t>
            </a:r>
            <a:endParaRPr lang="en-US" sz="2400" dirty="0" smtClean="0"/>
          </a:p>
          <a:p>
            <a:pPr lvl="1"/>
            <a:r>
              <a:rPr lang="en-US" sz="2000" dirty="0" smtClean="0"/>
              <a:t>Need to throw exception asset cannot be loaded</a:t>
            </a:r>
            <a:endParaRPr lang="en-US" sz="2400" dirty="0" smtClean="0"/>
          </a:p>
          <a:p>
            <a:r>
              <a:rPr lang="en-US" sz="2400" dirty="0" smtClean="0"/>
              <a:t>Game object should manage a list (e.g., </a:t>
            </a:r>
            <a:r>
              <a:rPr lang="en-US" sz="2400" dirty="0" err="1" smtClean="0"/>
              <a:t>std</a:t>
            </a:r>
            <a:r>
              <a:rPr lang="en-US" sz="2400" dirty="0" smtClean="0"/>
              <a:t>::vector) of </a:t>
            </a:r>
            <a:r>
              <a:rPr lang="en-US" sz="2400" dirty="0" err="1" smtClean="0"/>
              <a:t>GameObjects</a:t>
            </a:r>
            <a:endParaRPr lang="en-US" sz="2400" dirty="0"/>
          </a:p>
          <a:p>
            <a:pPr lvl="1"/>
            <a:r>
              <a:rPr lang="en-US" sz="2000" dirty="0" smtClean="0"/>
              <a:t>Be able to add/delete, etc.</a:t>
            </a:r>
          </a:p>
          <a:p>
            <a:pPr lvl="1"/>
            <a:r>
              <a:rPr lang="en-US" sz="2000" dirty="0" smtClean="0"/>
              <a:t>Will need to understand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::move()</a:t>
            </a:r>
          </a:p>
          <a:p>
            <a:pPr lvl="1"/>
            <a:r>
              <a:rPr lang="en-US" sz="2000" dirty="0" smtClean="0"/>
              <a:t>update() and render() should simply call each </a:t>
            </a:r>
            <a:r>
              <a:rPr lang="en-US" sz="2000" dirty="0" err="1" smtClean="0"/>
              <a:t>GameObjects</a:t>
            </a:r>
            <a:r>
              <a:rPr lang="en-US" sz="2000" dirty="0"/>
              <a:t> </a:t>
            </a:r>
            <a:r>
              <a:rPr lang="en-US" sz="2000" dirty="0" smtClean="0"/>
              <a:t>equivalent methods</a:t>
            </a:r>
          </a:p>
          <a:p>
            <a:pPr lvl="1"/>
            <a:r>
              <a:rPr lang="en-US" sz="2000" dirty="0" err="1" smtClean="0"/>
              <a:t>GameObjects</a:t>
            </a:r>
            <a:r>
              <a:rPr lang="en-US" sz="2000" dirty="0" smtClean="0"/>
              <a:t> are not properly deleted when game finishes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61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 err="1" smtClean="0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Defines interface</a:t>
            </a:r>
          </a:p>
          <a:p>
            <a:pPr lvl="1"/>
            <a:r>
              <a:rPr lang="en-US" sz="2400" dirty="0" smtClean="0"/>
              <a:t>No data!</a:t>
            </a:r>
          </a:p>
          <a:p>
            <a:pPr lvl="1"/>
            <a:r>
              <a:rPr lang="en-US" sz="2400" dirty="0" smtClean="0"/>
              <a:t>Two abstract methods</a:t>
            </a:r>
          </a:p>
          <a:p>
            <a:pPr lvl="2"/>
            <a:r>
              <a:rPr lang="en-US" sz="2000" dirty="0" smtClean="0"/>
              <a:t>update(</a:t>
            </a:r>
            <a:r>
              <a:rPr lang="en-US" sz="2000" dirty="0" err="1" smtClean="0"/>
              <a:t>const</a:t>
            </a:r>
            <a:r>
              <a:rPr lang="en-US" sz="2000" dirty="0" smtClean="0"/>
              <a:t> float </a:t>
            </a:r>
            <a:r>
              <a:rPr lang="en-US" sz="2000" dirty="0" err="1" smtClean="0"/>
              <a:t>dt</a:t>
            </a:r>
            <a:r>
              <a:rPr lang="en-US" sz="2000" dirty="0" smtClean="0"/>
              <a:t>)</a:t>
            </a:r>
          </a:p>
          <a:p>
            <a:pPr lvl="3"/>
            <a:r>
              <a:rPr lang="en-US" sz="1600" dirty="0" smtClean="0"/>
              <a:t>All </a:t>
            </a:r>
            <a:r>
              <a:rPr lang="en-US" sz="1600" dirty="0" err="1" smtClean="0"/>
              <a:t>GameObjects</a:t>
            </a:r>
            <a:r>
              <a:rPr lang="en-US" sz="1600" dirty="0" smtClean="0"/>
              <a:t> "move" around in essentially the same way (initial positions and velocity are the only aspects of uniqueness)</a:t>
            </a:r>
          </a:p>
          <a:p>
            <a:pPr lvl="2"/>
            <a:r>
              <a:rPr lang="en-US" sz="2000" dirty="0" smtClean="0"/>
              <a:t>render()</a:t>
            </a:r>
          </a:p>
          <a:p>
            <a:pPr lvl="3"/>
            <a:r>
              <a:rPr lang="en-US" sz="1600" dirty="0" smtClean="0"/>
              <a:t>All </a:t>
            </a:r>
            <a:r>
              <a:rPr lang="en-US" sz="1600" dirty="0" err="1" smtClean="0"/>
              <a:t>GameObjects</a:t>
            </a:r>
            <a:r>
              <a:rPr lang="en-US" sz="1600" dirty="0" smtClean="0"/>
              <a:t> are associated with a sprite - this is probably ok for now</a:t>
            </a:r>
          </a:p>
        </p:txBody>
      </p:sp>
    </p:spTree>
    <p:extLst>
      <p:ext uri="{BB962C8B-B14F-4D97-AF65-F5344CB8AC3E}">
        <p14:creationId xmlns:p14="http://schemas.microsoft.com/office/powerpoint/2010/main" val="414634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447800"/>
            <a:ext cx="8467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EOF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-based 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28" y="1295400"/>
            <a:ext cx="8345688" cy="4291013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5715000"/>
            <a:ext cx="82296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Manageable and sensible initially</a:t>
            </a:r>
          </a:p>
          <a:p>
            <a:pPr lvl="1"/>
            <a:r>
              <a:rPr lang="en-US" sz="2000" dirty="0" smtClean="0"/>
              <a:t>This leads to problems... but that's later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Deep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 class serves as the root (or top) object - usually, it is abstract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667000"/>
            <a:ext cx="46577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Example Code (An Existing Design)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988" y="3408619"/>
            <a:ext cx="2602023" cy="293636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352801" y="3733800"/>
            <a:ext cx="2438400" cy="1600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Loop (Fixed Frame Rate)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686800" cy="51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Game.hpp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533400"/>
          </a:xfrm>
        </p:spPr>
        <p:txBody>
          <a:bodyPr/>
          <a:lstStyle/>
          <a:p>
            <a:r>
              <a:rPr lang="en-US" sz="2400" dirty="0" smtClean="0"/>
              <a:t>Good place to create a list of </a:t>
            </a:r>
            <a:r>
              <a:rPr lang="en-US" sz="2400" dirty="0" err="1" smtClean="0"/>
              <a:t>GameObjects</a:t>
            </a:r>
            <a:endParaRPr lang="en-US" sz="2400" dirty="0" smtClean="0"/>
          </a:p>
          <a:p>
            <a:pPr lvl="1"/>
            <a:r>
              <a:rPr lang="en-US" sz="1800" dirty="0" smtClean="0"/>
              <a:t>Most likely </a:t>
            </a:r>
            <a:r>
              <a:rPr lang="en-US" sz="1800" dirty="0" err="1" smtClean="0"/>
              <a:t>std</a:t>
            </a:r>
            <a:r>
              <a:rPr lang="en-US" sz="1800" dirty="0" smtClean="0"/>
              <a:t>::vector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219200"/>
            <a:ext cx="6038850" cy="441573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76400" y="4140200"/>
            <a:ext cx="2438400" cy="431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88884" y="4495800"/>
            <a:ext cx="726016" cy="24456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4900" y="4394604"/>
            <a:ext cx="256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Declaring these pointers static keeps them accessible from nearly everywhere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7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97651"/>
            <a:ext cx="8229600" cy="1050749"/>
          </a:xfrm>
        </p:spPr>
        <p:txBody>
          <a:bodyPr/>
          <a:lstStyle/>
          <a:p>
            <a:r>
              <a:rPr lang="en-US" sz="1800" dirty="0" smtClean="0"/>
              <a:t>Issues</a:t>
            </a:r>
          </a:p>
          <a:p>
            <a:pPr lvl="1"/>
            <a:r>
              <a:rPr lang="en-US" sz="1600" dirty="0" err="1" smtClean="0"/>
              <a:t>GameObject</a:t>
            </a:r>
            <a:r>
              <a:rPr lang="en-US" sz="1600" dirty="0" smtClean="0"/>
              <a:t> is NOT abstract</a:t>
            </a:r>
          </a:p>
          <a:p>
            <a:pPr lvl="1"/>
            <a:r>
              <a:rPr lang="en-US" sz="1600" dirty="0" smtClean="0"/>
              <a:t>Each "</a:t>
            </a:r>
            <a:r>
              <a:rPr lang="en-US" sz="1600" dirty="0" err="1" smtClean="0"/>
              <a:t>GameObject</a:t>
            </a:r>
            <a:r>
              <a:rPr lang="en-US" sz="1600" dirty="0" smtClean="0"/>
              <a:t>" being explicitly defined</a:t>
            </a:r>
          </a:p>
          <a:p>
            <a:pPr lvl="1"/>
            <a:r>
              <a:rPr lang="en-US" sz="1600" dirty="0" smtClean="0"/>
              <a:t>This is NOT a game "engine" -</a:t>
            </a:r>
            <a:r>
              <a:rPr lang="en-US" sz="1600" dirty="0"/>
              <a:t> </a:t>
            </a:r>
            <a:r>
              <a:rPr lang="en-US" sz="1600" dirty="0" smtClean="0"/>
              <a:t>it's a particular game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470" y="1219200"/>
            <a:ext cx="2635345" cy="2667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1219201"/>
            <a:ext cx="2667000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962400"/>
            <a:ext cx="8303664" cy="11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GameObject.hpp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133600"/>
            <a:ext cx="3505200" cy="4114800"/>
          </a:xfrm>
        </p:spPr>
        <p:txBody>
          <a:bodyPr/>
          <a:lstStyle/>
          <a:p>
            <a:r>
              <a:rPr lang="en-US" sz="2000" dirty="0" err="1" smtClean="0"/>
              <a:t>GameObject</a:t>
            </a:r>
            <a:r>
              <a:rPr lang="en-US" sz="2000" dirty="0" smtClean="0"/>
              <a:t> is NOT abstract - it defines all behavior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47148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GameObject.cpp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447800"/>
            <a:ext cx="2743200" cy="4800600"/>
          </a:xfrm>
        </p:spPr>
        <p:txBody>
          <a:bodyPr/>
          <a:lstStyle/>
          <a:p>
            <a:r>
              <a:rPr lang="en-US" sz="1800" dirty="0" err="1" smtClean="0"/>
              <a:t>GameObject</a:t>
            </a:r>
            <a:r>
              <a:rPr lang="en-US" sz="1800" dirty="0" smtClean="0"/>
              <a:t> is NOT </a:t>
            </a:r>
            <a:r>
              <a:rPr lang="en-US" sz="1800" dirty="0" smtClean="0"/>
              <a:t>abstract</a:t>
            </a:r>
          </a:p>
          <a:p>
            <a:endParaRPr lang="en-US" sz="1800" dirty="0" smtClean="0"/>
          </a:p>
          <a:p>
            <a:r>
              <a:rPr lang="en-US" sz="1800" dirty="0" smtClean="0"/>
              <a:t>Opportunity for RAII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What </a:t>
            </a:r>
            <a:r>
              <a:rPr lang="en-US" sz="1800" dirty="0" smtClean="0"/>
              <a:t>happens if texture::</a:t>
            </a:r>
            <a:r>
              <a:rPr lang="en-US" sz="1800" dirty="0" err="1" smtClean="0"/>
              <a:t>load_texture</a:t>
            </a:r>
            <a:r>
              <a:rPr lang="en-US" sz="1800" dirty="0" smtClean="0"/>
              <a:t>() fails?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5600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303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CSCE 693 – Software Evolution   GameObject-based Design, Part 1</vt:lpstr>
      <vt:lpstr>GameObject-based Design</vt:lpstr>
      <vt:lpstr>Traditional Deep Hierarchy</vt:lpstr>
      <vt:lpstr>Example Code (An Existing Design)</vt:lpstr>
      <vt:lpstr>Main Loop (Fixed Frame Rate)</vt:lpstr>
      <vt:lpstr>Game.hpp</vt:lpstr>
      <vt:lpstr>Game.cpp</vt:lpstr>
      <vt:lpstr>GameObject.hpp</vt:lpstr>
      <vt:lpstr>GameObject.cpp</vt:lpstr>
      <vt:lpstr>GameObject.cpp</vt:lpstr>
      <vt:lpstr>Running Game</vt:lpstr>
      <vt:lpstr>Issues to be Discussed / Addressed</vt:lpstr>
      <vt:lpstr>Abstract GameObject</vt:lpstr>
      <vt:lpstr>Better Design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Doug Hodson</cp:lastModifiedBy>
  <cp:revision>837</cp:revision>
  <dcterms:created xsi:type="dcterms:W3CDTF">2006-08-16T00:00:00Z</dcterms:created>
  <dcterms:modified xsi:type="dcterms:W3CDTF">2020-02-12T19:41:48Z</dcterms:modified>
</cp:coreProperties>
</file>