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3"/>
  </p:notesMasterIdLst>
  <p:handoutMasterIdLst>
    <p:handoutMasterId r:id="rId34"/>
  </p:handoutMasterIdLst>
  <p:sldIdLst>
    <p:sldId id="347" r:id="rId2"/>
    <p:sldId id="395" r:id="rId3"/>
    <p:sldId id="434" r:id="rId4"/>
    <p:sldId id="415" r:id="rId5"/>
    <p:sldId id="427" r:id="rId6"/>
    <p:sldId id="428" r:id="rId7"/>
    <p:sldId id="429" r:id="rId8"/>
    <p:sldId id="430" r:id="rId9"/>
    <p:sldId id="431" r:id="rId10"/>
    <p:sldId id="433" r:id="rId11"/>
    <p:sldId id="432" r:id="rId12"/>
    <p:sldId id="437" r:id="rId13"/>
    <p:sldId id="438" r:id="rId14"/>
    <p:sldId id="426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35" r:id="rId23"/>
    <p:sldId id="446" r:id="rId24"/>
    <p:sldId id="447" r:id="rId25"/>
    <p:sldId id="449" r:id="rId26"/>
    <p:sldId id="450" r:id="rId27"/>
    <p:sldId id="451" r:id="rId28"/>
    <p:sldId id="452" r:id="rId29"/>
    <p:sldId id="453" r:id="rId30"/>
    <p:sldId id="454" r:id="rId31"/>
    <p:sldId id="3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102" d="100"/>
          <a:sy n="102" d="100"/>
        </p:scale>
        <p:origin x="120" y="204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blog/2018/02/quick-q-whats-the-difference-between-stdmove-and-stdforward" TargetMode="External"/><Relationship Id="rId5" Type="http://schemas.openxmlformats.org/officeDocument/2006/relationships/hyperlink" Target="https://medium.com/@winwardo/c-moves-for-people-who-dont-know-or-care-what-rvalues-are-%EF%B8%8F-56ee122dda7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cppsource/rvalue.html" TargetMode="External"/><Relationship Id="rId2" Type="http://schemas.openxmlformats.org/officeDocument/2006/relationships/hyperlink" Target="https://www.internalpointers.com/post/understanding-meaning-lvalues-and-rvalues-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thbecker.net/articles/rvalue_references/section_01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C++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Topics, Part 2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lvalue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371600"/>
          </a:xfrm>
        </p:spPr>
        <p:txBody>
          <a:bodyPr/>
          <a:lstStyle/>
          <a:p>
            <a:r>
              <a:rPr lang="en-US" sz="2000" dirty="0" smtClean="0"/>
              <a:t>Assigning rvalues to constant lvalue references is ok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413385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324100"/>
            <a:ext cx="2143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4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lvalues have an address</a:t>
            </a:r>
          </a:p>
          <a:p>
            <a:r>
              <a:rPr lang="en-US" sz="2800" dirty="0" smtClean="0"/>
              <a:t>rvalues don’t</a:t>
            </a:r>
          </a:p>
          <a:p>
            <a:r>
              <a:rPr lang="en-US" sz="2800" dirty="0" smtClean="0"/>
              <a:t>rvalues can be converted to lvalues (+,-,*,/, etc.)</a:t>
            </a:r>
          </a:p>
          <a:p>
            <a:r>
              <a:rPr lang="en-US" sz="2800" dirty="0" smtClean="0"/>
              <a:t>rvalues can be assigned to constant lvalue</a:t>
            </a:r>
          </a:p>
          <a:p>
            <a:pPr lvl="1"/>
            <a:r>
              <a:rPr lang="en-US" sz="2400" dirty="0" smtClean="0"/>
              <a:t>Under the hood, they are stored in a real variable</a:t>
            </a:r>
          </a:p>
          <a:p>
            <a:endParaRPr lang="en-US" sz="2800" dirty="0"/>
          </a:p>
          <a:p>
            <a:r>
              <a:rPr lang="en-US" sz="2800" dirty="0" smtClean="0"/>
              <a:t>Cannot assign an rvalue to reference!</a:t>
            </a:r>
          </a:p>
          <a:p>
            <a:pPr lvl="1"/>
            <a:r>
              <a:rPr lang="en-US" sz="2400" dirty="0" smtClean="0"/>
              <a:t>This is </a:t>
            </a:r>
            <a:r>
              <a:rPr lang="en-US" sz="2400" b="1" i="1" dirty="0" smtClean="0"/>
              <a:t>not </a:t>
            </a:r>
            <a:r>
              <a:rPr lang="en-US" sz="2400" b="1" i="1" dirty="0"/>
              <a:t>a technical limitation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76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Syntax (&amp;&amp;), New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371600"/>
          </a:xfrm>
        </p:spPr>
        <p:txBody>
          <a:bodyPr/>
          <a:lstStyle/>
          <a:p>
            <a:r>
              <a:rPr lang="en-US" sz="2000" dirty="0" smtClean="0"/>
              <a:t>Modern C++ allows a reference to an rvalue</a:t>
            </a:r>
          </a:p>
          <a:p>
            <a:pPr lvl="1"/>
            <a:r>
              <a:rPr lang="en-US" sz="1600" dirty="0" smtClean="0"/>
              <a:t>New syntax introduced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45733"/>
            <a:ext cx="3098185" cy="24003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08958" y="1858433"/>
            <a:ext cx="338667" cy="28363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58433"/>
            <a:ext cx="4566676" cy="23876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71600" y="1845733"/>
            <a:ext cx="338667" cy="28363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710267" y="1524000"/>
            <a:ext cx="423333" cy="3217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13605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lvalue reference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39467" y="1512901"/>
            <a:ext cx="423333" cy="3217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2800" y="13605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rvalue reference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We Overload </a:t>
            </a:r>
            <a:r>
              <a:rPr lang="en-US" dirty="0" err="1" smtClean="0"/>
              <a:t>fnc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447800"/>
          </a:xfrm>
        </p:spPr>
        <p:txBody>
          <a:bodyPr/>
          <a:lstStyle/>
          <a:p>
            <a:r>
              <a:rPr lang="en-US" sz="2000" dirty="0" smtClean="0"/>
              <a:t>We have used the fact that the value being passed is typed differently to trigger a different overloaded version of the function</a:t>
            </a:r>
          </a:p>
          <a:p>
            <a:r>
              <a:rPr lang="en-US" sz="2000" dirty="0" smtClean="0"/>
              <a:t>This at its’ core is what rvalue references are all about</a:t>
            </a:r>
          </a:p>
          <a:p>
            <a:pPr lvl="1"/>
            <a:r>
              <a:rPr lang="en-US" sz="1600" dirty="0" smtClean="0"/>
              <a:t>They define a new type to trigger overloaded operators to support “move” operations</a:t>
            </a:r>
          </a:p>
          <a:p>
            <a:pPr lvl="1"/>
            <a:r>
              <a:rPr lang="en-US" sz="1600" dirty="0" smtClean="0"/>
              <a:t>The value actually being passed is an lvalue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0" y="1219200"/>
            <a:ext cx="4411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</a:t>
            </a:r>
            <a:r>
              <a:rPr lang="en-US" sz="4200" b="1" dirty="0" err="1" smtClean="0"/>
              <a:t>std</a:t>
            </a:r>
            <a:r>
              <a:rPr lang="en-US" sz="4200" b="1" dirty="0" smtClean="0"/>
              <a:t>::move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1646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203575"/>
          </a:xfrm>
        </p:spPr>
        <p:txBody>
          <a:bodyPr/>
          <a:lstStyle/>
          <a:p>
            <a:r>
              <a:rPr lang="en-US" sz="4200" b="1" dirty="0" smtClean="0"/>
              <a:t>Many Consider </a:t>
            </a:r>
            <a:r>
              <a:rPr lang="en-US" sz="4200" b="1" dirty="0" err="1" smtClean="0"/>
              <a:t>std</a:t>
            </a:r>
            <a:r>
              <a:rPr lang="en-US" sz="4200" b="1" dirty="0" smtClean="0"/>
              <a:t>::move() to be Misnamed, it Could have been </a:t>
            </a:r>
            <a:r>
              <a:rPr lang="en-US" sz="4200" b="1" dirty="0" err="1" smtClean="0"/>
              <a:t>rvalue_cast</a:t>
            </a:r>
            <a:r>
              <a:rPr lang="en-US" sz="4200" b="1" dirty="0"/>
              <a:t/>
            </a:r>
            <a:br>
              <a:rPr lang="en-US" sz="4200" b="1" dirty="0"/>
            </a:b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en-US" sz="2400" b="1" dirty="0" smtClean="0"/>
              <a:t>(It generates no code and serves as a casting operation)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96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rvalue, so Confusing, Why?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4709978"/>
            <a:ext cx="8229600" cy="1538422"/>
          </a:xfrm>
        </p:spPr>
        <p:txBody>
          <a:bodyPr/>
          <a:lstStyle/>
          <a:p>
            <a:r>
              <a:rPr lang="en-US" sz="2400" dirty="0" smtClean="0"/>
              <a:t>rvalue </a:t>
            </a:r>
            <a:r>
              <a:rPr lang="en-US" sz="2400" b="1" i="1" dirty="0" smtClean="0"/>
              <a:t>reference type </a:t>
            </a:r>
            <a:r>
              <a:rPr lang="en-US" sz="2400" dirty="0" smtClean="0"/>
              <a:t>is a tool to enable overloads to occur (different functions to be selected) that help solve some problems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28057" y="1295400"/>
            <a:ext cx="6368143" cy="3058418"/>
            <a:chOff x="1328057" y="1295400"/>
            <a:chExt cx="6368143" cy="3058418"/>
          </a:xfrm>
        </p:grpSpPr>
        <p:sp>
          <p:nvSpPr>
            <p:cNvPr id="4" name="TextBox 3"/>
            <p:cNvSpPr txBox="1"/>
            <p:nvPr/>
          </p:nvSpPr>
          <p:spPr>
            <a:xfrm>
              <a:off x="1328057" y="2273580"/>
              <a:ext cx="2286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rvalue</a:t>
              </a:r>
              <a:br>
                <a:rPr lang="en-US" sz="3200" b="1" dirty="0" smtClean="0"/>
              </a:br>
              <a:r>
                <a:rPr lang="en-US" sz="3200" b="1" dirty="0" smtClean="0"/>
                <a:t>References</a:t>
              </a:r>
              <a:endParaRPr lang="en-US" sz="3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5800" y="1295400"/>
              <a:ext cx="3200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Implement Move Semantics</a:t>
              </a:r>
              <a:endParaRPr lang="en-US" sz="32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5800" y="3276600"/>
              <a:ext cx="3200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Enables Perfect Forwarding</a:t>
              </a:r>
              <a:endParaRPr lang="en-US" sz="32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14057" y="2026497"/>
              <a:ext cx="990600" cy="6258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614057" y="2957157"/>
              <a:ext cx="990600" cy="6318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1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Moving a value doesn’t “move” anything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Unless the type has special operations for moving object, a move is just a copy</a:t>
            </a:r>
          </a:p>
        </p:txBody>
      </p:sp>
      <p:pic>
        <p:nvPicPr>
          <p:cNvPr id="1026" name="Picture 2" descr="https://miro.medium.com/max/195/1*ONHjLPPOuFpK7Tzc1Qf_v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057400"/>
            <a:ext cx="1857375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23746" y="25908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21" y="2234879"/>
            <a:ext cx="1656292" cy="1245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83" y="4991100"/>
            <a:ext cx="2409568" cy="1524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23746" y="54864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miro.medium.com/max/195/1*ONHjLPPOuFpK7Tzc1Qf_v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953000"/>
            <a:ext cx="1857375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a simple String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" y="2074068"/>
            <a:ext cx="3983800" cy="3395663"/>
          </a:xfrm>
          <a:prstGeom prst="rect">
            <a:avLst/>
          </a:prstGeom>
        </p:spPr>
      </p:pic>
      <p:pic>
        <p:nvPicPr>
          <p:cNvPr id="2050" name="Picture 2" descr="https://miro.medium.com/max/429/1*ctDO-jmDpNVosXTWhrwB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2843212"/>
            <a:ext cx="4086225" cy="18573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93427" y="35052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99" y="1233723"/>
            <a:ext cx="4095776" cy="2188927"/>
          </a:xfrm>
          <a:prstGeom prst="rect">
            <a:avLst/>
          </a:prstGeom>
        </p:spPr>
      </p:pic>
      <p:pic>
        <p:nvPicPr>
          <p:cNvPr id="3074" name="Picture 2" descr="https://miro.medium.com/max/483/1*4S_nMKEgLp0Aj-l9B_bqf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13150"/>
            <a:ext cx="4600575" cy="2990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Copy the string</a:t>
            </a:r>
          </a:p>
        </p:txBody>
      </p:sp>
    </p:spTree>
    <p:extLst>
      <p:ext uri="{BB962C8B-B14F-4D97-AF65-F5344CB8AC3E}">
        <p14:creationId xmlns:p14="http://schemas.microsoft.com/office/powerpoint/2010/main" val="41188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1928387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676400"/>
            <a:ext cx="1928387" cy="2410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68" y="1672167"/>
            <a:ext cx="1931774" cy="241471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981200"/>
          </a:xfrm>
        </p:spPr>
        <p:txBody>
          <a:bodyPr/>
          <a:lstStyle/>
          <a:p>
            <a:r>
              <a:rPr lang="en-US" sz="2000" dirty="0" smtClean="0"/>
              <a:t>C++ moves for people who don’t know or care what rvalues are</a:t>
            </a:r>
          </a:p>
          <a:p>
            <a:pPr lvl="1"/>
            <a:r>
              <a:rPr lang="en-US" sz="1600" dirty="0">
                <a:hlinkClick r:id="rId5"/>
              </a:rPr>
              <a:t>https://medium.com/@winwardo/c-moves-for-people-who-dont-know-or-care-what-rvalues-are-%</a:t>
            </a:r>
            <a:r>
              <a:rPr lang="en-US" sz="1600" dirty="0" smtClean="0">
                <a:hlinkClick r:id="rId5"/>
              </a:rPr>
              <a:t>EF%B8%8F-56ee122dda7</a:t>
            </a:r>
            <a:endParaRPr lang="en-US" sz="1600" dirty="0" smtClean="0"/>
          </a:p>
          <a:p>
            <a:r>
              <a:rPr lang="en-US" sz="2000" dirty="0" smtClean="0"/>
              <a:t>Quick Q: What’s the difference between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 and </a:t>
            </a:r>
            <a:r>
              <a:rPr lang="en-US" sz="2000" dirty="0" err="1" smtClean="0"/>
              <a:t>std</a:t>
            </a:r>
            <a:r>
              <a:rPr lang="en-US" sz="2000" dirty="0" smtClean="0"/>
              <a:t>::forward?</a:t>
            </a:r>
          </a:p>
          <a:p>
            <a:pPr lvl="1"/>
            <a:r>
              <a:rPr lang="en-US" sz="1600" dirty="0">
                <a:hlinkClick r:id="rId6"/>
              </a:rPr>
              <a:t>https://isocpp.org/blog/2018/02/quick-q-whats-the-difference-between-stdmove-and-stdforward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1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Move the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5" y="1887009"/>
            <a:ext cx="6076927" cy="1370541"/>
          </a:xfrm>
          <a:prstGeom prst="rect">
            <a:avLst/>
          </a:prstGeom>
        </p:spPr>
      </p:pic>
      <p:pic>
        <p:nvPicPr>
          <p:cNvPr id="4098" name="Picture 2" descr="https://miro.medium.com/max/483/1*qWvysTU8SXxXsfUdlfAxj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3587749"/>
            <a:ext cx="4600575" cy="2990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Move Semantics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Mostly where-ever ownership of an object needs to be transferred</a:t>
            </a:r>
          </a:p>
          <a:p>
            <a:pPr lvl="1"/>
            <a:r>
              <a:rPr lang="en-US" sz="2400" dirty="0" smtClean="0"/>
              <a:t>Unique pointers are a good example</a:t>
            </a:r>
          </a:p>
          <a:p>
            <a:pPr lvl="1"/>
            <a:r>
              <a:rPr lang="en-US" sz="2400" dirty="0" smtClean="0"/>
              <a:t>A Thread object</a:t>
            </a:r>
          </a:p>
          <a:p>
            <a:pPr lvl="1"/>
            <a:r>
              <a:rPr lang="en-US" sz="2400" dirty="0" smtClean="0"/>
              <a:t>A Printer object</a:t>
            </a:r>
          </a:p>
          <a:p>
            <a:pPr lvl="1"/>
            <a:r>
              <a:rPr lang="en-US" sz="2400" dirty="0" smtClean="0"/>
              <a:t>A temporary (e.g., a return value)!</a:t>
            </a:r>
          </a:p>
          <a:p>
            <a:endParaRPr lang="en-US" sz="2800" dirty="0"/>
          </a:p>
          <a:p>
            <a:r>
              <a:rPr lang="en-US" sz="2800" dirty="0" smtClean="0"/>
              <a:t>For the String class, </a:t>
            </a:r>
            <a:r>
              <a:rPr lang="en-US" sz="2800" dirty="0" err="1" smtClean="0"/>
              <a:t>std</a:t>
            </a:r>
            <a:r>
              <a:rPr lang="en-US" sz="2800" dirty="0" smtClean="0"/>
              <a:t>::move(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 is loosely equivalent to </a:t>
            </a:r>
            <a:r>
              <a:rPr lang="en-US" sz="2800" dirty="0" err="1" smtClean="0"/>
              <a:t>static_cast</a:t>
            </a:r>
            <a:r>
              <a:rPr lang="en-US" sz="2800" dirty="0" smtClean="0"/>
              <a:t>&lt;String&amp;&amp;&gt;(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17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</a:t>
            </a:r>
            <a:r>
              <a:rPr lang="en-US" sz="4200" b="1" dirty="0" err="1" smtClean="0"/>
              <a:t>std</a:t>
            </a:r>
            <a:r>
              <a:rPr lang="en-US" sz="4200" b="1" dirty="0" smtClean="0"/>
              <a:t>::forward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5700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std</a:t>
            </a:r>
            <a:r>
              <a:rPr lang="en-US" sz="2400" dirty="0" smtClean="0"/>
              <a:t>::move takes an object and allows you to treat it as a temporary (an rvalue)</a:t>
            </a:r>
          </a:p>
          <a:p>
            <a:pPr lvl="1"/>
            <a:r>
              <a:rPr lang="en-US" sz="2000" dirty="0" smtClean="0"/>
              <a:t>When you see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::move, it indicates that the value of the object should not be used afterwards, but you can still assign a new value and continue using it</a:t>
            </a:r>
          </a:p>
          <a:p>
            <a:endParaRPr lang="en-US" sz="2400" dirty="0"/>
          </a:p>
          <a:p>
            <a:r>
              <a:rPr lang="en-US" sz="2400" dirty="0" err="1" smtClean="0"/>
              <a:t>std</a:t>
            </a:r>
            <a:r>
              <a:rPr lang="en-US" sz="2400" dirty="0" smtClean="0"/>
              <a:t>::forward has a single use case: to cast a template function parameter (inside the function) to the value category (</a:t>
            </a:r>
            <a:r>
              <a:rPr lang="en-US" sz="2400" dirty="0" err="1" smtClean="0"/>
              <a:t>lvalue</a:t>
            </a:r>
            <a:r>
              <a:rPr lang="en-US" sz="2400" dirty="0" smtClean="0"/>
              <a:t> or rvalue) the caller used to pass it</a:t>
            </a:r>
          </a:p>
          <a:p>
            <a:pPr lvl="1"/>
            <a:r>
              <a:rPr lang="en-US" sz="2000" dirty="0" smtClean="0"/>
              <a:t>rvalues are passed as rvalues</a:t>
            </a:r>
          </a:p>
          <a:p>
            <a:pPr lvl="1"/>
            <a:r>
              <a:rPr lang="en-US" sz="2000" dirty="0" smtClean="0"/>
              <a:t>lvalues are passed as lvalues</a:t>
            </a:r>
            <a:endParaRPr lang="en-US" sz="1800" dirty="0" smtClean="0"/>
          </a:p>
          <a:p>
            <a:pPr lvl="1"/>
            <a:r>
              <a:rPr lang="en-US" sz="1800" dirty="0" smtClean="0"/>
              <a:t>I.e., “perfect” forwarding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37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::forward Illustrated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295400"/>
            <a:ext cx="7153275" cy="533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343400"/>
            <a:ext cx="2676525" cy="16383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7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Why Do We Care About All This?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12767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447800"/>
            <a:ext cx="846772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1910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want a vector of </a:t>
            </a:r>
            <a:r>
              <a:rPr lang="en-US" dirty="0" err="1" smtClean="0">
                <a:solidFill>
                  <a:srgbClr val="FF0000"/>
                </a:solidFill>
              </a:rPr>
              <a:t>GameObjects</a:t>
            </a:r>
            <a:r>
              <a:rPr lang="en-US" dirty="0" smtClean="0">
                <a:solidFill>
                  <a:srgbClr val="FF0000"/>
                </a:solidFill>
              </a:rPr>
              <a:t> that can be “referenced” so that update() and render() can be called –AND- automatically deleted when program ends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398" y="2438400"/>
            <a:ext cx="3810001" cy="1600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vector of </a:t>
            </a:r>
            <a:r>
              <a:rPr lang="en-US" sz="2800" dirty="0" err="1" smtClean="0"/>
              <a:t>GameObjects</a:t>
            </a:r>
            <a:endParaRPr lang="en-US" sz="2800" dirty="0" smtClean="0"/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::vector</a:t>
            </a:r>
          </a:p>
          <a:p>
            <a:pPr lvl="1"/>
            <a:r>
              <a:rPr lang="en-US" sz="2400" dirty="0" smtClean="0"/>
              <a:t>The vector contains all the </a:t>
            </a:r>
            <a:r>
              <a:rPr lang="en-US" sz="2400" dirty="0" err="1" smtClean="0"/>
              <a:t>GameObjects</a:t>
            </a:r>
            <a:r>
              <a:rPr lang="en-US" sz="2400" dirty="0" smtClean="0"/>
              <a:t> within the game</a:t>
            </a:r>
          </a:p>
          <a:p>
            <a:endParaRPr lang="en-US" sz="2800" dirty="0" smtClean="0"/>
          </a:p>
          <a:p>
            <a:r>
              <a:rPr lang="en-US" sz="2800" dirty="0" smtClean="0"/>
              <a:t>A smart pointer to them, so when the smart pointer gets deleted, so does object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unique_ptr</a:t>
            </a:r>
            <a:r>
              <a:rPr lang="en-US" sz="2400" dirty="0" smtClean="0"/>
              <a:t>&lt;&gt;()</a:t>
            </a:r>
          </a:p>
        </p:txBody>
      </p:sp>
    </p:spTree>
    <p:extLst>
      <p:ext uri="{BB962C8B-B14F-4D97-AF65-F5344CB8AC3E}">
        <p14:creationId xmlns:p14="http://schemas.microsoft.com/office/powerpoint/2010/main" val="4274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Several Objects on Heap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62000"/>
          </a:xfrm>
        </p:spPr>
        <p:txBody>
          <a:bodyPr/>
          <a:lstStyle/>
          <a:p>
            <a:r>
              <a:rPr lang="en-US" sz="2000" dirty="0" smtClean="0"/>
              <a:t>Creates 3 objects that automatically destroyed when main exits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447800"/>
            <a:ext cx="3705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#2: Several Objects in Vector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2000" dirty="0" smtClean="0"/>
              <a:t>Creates 3 objects and add them to vector</a:t>
            </a:r>
          </a:p>
          <a:p>
            <a:r>
              <a:rPr lang="en-US" sz="2000" dirty="0" smtClean="0"/>
              <a:t>When vector is destroyed, it automatically delete all objects (which as </a:t>
            </a:r>
            <a:r>
              <a:rPr lang="en-US" sz="2000" dirty="0" err="1" smtClean="0"/>
              <a:t>unique_ptr’s</a:t>
            </a:r>
            <a:r>
              <a:rPr lang="en-US" sz="2000" dirty="0" smtClean="0"/>
              <a:t>) which then delete what they are pointing at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447800"/>
            <a:ext cx="4114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981200"/>
          </a:xfrm>
        </p:spPr>
        <p:txBody>
          <a:bodyPr/>
          <a:lstStyle/>
          <a:p>
            <a:r>
              <a:rPr lang="en-US" sz="1800" dirty="0" smtClean="0"/>
              <a:t>Understanding the meaning of lvalues and rvalues in C++</a:t>
            </a:r>
          </a:p>
          <a:p>
            <a:pPr lvl="1"/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www.internalpointers.com/post/understanding-meaning-lvalues-and-rvalues-c</a:t>
            </a:r>
            <a:endParaRPr lang="en-US" sz="1600" dirty="0" smtClean="0"/>
          </a:p>
          <a:p>
            <a:r>
              <a:rPr lang="en-US" sz="1800" dirty="0" smtClean="0"/>
              <a:t>A brief introduction to Rvalue references</a:t>
            </a:r>
          </a:p>
          <a:p>
            <a:pPr lvl="1"/>
            <a:r>
              <a:rPr lang="en-US" sz="1600" dirty="0">
                <a:hlinkClick r:id="rId3"/>
              </a:rPr>
              <a:t>https://www.artima.com/cppsource/rvalue.html</a:t>
            </a:r>
            <a:endParaRPr lang="en-US" sz="1600" dirty="0" smtClean="0"/>
          </a:p>
          <a:p>
            <a:r>
              <a:rPr lang="en-US" sz="1800" dirty="0" smtClean="0"/>
              <a:t>C++ Rvalue references explained</a:t>
            </a:r>
          </a:p>
          <a:p>
            <a:pPr lvl="1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thbecker.net/articles/rvalue_references/section_01.html</a:t>
            </a:r>
            <a:endParaRPr lang="en-US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1447800"/>
            <a:ext cx="5486400" cy="23792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368591"/>
            <a:ext cx="1928387" cy="25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</a:t>
            </a:r>
            <a:r>
              <a:rPr lang="en-US" dirty="0" smtClean="0"/>
              <a:t>3: Call </a:t>
            </a:r>
            <a:r>
              <a:rPr lang="en-US" dirty="0" err="1" smtClean="0"/>
              <a:t>Obj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5162550" cy="5114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99726"/>
            <a:ext cx="1600200" cy="3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EOF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Understanding the Meaning of </a:t>
            </a:r>
            <a:r>
              <a:rPr lang="en-US" sz="4200" b="1" dirty="0"/>
              <a:t>L</a:t>
            </a:r>
            <a:r>
              <a:rPr lang="en-US" sz="4200" b="1" dirty="0" smtClean="0"/>
              <a:t>values and Rvalues</a:t>
            </a:r>
            <a:br>
              <a:rPr lang="en-US" sz="4200" b="1" dirty="0" smtClean="0"/>
            </a:br>
            <a:r>
              <a:rPr lang="en-US" sz="2400" b="1" dirty="0" smtClean="0"/>
              <a:t>(Traditional Understanding and Use)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9712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value / </a:t>
            </a:r>
            <a:r>
              <a:rPr lang="en-US" dirty="0"/>
              <a:t>r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1600" dirty="0"/>
              <a:t>l</a:t>
            </a:r>
            <a:r>
              <a:rPr lang="en-US" sz="1600" dirty="0" smtClean="0"/>
              <a:t>value is something that points to a specific memory location</a:t>
            </a:r>
            <a:endParaRPr lang="en-US" sz="1400" dirty="0" smtClean="0"/>
          </a:p>
          <a:p>
            <a:r>
              <a:rPr lang="en-US" sz="1600" dirty="0" smtClean="0"/>
              <a:t>rvalue is something that doesn’t point anywhere</a:t>
            </a:r>
          </a:p>
          <a:p>
            <a:r>
              <a:rPr lang="en-US" sz="1600" dirty="0" smtClean="0"/>
              <a:t>In general </a:t>
            </a:r>
            <a:r>
              <a:rPr lang="en-US" sz="1600" dirty="0"/>
              <a:t>r</a:t>
            </a:r>
            <a:r>
              <a:rPr lang="en-US" sz="1600" dirty="0" smtClean="0"/>
              <a:t>values are temporary and short lived while lvalues live a longer life since they exist as variables</a:t>
            </a:r>
          </a:p>
          <a:p>
            <a:r>
              <a:rPr lang="en-US" sz="1600" dirty="0" smtClean="0"/>
              <a:t>Can think of lvalues as containers and rvalue as things contained in the containers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87" y="1219200"/>
            <a:ext cx="6586025" cy="4038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38400" y="4572000"/>
            <a:ext cx="4114800" cy="304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Returning lvalues &amp; rvalues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685800"/>
          </a:xfrm>
        </p:spPr>
        <p:txBody>
          <a:bodyPr/>
          <a:lstStyle/>
          <a:p>
            <a:r>
              <a:rPr lang="en-US" sz="2000" dirty="0" err="1" smtClean="0"/>
              <a:t>set_value</a:t>
            </a:r>
            <a:r>
              <a:rPr lang="en-US" sz="2000" dirty="0" smtClean="0"/>
              <a:t>() returns an rvalue, which cannot be a left operand of assignment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5" y="1466850"/>
            <a:ext cx="5343525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6" y="3525309"/>
            <a:ext cx="3667125" cy="114300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4741333" y="3825876"/>
            <a:ext cx="1642533" cy="304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Returning lvalues &amp; rvalues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2000" dirty="0" err="1" smtClean="0"/>
              <a:t>set_global</a:t>
            </a:r>
            <a:r>
              <a:rPr lang="en-US" sz="2000" dirty="0" smtClean="0"/>
              <a:t>() returns an lvalue reference, which is perfectly acceptable</a:t>
            </a:r>
          </a:p>
          <a:p>
            <a:pPr lvl="1"/>
            <a:r>
              <a:rPr lang="en-US" sz="1600" dirty="0" smtClean="0"/>
              <a:t>Pay attention to “&amp;” – this is NOT an address, it’s specifies a reference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24000"/>
            <a:ext cx="58864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lvalue to rvalue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sz="2000" dirty="0" smtClean="0"/>
              <a:t>“x” and “y” have undergone implicit lvalue to rvalue conversions</a:t>
            </a:r>
          </a:p>
          <a:p>
            <a:r>
              <a:rPr lang="en-US" sz="2000" dirty="0" smtClean="0"/>
              <a:t>Many other operators perform such conversions</a:t>
            </a:r>
          </a:p>
          <a:p>
            <a:pPr lvl="1"/>
            <a:r>
              <a:rPr lang="en-US" sz="1800" dirty="0" smtClean="0"/>
              <a:t>Subtraction, addition, division....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286000"/>
            <a:ext cx="6553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lvalue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14400"/>
          </a:xfrm>
        </p:spPr>
        <p:txBody>
          <a:bodyPr/>
          <a:lstStyle/>
          <a:p>
            <a:r>
              <a:rPr lang="en-US" sz="2000" dirty="0" smtClean="0"/>
              <a:t>Can an rvalue be converted to an lvalue?</a:t>
            </a:r>
          </a:p>
          <a:p>
            <a:pPr lvl="1"/>
            <a:r>
              <a:rPr lang="en-US" sz="1800" dirty="0" smtClean="0"/>
              <a:t>No!</a:t>
            </a:r>
          </a:p>
          <a:p>
            <a:pPr lvl="1"/>
            <a:r>
              <a:rPr lang="en-US" sz="1800" dirty="0" smtClean="0"/>
              <a:t>Not a technical limitation</a:t>
            </a:r>
          </a:p>
          <a:p>
            <a:pPr lvl="1"/>
            <a:r>
              <a:rPr lang="en-US" sz="1800" dirty="0" smtClean="0"/>
              <a:t>Modern C++ allows it (to come....)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219200"/>
            <a:ext cx="64293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5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3400</TotalTime>
  <Words>854</Words>
  <Application>Microsoft Office PowerPoint</Application>
  <PresentationFormat>On-screen Show (4:3)</PresentationFormat>
  <Paragraphs>114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CSCE 693 – Software Evolution   C++ Select Topics, Part 2</vt:lpstr>
      <vt:lpstr>References</vt:lpstr>
      <vt:lpstr>References</vt:lpstr>
      <vt:lpstr>Understanding the Meaning of Lvalues and Rvalues (Traditional Understanding and Use)</vt:lpstr>
      <vt:lpstr>lvalue / rvalue</vt:lpstr>
      <vt:lpstr>Functions Returning lvalues &amp; rvalues</vt:lpstr>
      <vt:lpstr>Functions Returning lvalues &amp; rvalues</vt:lpstr>
      <vt:lpstr>lvalue to rvalue Conversion</vt:lpstr>
      <vt:lpstr>lvalue References</vt:lpstr>
      <vt:lpstr>Constant lvalue References</vt:lpstr>
      <vt:lpstr>What We Know So Far</vt:lpstr>
      <vt:lpstr>New Syntax (&amp;&amp;), New Type!</vt:lpstr>
      <vt:lpstr>How About We Overload fnc()?</vt:lpstr>
      <vt:lpstr>C++ std::move</vt:lpstr>
      <vt:lpstr>Many Consider std::move() to be Misnamed, it Could have been rvalue_cast  (It generates no code and serves as a casting operation)</vt:lpstr>
      <vt:lpstr>rvalue, so Confusing, Why?</vt:lpstr>
      <vt:lpstr>Move Semantics Illustrated</vt:lpstr>
      <vt:lpstr>Move Semantics Illustrated</vt:lpstr>
      <vt:lpstr>Move Semantics Illustrated</vt:lpstr>
      <vt:lpstr>Move Semantics Illustrated</vt:lpstr>
      <vt:lpstr>Where are Move Semantics Used?</vt:lpstr>
      <vt:lpstr>C++ std::forward</vt:lpstr>
      <vt:lpstr>std::forward</vt:lpstr>
      <vt:lpstr>std::forward Illustrated</vt:lpstr>
      <vt:lpstr>Why Do We Care About All This?</vt:lpstr>
      <vt:lpstr>Better Design</vt:lpstr>
      <vt:lpstr>Basic Idea</vt:lpstr>
      <vt:lpstr>Step #1: Several Objects on Heap</vt:lpstr>
      <vt:lpstr>Step #2: Several Objects in Vector</vt:lpstr>
      <vt:lpstr>Step #3: Call Obj Methods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Doug Hodson</cp:lastModifiedBy>
  <cp:revision>860</cp:revision>
  <dcterms:created xsi:type="dcterms:W3CDTF">2006-08-16T00:00:00Z</dcterms:created>
  <dcterms:modified xsi:type="dcterms:W3CDTF">2020-02-13T15:32:54Z</dcterms:modified>
</cp:coreProperties>
</file>