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18"/>
  </p:notesMasterIdLst>
  <p:handoutMasterIdLst>
    <p:handoutMasterId r:id="rId19"/>
  </p:handoutMasterIdLst>
  <p:sldIdLst>
    <p:sldId id="347" r:id="rId2"/>
    <p:sldId id="410" r:id="rId3"/>
    <p:sldId id="420" r:id="rId4"/>
    <p:sldId id="411" r:id="rId5"/>
    <p:sldId id="409" r:id="rId6"/>
    <p:sldId id="413" r:id="rId7"/>
    <p:sldId id="406" r:id="rId8"/>
    <p:sldId id="408" r:id="rId9"/>
    <p:sldId id="412" r:id="rId10"/>
    <p:sldId id="414" r:id="rId11"/>
    <p:sldId id="415" r:id="rId12"/>
    <p:sldId id="417" r:id="rId13"/>
    <p:sldId id="416" r:id="rId14"/>
    <p:sldId id="418" r:id="rId15"/>
    <p:sldId id="419" r:id="rId16"/>
    <p:sldId id="40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1" autoAdjust="0"/>
    <p:restoredTop sz="99494" autoAdjust="0"/>
  </p:normalViewPr>
  <p:slideViewPr>
    <p:cSldViewPr>
      <p:cViewPr varScale="1">
        <p:scale>
          <a:sx n="109" d="100"/>
          <a:sy n="109" d="100"/>
        </p:scale>
        <p:origin x="222" y="108"/>
      </p:cViewPr>
      <p:guideLst>
        <p:guide orient="horz" pos="57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1" d="100"/>
          <a:sy n="81" d="100"/>
        </p:scale>
        <p:origin x="-229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2FCEE-F6CE-4B8D-9B1B-4676A6BB0AFB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997D2-2B4B-4713-992E-D7988F6989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60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64091-E49F-4F14-951E-D59F416DB54B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ABD3E-1973-4866-BE6E-8C27E14F8C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50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762000"/>
          </a:xfrm>
          <a:prstGeom prst="rect">
            <a:avLst/>
          </a:prstGeom>
        </p:spPr>
        <p:txBody>
          <a:bodyPr/>
          <a:lstStyle>
            <a:lvl1pPr algn="l">
              <a:defRPr sz="4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9"/>
          <p:cNvSpPr>
            <a:spLocks noChangeArrowheads="1"/>
          </p:cNvSpPr>
          <p:nvPr userDrawn="1"/>
        </p:nvSpPr>
        <p:spPr bwMode="auto">
          <a:xfrm flipV="1">
            <a:off x="0" y="1066800"/>
            <a:ext cx="9144000" cy="47625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848600" y="63246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1633ED-35B7-4A6A-847F-576322AB8A36}" type="slidenum">
              <a:rPr lang="en-US" sz="1600" smtClean="0"/>
              <a:pPr algn="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593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Engineering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A8F4A3-36A5-4157-BB00-7A6E2ED69A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ol2.readthedocs.io/en/latest/safety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/>
        </p:nvSpPr>
        <p:spPr bwMode="auto">
          <a:xfrm>
            <a:off x="0" y="304800"/>
            <a:ext cx="9144000" cy="839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0303" tIns="50151" rIns="100303" bIns="50151">
            <a:spAutoFit/>
          </a:bodyPr>
          <a:lstStyle/>
          <a:p>
            <a:pPr algn="ctr" defTabSz="1003300">
              <a:defRPr/>
            </a:pPr>
            <a:r>
              <a:rPr lang="en-US" sz="4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Air Force Institute of Technology</a:t>
            </a:r>
            <a:endParaRPr lang="en-US" sz="4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00200"/>
            <a:ext cx="9144000" cy="17526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CSCE 693 – Software Evolution</a:t>
            </a:r>
            <a:b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Survey of sol (sol2 v3.0.3)</a:t>
            </a:r>
            <a:endParaRPr lang="en-US" sz="2800" dirty="0"/>
          </a:p>
        </p:txBody>
      </p:sp>
      <p:pic>
        <p:nvPicPr>
          <p:cNvPr id="7" name="Picture 28" descr="AFITCampu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105400"/>
            <a:ext cx="9144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20171" y="3733800"/>
            <a:ext cx="9144000" cy="1219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Douglas D.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Hodson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PhD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Bldg 640, Room 311C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255-3636 x4719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295400"/>
            <a:ext cx="9144000" cy="0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941564" y="379157"/>
            <a:ext cx="5314950" cy="4467225"/>
            <a:chOff x="1952625" y="914400"/>
            <a:chExt cx="5314950" cy="446722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52625" y="914400"/>
              <a:ext cx="5314950" cy="4467225"/>
            </a:xfrm>
            <a:prstGeom prst="rect">
              <a:avLst/>
            </a:prstGeom>
          </p:spPr>
        </p:pic>
        <p:sp>
          <p:nvSpPr>
            <p:cNvPr id="6" name="Rounded Rectangle 5"/>
            <p:cNvSpPr/>
            <p:nvPr/>
          </p:nvSpPr>
          <p:spPr>
            <a:xfrm>
              <a:off x="2486024" y="3657600"/>
              <a:ext cx="3753465" cy="228600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77" y="5181600"/>
            <a:ext cx="8162925" cy="137160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4113574" y="5604848"/>
            <a:ext cx="948812" cy="189886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29716" y="6219364"/>
            <a:ext cx="1672710" cy="191268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5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318" y="152400"/>
            <a:ext cx="4652963" cy="50652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5334000"/>
            <a:ext cx="73152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56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746375"/>
          </a:xfrm>
        </p:spPr>
        <p:txBody>
          <a:bodyPr/>
          <a:lstStyle/>
          <a:p>
            <a:r>
              <a:rPr lang="en-US" sz="3600" b="1" dirty="0" smtClean="0"/>
              <a:t>Binding Functionality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26060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Data Nested in Tables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179490"/>
            <a:ext cx="7239000" cy="56440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924" y="1447800"/>
            <a:ext cx="3059824" cy="1295400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804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on a Table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2057400"/>
            <a:ext cx="59817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18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on a Table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5" y="1600200"/>
            <a:ext cx="5695950" cy="4476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1371600"/>
            <a:ext cx="3018622" cy="914400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295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746375"/>
          </a:xfrm>
        </p:spPr>
        <p:txBody>
          <a:bodyPr/>
          <a:lstStyle/>
          <a:p>
            <a:r>
              <a:rPr lang="en-US" sz="3600" b="1" dirty="0" smtClean="0"/>
              <a:t>EOF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96359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Is a C++ / </a:t>
            </a:r>
            <a:r>
              <a:rPr lang="en-US" sz="2400" dirty="0" err="1" smtClean="0"/>
              <a:t>Lua</a:t>
            </a:r>
            <a:r>
              <a:rPr lang="en-US" sz="2400" dirty="0" smtClean="0"/>
              <a:t> binding library</a:t>
            </a:r>
          </a:p>
          <a:p>
            <a:pPr lvl="1"/>
            <a:r>
              <a:rPr lang="en-US" sz="2000" dirty="0" smtClean="0"/>
              <a:t>It is a collection of templates that allow C++ and </a:t>
            </a:r>
            <a:r>
              <a:rPr lang="en-US" sz="2000" dirty="0" err="1" smtClean="0"/>
              <a:t>Lua</a:t>
            </a:r>
            <a:r>
              <a:rPr lang="en-US" sz="2000" dirty="0" smtClean="0"/>
              <a:t> code to interoperate with each other</a:t>
            </a:r>
          </a:p>
          <a:p>
            <a:endParaRPr lang="en-US" sz="2400" dirty="0"/>
          </a:p>
          <a:p>
            <a:r>
              <a:rPr lang="en-US" sz="2400" dirty="0" smtClean="0"/>
              <a:t>Enables “interoperability” between C++ and </a:t>
            </a:r>
            <a:r>
              <a:rPr lang="en-US" sz="2400" dirty="0" err="1" smtClean="0"/>
              <a:t>Lua</a:t>
            </a:r>
            <a:r>
              <a:rPr lang="en-US" sz="2400" dirty="0" smtClean="0"/>
              <a:t> code, meaning</a:t>
            </a:r>
          </a:p>
          <a:p>
            <a:pPr lvl="1"/>
            <a:r>
              <a:rPr lang="en-US" sz="2000" dirty="0" smtClean="0"/>
              <a:t>C++ can set/get variables from </a:t>
            </a:r>
            <a:r>
              <a:rPr lang="en-US" sz="2000" dirty="0" err="1" smtClean="0"/>
              <a:t>Lua</a:t>
            </a:r>
            <a:endParaRPr lang="en-US" sz="2000" dirty="0" smtClean="0"/>
          </a:p>
          <a:p>
            <a:pPr lvl="1"/>
            <a:r>
              <a:rPr lang="en-US" sz="2000" dirty="0" smtClean="0"/>
              <a:t>C++ can call </a:t>
            </a:r>
            <a:r>
              <a:rPr lang="en-US" sz="2000" dirty="0" err="1" smtClean="0"/>
              <a:t>Lua</a:t>
            </a:r>
            <a:r>
              <a:rPr lang="en-US" sz="2000" dirty="0" smtClean="0"/>
              <a:t> functions, </a:t>
            </a:r>
            <a:r>
              <a:rPr lang="en-US" sz="2000" dirty="0" err="1" smtClean="0"/>
              <a:t>Lua</a:t>
            </a:r>
            <a:r>
              <a:rPr lang="en-US" sz="2000" dirty="0" smtClean="0"/>
              <a:t> can call C++ functions and work with objects</a:t>
            </a:r>
          </a:p>
          <a:p>
            <a:endParaRPr lang="en-US" sz="2400" dirty="0"/>
          </a:p>
          <a:p>
            <a:r>
              <a:rPr lang="en-US" sz="2400" dirty="0" smtClean="0"/>
              <a:t>For this next homework all you need </a:t>
            </a:r>
            <a:r>
              <a:rPr lang="en-US" sz="2400" dirty="0" smtClean="0"/>
              <a:t>is for</a:t>
            </a:r>
            <a:endParaRPr lang="en-US" sz="2000" dirty="0" smtClean="0"/>
          </a:p>
          <a:p>
            <a:pPr lvl="1"/>
            <a:r>
              <a:rPr lang="en-US" sz="2000" dirty="0" smtClean="0"/>
              <a:t>C++ to get variables from </a:t>
            </a:r>
            <a:r>
              <a:rPr lang="en-US" sz="2000" dirty="0" err="1" smtClean="0"/>
              <a:t>Lua</a:t>
            </a:r>
            <a:r>
              <a:rPr lang="en-US" sz="2000" dirty="0" smtClean="0"/>
              <a:t> (variables stored in a list)</a:t>
            </a:r>
          </a:p>
          <a:p>
            <a:pPr lvl="1"/>
            <a:r>
              <a:rPr lang="en-US" sz="2000" dirty="0" smtClean="0"/>
              <a:t>No calling of functions either way</a:t>
            </a:r>
          </a:p>
        </p:txBody>
      </p:sp>
    </p:spTree>
    <p:extLst>
      <p:ext uri="{BB962C8B-B14F-4D97-AF65-F5344CB8AC3E}">
        <p14:creationId xmlns:p14="http://schemas.microsoft.com/office/powerpoint/2010/main" val="116984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config.lua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3200400"/>
          </a:xfrm>
        </p:spPr>
        <p:txBody>
          <a:bodyPr/>
          <a:lstStyle/>
          <a:p>
            <a:r>
              <a:rPr lang="en-US" sz="2000" dirty="0" smtClean="0"/>
              <a:t>A list of game objects</a:t>
            </a:r>
          </a:p>
          <a:p>
            <a:endParaRPr lang="en-US" sz="2000" dirty="0" smtClean="0"/>
          </a:p>
          <a:p>
            <a:r>
              <a:rPr lang="en-US" sz="2000" dirty="0" smtClean="0"/>
              <a:t>Each item in the list is a key/value pair</a:t>
            </a:r>
          </a:p>
          <a:p>
            <a:endParaRPr lang="en-US" sz="2000" smtClean="0"/>
          </a:p>
          <a:p>
            <a:r>
              <a:rPr lang="en-US" sz="2000" smtClean="0"/>
              <a:t>The </a:t>
            </a:r>
            <a:r>
              <a:rPr lang="en-US" sz="2000" dirty="0" smtClean="0"/>
              <a:t>key is a name, the value is a list, where "kind" indicates what type of game object it 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" y="1295400"/>
            <a:ext cx="8791575" cy="1215669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854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912" y="2057400"/>
            <a:ext cx="528637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37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746375"/>
          </a:xfrm>
        </p:spPr>
        <p:txBody>
          <a:bodyPr/>
          <a:lstStyle/>
          <a:p>
            <a:r>
              <a:rPr lang="en-US" sz="3600" b="1" dirty="0" smtClean="0"/>
              <a:t>Error Handling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60103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and 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sol was designed to be correct and fast, and in the pursuit of both uses the regular </a:t>
            </a:r>
            <a:r>
              <a:rPr lang="en-US" sz="2000" dirty="0" err="1"/>
              <a:t>lua_to</a:t>
            </a:r>
            <a:r>
              <a:rPr lang="en-US" sz="2000" dirty="0"/>
              <a:t>{x} functions of </a:t>
            </a:r>
            <a:r>
              <a:rPr lang="en-US" sz="2000" dirty="0" err="1"/>
              <a:t>Lua</a:t>
            </a:r>
            <a:r>
              <a:rPr lang="en-US" sz="2000" dirty="0"/>
              <a:t> rather than the checking versions (</a:t>
            </a:r>
            <a:r>
              <a:rPr lang="en-US" sz="2000" dirty="0" err="1"/>
              <a:t>lua_check</a:t>
            </a:r>
            <a:r>
              <a:rPr lang="en-US" sz="2000" dirty="0"/>
              <a:t>{X}) </a:t>
            </a:r>
            <a:r>
              <a:rPr lang="en-US" sz="2000" dirty="0" smtClean="0"/>
              <a:t>functions</a:t>
            </a:r>
          </a:p>
          <a:p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API defaults to </a:t>
            </a:r>
            <a:r>
              <a:rPr lang="en-US" sz="2000" dirty="0" err="1"/>
              <a:t>paranoidly</a:t>
            </a:r>
            <a:r>
              <a:rPr lang="en-US" sz="2000" dirty="0"/>
              <a:t>-safe alternatives if you have a #define SOL_ALL_SAFETIES_ON before you include sol, or if you pass the SOL_ALL_SAFETIES_ON define on the build command for your build </a:t>
            </a:r>
            <a:r>
              <a:rPr lang="en-US" sz="2000" dirty="0" smtClean="0"/>
              <a:t>system</a:t>
            </a:r>
          </a:p>
          <a:p>
            <a:endParaRPr lang="en-US" sz="2000" dirty="0"/>
          </a:p>
          <a:p>
            <a:r>
              <a:rPr lang="en-US" sz="2000" dirty="0" smtClean="0"/>
              <a:t>By </a:t>
            </a:r>
            <a:r>
              <a:rPr lang="en-US" sz="2000" dirty="0"/>
              <a:t>default, it is off and remains off unless you define this, even in debug </a:t>
            </a:r>
            <a:r>
              <a:rPr lang="en-US" sz="2000" dirty="0" smtClean="0"/>
              <a:t>mode</a:t>
            </a:r>
          </a:p>
          <a:p>
            <a:endParaRPr lang="en-US" sz="2000" dirty="0" smtClean="0"/>
          </a:p>
          <a:p>
            <a:r>
              <a:rPr lang="en-US" sz="2000" dirty="0" smtClean="0"/>
              <a:t>Reference: </a:t>
            </a: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://sol2.readthedocs.io/en/latest/safety.html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3394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Lua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791200" y="1981200"/>
            <a:ext cx="2895600" cy="4267200"/>
          </a:xfrm>
        </p:spPr>
        <p:txBody>
          <a:bodyPr/>
          <a:lstStyle/>
          <a:p>
            <a:r>
              <a:rPr lang="en-US" sz="2400" dirty="0" smtClean="0"/>
              <a:t>Book index indicates lots of </a:t>
            </a:r>
            <a:r>
              <a:rPr lang="en-US" sz="2400" dirty="0" err="1" smtClean="0"/>
              <a:t>lua</a:t>
            </a:r>
            <a:r>
              <a:rPr lang="en-US" sz="2400" dirty="0" smtClean="0"/>
              <a:t> to functions that return values from the </a:t>
            </a:r>
            <a:r>
              <a:rPr lang="en-US" sz="2400" dirty="0" err="1" smtClean="0"/>
              <a:t>Lua</a:t>
            </a:r>
            <a:r>
              <a:rPr lang="en-US" sz="2400" dirty="0" smtClean="0"/>
              <a:t> virtual stack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(No checking to ensure they are in fact of the correct type)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981200"/>
            <a:ext cx="2114550" cy="3305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981200"/>
            <a:ext cx="2095500" cy="329565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878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Lua</a:t>
            </a:r>
            <a:r>
              <a:rPr lang="en-US" dirty="0" smtClean="0"/>
              <a:t> API – Checking Returned Values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867400" y="2438400"/>
            <a:ext cx="2819400" cy="3810000"/>
          </a:xfrm>
        </p:spPr>
        <p:txBody>
          <a:bodyPr/>
          <a:lstStyle/>
          <a:p>
            <a:r>
              <a:rPr lang="en-US" sz="2400" dirty="0" smtClean="0"/>
              <a:t>Book index indicates lots of </a:t>
            </a:r>
            <a:r>
              <a:rPr lang="en-US" sz="2400" dirty="0" err="1" smtClean="0"/>
              <a:t>lua</a:t>
            </a:r>
            <a:r>
              <a:rPr lang="en-US" sz="2400" dirty="0" smtClean="0"/>
              <a:t> to functions that check the type of the value returned from the </a:t>
            </a:r>
            <a:r>
              <a:rPr lang="en-US" sz="2400" dirty="0" err="1" smtClean="0"/>
              <a:t>Lua</a:t>
            </a:r>
            <a:r>
              <a:rPr lang="en-US" sz="2400" dirty="0" smtClean="0"/>
              <a:t> virtual stack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981200"/>
            <a:ext cx="2095500" cy="329565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391" y="2376487"/>
            <a:ext cx="26003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22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867399" y="3581400"/>
            <a:ext cx="3063903" cy="2667000"/>
          </a:xfrm>
        </p:spPr>
        <p:txBody>
          <a:bodyPr/>
          <a:lstStyle/>
          <a:p>
            <a:r>
              <a:rPr lang="en-US" sz="2400" dirty="0" smtClean="0"/>
              <a:t>sol webpage provides a detailed explanation of error handling defaults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58" y="1600200"/>
            <a:ext cx="5286375" cy="446722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04800" y="1600200"/>
            <a:ext cx="2774694" cy="213852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399" y="1814052"/>
            <a:ext cx="3063903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1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3731</TotalTime>
  <Words>347</Words>
  <Application>Microsoft Office PowerPoint</Application>
  <PresentationFormat>On-screen Show (4:3)</PresentationFormat>
  <Paragraphs>43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CSCE 693 – Software Evolution  Survey of sol (sol2 v3.0.3)</vt:lpstr>
      <vt:lpstr>sol</vt:lpstr>
      <vt:lpstr>config.lua</vt:lpstr>
      <vt:lpstr>First Example</vt:lpstr>
      <vt:lpstr>Error Handling</vt:lpstr>
      <vt:lpstr>Configuration and Safety</vt:lpstr>
      <vt:lpstr>Lua API</vt:lpstr>
      <vt:lpstr>Lua API – Checking Returned Values</vt:lpstr>
      <vt:lpstr>Error Handling</vt:lpstr>
      <vt:lpstr>PowerPoint Presentation</vt:lpstr>
      <vt:lpstr>PowerPoint Presentation</vt:lpstr>
      <vt:lpstr>Binding Functionality</vt:lpstr>
      <vt:lpstr>Extracting Data Nested in Tables</vt:lpstr>
      <vt:lpstr>Iterating on a Table</vt:lpstr>
      <vt:lpstr>Iterating on a Table</vt:lpstr>
      <vt:lpstr>EOF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693 – Software Evolution   Course Introduction</dc:title>
  <dc:creator>me</dc:creator>
  <cp:lastModifiedBy>me</cp:lastModifiedBy>
  <cp:revision>868</cp:revision>
  <dcterms:created xsi:type="dcterms:W3CDTF">2006-08-16T00:00:00Z</dcterms:created>
  <dcterms:modified xsi:type="dcterms:W3CDTF">2020-02-25T18:17:02Z</dcterms:modified>
</cp:coreProperties>
</file>