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1DDDC9-95C5-40B2-B941-2A638E529D7E}">
  <a:tblStyle styleId="{511DDDC9-95C5-40B2-B941-2A638E529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Scalable Project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30197" l="2903" r="0" t="26465"/>
          <a:stretch/>
        </p:blipFill>
        <p:spPr>
          <a:xfrm>
            <a:off x="4009875" y="3401550"/>
            <a:ext cx="1913101" cy="8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Our goal was to help our developers to build, deploy, and manage the payment platform much faster using the microservices architecture running in a CI/CD pipeline.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Improving and scaling the platform helps our customers get the best out of their paying experience.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4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25" y="4339825"/>
            <a:ext cx="803675" cy="8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5"/>
          <p:cNvCxnSpPr/>
          <p:nvPr/>
        </p:nvCxnSpPr>
        <p:spPr>
          <a:xfrm>
            <a:off x="2190875" y="2726063"/>
            <a:ext cx="5400" cy="25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2190875" y="3411863"/>
            <a:ext cx="5400" cy="25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2190875" y="4097663"/>
            <a:ext cx="5400" cy="25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762875" y="2726063"/>
            <a:ext cx="5400" cy="25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Agile Team Org Chart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25" y="4339825"/>
            <a:ext cx="803675" cy="80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>
            <a:stCxn id="109" idx="0"/>
            <a:endCxn id="109" idx="0"/>
          </p:cNvCxnSpPr>
          <p:nvPr/>
        </p:nvCxnSpPr>
        <p:spPr>
          <a:xfrm>
            <a:off x="7862500" y="270457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2190875" y="2116463"/>
            <a:ext cx="5400" cy="25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12" idx="2"/>
            <a:endCxn id="113" idx="0"/>
          </p:cNvCxnSpPr>
          <p:nvPr/>
        </p:nvCxnSpPr>
        <p:spPr>
          <a:xfrm>
            <a:off x="4559875" y="1926978"/>
            <a:ext cx="0" cy="279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7005425" y="2116463"/>
            <a:ext cx="5400" cy="25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3358525" y="1435278"/>
            <a:ext cx="2402700" cy="49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TECHNICAL LEAD</a:t>
            </a:r>
            <a:endParaRPr sz="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712031" y="3453526"/>
            <a:ext cx="634500" cy="1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12006" y="4101364"/>
            <a:ext cx="634500" cy="1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900383" y="2206379"/>
            <a:ext cx="1653300" cy="584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latin typeface="Poppins"/>
                <a:ea typeface="Poppins"/>
                <a:cs typeface="Poppins"/>
                <a:sym typeface="Poppins"/>
              </a:rPr>
              <a:t>DEVOPS  ENGINEER</a:t>
            </a:r>
            <a:endParaRPr sz="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>
            <a:off x="7023725" y="2971800"/>
            <a:ext cx="2400" cy="155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5"/>
          <p:cNvSpPr txBox="1"/>
          <p:nvPr/>
        </p:nvSpPr>
        <p:spPr>
          <a:xfrm>
            <a:off x="5900376" y="2971800"/>
            <a:ext cx="1653300" cy="58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700">
                <a:latin typeface="Poppins"/>
                <a:ea typeface="Poppins"/>
                <a:cs typeface="Poppins"/>
                <a:sym typeface="Poppins"/>
              </a:rPr>
              <a:t>SUPPORT ENGINEER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0" name="Google Shape;120;p15"/>
          <p:cNvCxnSpPr/>
          <p:nvPr/>
        </p:nvCxnSpPr>
        <p:spPr>
          <a:xfrm flipH="1" rot="10800000">
            <a:off x="2190000" y="2129125"/>
            <a:ext cx="4830300" cy="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5"/>
          <p:cNvSpPr txBox="1"/>
          <p:nvPr/>
        </p:nvSpPr>
        <p:spPr>
          <a:xfrm>
            <a:off x="1342733" y="2203491"/>
            <a:ext cx="1653300" cy="584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latin typeface="Poppins"/>
                <a:ea typeface="Poppins"/>
                <a:cs typeface="Poppins"/>
                <a:sym typeface="Poppins"/>
              </a:rPr>
              <a:t>DEVELOPER 1</a:t>
            </a:r>
            <a:endParaRPr sz="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733233" y="2206379"/>
            <a:ext cx="1653300" cy="584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latin typeface="Poppins"/>
                <a:ea typeface="Poppins"/>
                <a:cs typeface="Poppins"/>
                <a:sym typeface="Poppins"/>
              </a:rPr>
              <a:t>QA ENGINEER</a:t>
            </a:r>
            <a:endParaRPr sz="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342733" y="2889291"/>
            <a:ext cx="1653300" cy="584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latin typeface="Poppins"/>
                <a:ea typeface="Poppins"/>
                <a:cs typeface="Poppins"/>
                <a:sym typeface="Poppins"/>
              </a:rPr>
              <a:t>DEVELOPER 2</a:t>
            </a:r>
            <a:endParaRPr sz="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342733" y="3575091"/>
            <a:ext cx="1653300" cy="584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latin typeface="Poppins"/>
                <a:ea typeface="Poppins"/>
                <a:cs typeface="Poppins"/>
                <a:sym typeface="Poppins"/>
              </a:rPr>
              <a:t>DEVELOPER 3</a:t>
            </a:r>
            <a:endParaRPr sz="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342733" y="4260891"/>
            <a:ext cx="1653300" cy="584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700">
                <a:latin typeface="Poppins"/>
                <a:ea typeface="Poppins"/>
                <a:cs typeface="Poppins"/>
                <a:sym typeface="Poppins"/>
              </a:rPr>
              <a:t>DEVELOPER 4</a:t>
            </a:r>
            <a:endParaRPr sz="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Agile Team Responsibilities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25" y="4339825"/>
            <a:ext cx="803675" cy="80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{511DDDC9-95C5-40B2-B941-2A638E529D7E}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Responsibilities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 Lead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Oversee the end-to-end project process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Integrate/Implement the platform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QA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the quality of the platform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DevOps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the architecture and develop the digital pipelines.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 Level 2 support once the platform has been deployed to production.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SPP: KPIs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25" y="4339825"/>
            <a:ext cx="803675" cy="8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727650" y="1386325"/>
            <a:ext cx="7436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7464E"/>
              </a:buClr>
              <a:buSzPct val="83333"/>
              <a:buAutoNum type="arabicPeriod"/>
            </a:pPr>
            <a:r>
              <a:rPr b="1" lang="en" sz="1200"/>
              <a:t>FORECAST RELIABILITY AND PREDICTABILITY</a:t>
            </a:r>
            <a:endParaRPr b="1"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Validate the team’s capacity to meet the demand to stabilize the phase of delivery</a:t>
            </a:r>
            <a:endParaRPr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Maximize the output of the value</a:t>
            </a:r>
            <a:endParaRPr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Find efficiencies to improve the speed</a:t>
            </a:r>
            <a:endParaRPr sz="1200"/>
          </a:p>
          <a:p>
            <a:pPr indent="-29908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200"/>
              <a:t>MATURITY AND SUSTAINABILITY</a:t>
            </a:r>
            <a:endParaRPr b="1"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Validate if the Team  is practicing Agility and if it is able to sustain the practice</a:t>
            </a:r>
            <a:endParaRPr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Validate the team member’s Morale</a:t>
            </a:r>
            <a:endParaRPr sz="1200"/>
          </a:p>
          <a:p>
            <a:pPr indent="-29908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200"/>
              <a:t>EARLY VALUE DELIVERY</a:t>
            </a:r>
            <a:endParaRPr b="1"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Consistency in incremental value delivery</a:t>
            </a:r>
            <a:endParaRPr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To drive continuous learning and innovation</a:t>
            </a:r>
            <a:endParaRPr sz="1200"/>
          </a:p>
          <a:p>
            <a:pPr indent="-299085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200"/>
              <a:t>CONTINUOUS IMPROVEMENT</a:t>
            </a:r>
            <a:endParaRPr b="1" sz="1200"/>
          </a:p>
          <a:p>
            <a:pPr indent="-299085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/>
              <a:t>Commitment to continuously self-improve and be self-sustaining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Measuring the KPIs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729450" y="1469275"/>
            <a:ext cx="3443100" cy="31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Velocity Predictability (Forecast vs Actuals)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Velocity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Agile Maturity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Sprint Health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Team Happiness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Release Frequency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Continuous Improvement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916275" y="1483600"/>
            <a:ext cx="36366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Tools: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 sz="1200">
                <a:solidFill>
                  <a:schemeClr val="accent1"/>
                </a:solidFill>
              </a:rPr>
              <a:t>Asana, Jira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 sz="1200">
                <a:solidFill>
                  <a:schemeClr val="accent1"/>
                </a:solidFill>
              </a:rPr>
              <a:t>G-Suite (Slides, Sheets, Data Studio)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25" y="4339825"/>
            <a:ext cx="803675" cy="8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25" y="4339825"/>
            <a:ext cx="803675" cy="8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727650" y="1421950"/>
            <a:ext cx="57864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common ways how to share your KPIs with the team and higher-ups.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Gather a consolidated report and share it via email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a presentation highlighting each KPI with some visuals like charts.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dashboard software that can automatically display the result coming from your report.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Sprint Reviews, Retrospective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