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7/22/2015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7/22/2015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7/22/2015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7/22/2015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7/22/2015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7/22/2015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7/22/2015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7/22/2015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7/22/2015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7/22/2015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tag_input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ref_canva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pl/docs/Web/Guide/HTML/Sekcje_oraz_konspekt_dokumentu_HTML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09104"/>
            <a:ext cx="8825658" cy="836446"/>
          </a:xfrm>
        </p:spPr>
        <p:txBody>
          <a:bodyPr/>
          <a:lstStyle/>
          <a:p>
            <a:pPr algn="ctr"/>
            <a:r>
              <a:rPr lang="pl-PL" dirty="0" smtClean="0"/>
              <a:t>HTML &amp;HTML 5 Podstawy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509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Znaczniki audio	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448884"/>
              </p:ext>
            </p:extLst>
          </p:nvPr>
        </p:nvGraphicFramePr>
        <p:xfrm>
          <a:off x="2417909" y="2603500"/>
          <a:ext cx="6236994" cy="3416299"/>
        </p:xfrm>
        <a:graphic>
          <a:graphicData uri="http://schemas.openxmlformats.org/drawingml/2006/table">
            <a:tbl>
              <a:tblPr/>
              <a:tblGrid>
                <a:gridCol w="1385217"/>
                <a:gridCol w="1040671"/>
                <a:gridCol w="3811106"/>
              </a:tblGrid>
              <a:tr h="314659">
                <a:tc>
                  <a:txBody>
                    <a:bodyPr/>
                    <a:lstStyle/>
                    <a:p>
                      <a:pPr algn="l" fontAlgn="t"/>
                      <a:r>
                        <a:rPr lang="pl-PL" sz="1300">
                          <a:effectLst/>
                        </a:rPr>
                        <a:t>Attribute</a:t>
                      </a:r>
                    </a:p>
                  </a:txBody>
                  <a:tcPr marL="56189" marR="56189" marT="56189" marB="561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300">
                          <a:effectLst/>
                        </a:rPr>
                        <a:t>Value</a:t>
                      </a:r>
                    </a:p>
                  </a:txBody>
                  <a:tcPr marL="56189" marR="56189" marT="56189" marB="561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300">
                          <a:effectLst/>
                        </a:rPr>
                        <a:t>Description</a:t>
                      </a:r>
                    </a:p>
                  </a:txBody>
                  <a:tcPr marL="56189" marR="56189" marT="56189" marB="561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940">
                <a:tc>
                  <a:txBody>
                    <a:bodyPr/>
                    <a:lstStyle/>
                    <a:p>
                      <a:pPr fontAlgn="t"/>
                      <a:r>
                        <a:rPr lang="pl-PL" sz="1300" u="sng" dirty="0" err="1">
                          <a:solidFill>
                            <a:srgbClr val="333333"/>
                          </a:solidFill>
                          <a:effectLst/>
                        </a:rPr>
                        <a:t>autoplay</a:t>
                      </a:r>
                      <a:endParaRPr lang="pl-PL" sz="1300" dirty="0">
                        <a:effectLst/>
                      </a:endParaRPr>
                    </a:p>
                  </a:txBody>
                  <a:tcPr marL="56189" marR="56189" marT="56189" marB="561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300">
                          <a:effectLst/>
                        </a:rPr>
                        <a:t>autoplay</a:t>
                      </a:r>
                    </a:p>
                  </a:txBody>
                  <a:tcPr marL="56189" marR="56189" marT="56189" marB="561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Specifies that the audio will start playing as soon as it is ready</a:t>
                      </a:r>
                    </a:p>
                  </a:txBody>
                  <a:tcPr marL="56189" marR="56189" marT="56189" marB="561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16940">
                <a:tc>
                  <a:txBody>
                    <a:bodyPr/>
                    <a:lstStyle/>
                    <a:p>
                      <a:pPr fontAlgn="t"/>
                      <a:r>
                        <a:rPr lang="pl-PL" sz="1300" u="sng" dirty="0">
                          <a:solidFill>
                            <a:srgbClr val="333333"/>
                          </a:solidFill>
                          <a:effectLst/>
                        </a:rPr>
                        <a:t>controls</a:t>
                      </a:r>
                      <a:endParaRPr lang="pl-PL" sz="1300" dirty="0">
                        <a:effectLst/>
                      </a:endParaRPr>
                    </a:p>
                  </a:txBody>
                  <a:tcPr marL="56189" marR="56189" marT="56189" marB="561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300">
                          <a:effectLst/>
                        </a:rPr>
                        <a:t>controls</a:t>
                      </a:r>
                    </a:p>
                  </a:txBody>
                  <a:tcPr marL="56189" marR="56189" marT="56189" marB="561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Specifies that audio controls should be displayed (such as a play/pause button etc)</a:t>
                      </a:r>
                    </a:p>
                  </a:txBody>
                  <a:tcPr marL="56189" marR="56189" marT="56189" marB="561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940">
                <a:tc>
                  <a:txBody>
                    <a:bodyPr/>
                    <a:lstStyle/>
                    <a:p>
                      <a:pPr fontAlgn="t"/>
                      <a:r>
                        <a:rPr lang="pl-PL" sz="1300" u="sng" dirty="0" err="1">
                          <a:solidFill>
                            <a:srgbClr val="333333"/>
                          </a:solidFill>
                          <a:effectLst/>
                        </a:rPr>
                        <a:t>loop</a:t>
                      </a:r>
                      <a:endParaRPr lang="pl-PL" sz="1300" dirty="0">
                        <a:effectLst/>
                      </a:endParaRPr>
                    </a:p>
                  </a:txBody>
                  <a:tcPr marL="56189" marR="56189" marT="56189" marB="561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300">
                          <a:effectLst/>
                        </a:rPr>
                        <a:t>loop</a:t>
                      </a:r>
                    </a:p>
                  </a:txBody>
                  <a:tcPr marL="56189" marR="56189" marT="56189" marB="561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Specifies that the audio will start over again, every time it is finished</a:t>
                      </a:r>
                    </a:p>
                  </a:txBody>
                  <a:tcPr marL="56189" marR="56189" marT="56189" marB="561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16940">
                <a:tc>
                  <a:txBody>
                    <a:bodyPr/>
                    <a:lstStyle/>
                    <a:p>
                      <a:pPr fontAlgn="t"/>
                      <a:r>
                        <a:rPr lang="pl-PL" sz="1300" u="sng" dirty="0" err="1">
                          <a:solidFill>
                            <a:srgbClr val="333333"/>
                          </a:solidFill>
                          <a:effectLst/>
                        </a:rPr>
                        <a:t>muted</a:t>
                      </a:r>
                      <a:endParaRPr lang="pl-PL" sz="1300" dirty="0">
                        <a:effectLst/>
                      </a:endParaRPr>
                    </a:p>
                  </a:txBody>
                  <a:tcPr marL="56189" marR="56189" marT="56189" marB="561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300">
                          <a:effectLst/>
                        </a:rPr>
                        <a:t>muted</a:t>
                      </a:r>
                    </a:p>
                  </a:txBody>
                  <a:tcPr marL="56189" marR="56189" marT="56189" marB="561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Specifies that the audio output should be muted</a:t>
                      </a:r>
                    </a:p>
                  </a:txBody>
                  <a:tcPr marL="56189" marR="56189" marT="56189" marB="561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9221">
                <a:tc>
                  <a:txBody>
                    <a:bodyPr/>
                    <a:lstStyle/>
                    <a:p>
                      <a:pPr fontAlgn="t"/>
                      <a:r>
                        <a:rPr lang="pl-PL" sz="1300" u="sng" dirty="0" err="1">
                          <a:solidFill>
                            <a:srgbClr val="333333"/>
                          </a:solidFill>
                          <a:effectLst/>
                        </a:rPr>
                        <a:t>preload</a:t>
                      </a:r>
                      <a:endParaRPr lang="pl-PL" sz="1300" dirty="0">
                        <a:effectLst/>
                      </a:endParaRPr>
                    </a:p>
                  </a:txBody>
                  <a:tcPr marL="56189" marR="56189" marT="56189" marB="561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300">
                          <a:effectLst/>
                        </a:rPr>
                        <a:t>auto</a:t>
                      </a:r>
                      <a:br>
                        <a:rPr lang="pl-PL" sz="1300">
                          <a:effectLst/>
                        </a:rPr>
                      </a:br>
                      <a:r>
                        <a:rPr lang="pl-PL" sz="1300">
                          <a:effectLst/>
                        </a:rPr>
                        <a:t>metadata</a:t>
                      </a:r>
                      <a:br>
                        <a:rPr lang="pl-PL" sz="1300">
                          <a:effectLst/>
                        </a:rPr>
                      </a:br>
                      <a:r>
                        <a:rPr lang="pl-PL" sz="1300">
                          <a:effectLst/>
                        </a:rPr>
                        <a:t>none</a:t>
                      </a:r>
                    </a:p>
                  </a:txBody>
                  <a:tcPr marL="56189" marR="56189" marT="56189" marB="561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Specifies if and how the author thinks the audio should be loaded when the page loads</a:t>
                      </a:r>
                    </a:p>
                  </a:txBody>
                  <a:tcPr marL="56189" marR="56189" marT="56189" marB="561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14659">
                <a:tc>
                  <a:txBody>
                    <a:bodyPr/>
                    <a:lstStyle/>
                    <a:p>
                      <a:pPr fontAlgn="t"/>
                      <a:r>
                        <a:rPr lang="pl-PL" sz="1300" u="sng" dirty="0" err="1">
                          <a:solidFill>
                            <a:srgbClr val="333333"/>
                          </a:solidFill>
                          <a:effectLst/>
                        </a:rPr>
                        <a:t>src</a:t>
                      </a:r>
                      <a:endParaRPr lang="pl-PL" sz="1300" dirty="0">
                        <a:effectLst/>
                      </a:endParaRPr>
                    </a:p>
                  </a:txBody>
                  <a:tcPr marL="56189" marR="56189" marT="56189" marB="561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300" i="1">
                          <a:effectLst/>
                        </a:rPr>
                        <a:t>URL</a:t>
                      </a:r>
                      <a:endParaRPr lang="pl-PL" sz="1300">
                        <a:effectLst/>
                      </a:endParaRPr>
                    </a:p>
                  </a:txBody>
                  <a:tcPr marL="56189" marR="56189" marT="56189" marB="561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Specifies the URL of the audio file</a:t>
                      </a:r>
                    </a:p>
                  </a:txBody>
                  <a:tcPr marL="56189" marR="56189" marT="56189" marB="561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62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Typy </a:t>
            </a:r>
            <a:r>
              <a:rPr lang="pl-PL" dirty="0" err="1" smtClean="0"/>
              <a:t>inputów</a:t>
            </a:r>
            <a:r>
              <a:rPr lang="pl-PL" dirty="0" smtClean="0"/>
              <a:t> HTML 4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666267"/>
              </p:ext>
            </p:extLst>
          </p:nvPr>
        </p:nvGraphicFramePr>
        <p:xfrm>
          <a:off x="1458167" y="2335602"/>
          <a:ext cx="8458200" cy="4084320"/>
        </p:xfrm>
        <a:graphic>
          <a:graphicData uri="http://schemas.openxmlformats.org/drawingml/2006/table">
            <a:tbl>
              <a:tblPr/>
              <a:tblGrid>
                <a:gridCol w="4229100"/>
                <a:gridCol w="42291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 sz="1200" dirty="0" err="1">
                          <a:effectLst/>
                        </a:rPr>
                        <a:t>button</a:t>
                      </a:r>
                      <a:endParaRPr lang="pl-PL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Defines a clickable button (mostly used with a JavaScript to activate a script)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 sz="1200" dirty="0" err="1">
                          <a:effectLst/>
                        </a:rPr>
                        <a:t>checkbox</a:t>
                      </a:r>
                      <a:endParaRPr lang="pl-PL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200" dirty="0" err="1">
                          <a:effectLst/>
                        </a:rPr>
                        <a:t>Defines</a:t>
                      </a:r>
                      <a:r>
                        <a:rPr lang="pl-PL" sz="1200" dirty="0">
                          <a:effectLst/>
                        </a:rPr>
                        <a:t> a </a:t>
                      </a:r>
                      <a:r>
                        <a:rPr lang="pl-PL" sz="1200" dirty="0" err="1">
                          <a:effectLst/>
                        </a:rPr>
                        <a:t>checkbox</a:t>
                      </a:r>
                      <a:endParaRPr lang="pl-PL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 sz="1200" dirty="0">
                          <a:effectLst/>
                        </a:rPr>
                        <a:t>file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Defines a file-select field and a "Browse..." button (for file uploads)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 sz="1200" dirty="0" err="1">
                          <a:effectLst/>
                        </a:rPr>
                        <a:t>hidden</a:t>
                      </a:r>
                      <a:endParaRPr lang="pl-PL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Defines a hidden input field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 sz="1200" dirty="0">
                          <a:effectLst/>
                        </a:rPr>
                        <a:t>image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Defines an image as the submit button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 sz="1200" dirty="0" err="1">
                          <a:effectLst/>
                        </a:rPr>
                        <a:t>password</a:t>
                      </a:r>
                      <a:endParaRPr lang="pl-PL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Defines a password field (characters are masked)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 sz="1200">
                          <a:effectLst/>
                        </a:rPr>
                        <a:t>radio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200" dirty="0" err="1">
                          <a:effectLst/>
                        </a:rPr>
                        <a:t>Defines</a:t>
                      </a:r>
                      <a:r>
                        <a:rPr lang="pl-PL" sz="1200" dirty="0">
                          <a:effectLst/>
                        </a:rPr>
                        <a:t> a radio </a:t>
                      </a:r>
                      <a:r>
                        <a:rPr lang="pl-PL" sz="1200" dirty="0" smtClean="0">
                          <a:effectLst/>
                        </a:rPr>
                        <a:t>buton</a:t>
                      </a:r>
                      <a:endParaRPr lang="pl-PL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 sz="1200" dirty="0">
                          <a:effectLst/>
                        </a:rPr>
                        <a:t>reset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Defines a reset button (resets all form values to default values)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 sz="1200" dirty="0" err="1">
                          <a:effectLst/>
                        </a:rPr>
                        <a:t>submit</a:t>
                      </a:r>
                      <a:endParaRPr lang="pl-PL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200" dirty="0" err="1">
                          <a:effectLst/>
                        </a:rPr>
                        <a:t>Defines</a:t>
                      </a:r>
                      <a:r>
                        <a:rPr lang="pl-PL" sz="1200" dirty="0">
                          <a:effectLst/>
                        </a:rPr>
                        <a:t> a </a:t>
                      </a:r>
                      <a:r>
                        <a:rPr lang="pl-PL" sz="1200" dirty="0" err="1">
                          <a:effectLst/>
                        </a:rPr>
                        <a:t>submit</a:t>
                      </a:r>
                      <a:r>
                        <a:rPr lang="pl-PL" sz="1200" dirty="0">
                          <a:effectLst/>
                        </a:rPr>
                        <a:t> </a:t>
                      </a:r>
                      <a:r>
                        <a:rPr lang="pl-PL" sz="1200" dirty="0" smtClean="0">
                          <a:effectLst/>
                        </a:rPr>
                        <a:t>buton</a:t>
                      </a:r>
                      <a:endParaRPr lang="pl-PL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l-PL" sz="1200">
                          <a:effectLst/>
                        </a:rPr>
                        <a:t>text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Default. Defines a single-line text field (default width is 20 characters)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659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</a:t>
            </a:r>
            <a:r>
              <a:rPr lang="pl-PL" dirty="0" err="1"/>
              <a:t>inputów</a:t>
            </a:r>
            <a:r>
              <a:rPr lang="pl-PL" dirty="0"/>
              <a:t> HTML </a:t>
            </a:r>
            <a:r>
              <a:rPr lang="pl-PL" dirty="0" smtClean="0"/>
              <a:t>5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004878"/>
              </p:ext>
            </p:extLst>
          </p:nvPr>
        </p:nvGraphicFramePr>
        <p:xfrm>
          <a:off x="567511" y="1841678"/>
          <a:ext cx="10830291" cy="5108909"/>
        </p:xfrm>
        <a:graphic>
          <a:graphicData uri="http://schemas.openxmlformats.org/drawingml/2006/table">
            <a:tbl>
              <a:tblPr/>
              <a:tblGrid>
                <a:gridCol w="1325683"/>
                <a:gridCol w="9504608"/>
              </a:tblGrid>
              <a:tr h="434082">
                <a:tc>
                  <a:txBody>
                    <a:bodyPr/>
                    <a:lstStyle/>
                    <a:p>
                      <a:pPr fontAlgn="t"/>
                      <a:r>
                        <a:rPr lang="pl-PL" sz="1200" dirty="0" err="1">
                          <a:effectLst/>
                        </a:rPr>
                        <a:t>color</a:t>
                      </a:r>
                      <a:endParaRPr lang="pl-PL" sz="1200" dirty="0">
                        <a:effectLst/>
                      </a:endParaRPr>
                    </a:p>
                  </a:txBody>
                  <a:tcPr marL="68877" marR="68877" marT="68877" marB="688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200" dirty="0" err="1">
                          <a:effectLst/>
                        </a:rPr>
                        <a:t>Defines</a:t>
                      </a:r>
                      <a:r>
                        <a:rPr lang="pl-PL" sz="1200" dirty="0">
                          <a:effectLst/>
                        </a:rPr>
                        <a:t> a </a:t>
                      </a:r>
                      <a:r>
                        <a:rPr lang="pl-PL" sz="1200" dirty="0" err="1">
                          <a:effectLst/>
                        </a:rPr>
                        <a:t>color</a:t>
                      </a:r>
                      <a:r>
                        <a:rPr lang="pl-PL" sz="1200" dirty="0">
                          <a:effectLst/>
                        </a:rPr>
                        <a:t> </a:t>
                      </a:r>
                      <a:r>
                        <a:rPr lang="pl-PL" sz="1200" dirty="0" err="1">
                          <a:effectLst/>
                        </a:rPr>
                        <a:t>picker</a:t>
                      </a:r>
                      <a:endParaRPr lang="pl-PL" sz="1200" dirty="0">
                        <a:effectLst/>
                      </a:endParaRPr>
                    </a:p>
                  </a:txBody>
                  <a:tcPr marL="68877" marR="68877" marT="68877" marB="688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529">
                <a:tc>
                  <a:txBody>
                    <a:bodyPr/>
                    <a:lstStyle/>
                    <a:p>
                      <a:pPr fontAlgn="t"/>
                      <a:r>
                        <a:rPr lang="pl-PL" sz="1200">
                          <a:effectLst/>
                        </a:rPr>
                        <a:t>date</a:t>
                      </a:r>
                    </a:p>
                  </a:txBody>
                  <a:tcPr marL="68877" marR="68877" marT="68877" marB="688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Defines a date control (year, month and day (no time))</a:t>
                      </a:r>
                    </a:p>
                  </a:txBody>
                  <a:tcPr marL="68877" marR="68877" marT="68877" marB="688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167">
                <a:tc>
                  <a:txBody>
                    <a:bodyPr/>
                    <a:lstStyle/>
                    <a:p>
                      <a:pPr fontAlgn="t"/>
                      <a:r>
                        <a:rPr lang="pl-PL" sz="1200">
                          <a:effectLst/>
                        </a:rPr>
                        <a:t>datetime</a:t>
                      </a:r>
                    </a:p>
                  </a:txBody>
                  <a:tcPr marL="68877" marR="68877" marT="68877" marB="688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The input type datetime has been removed from the HTML standard. Use datetime-local instead.</a:t>
                      </a:r>
                    </a:p>
                  </a:txBody>
                  <a:tcPr marL="68877" marR="68877" marT="68877" marB="688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0929">
                <a:tc>
                  <a:txBody>
                    <a:bodyPr/>
                    <a:lstStyle/>
                    <a:p>
                      <a:pPr fontAlgn="t"/>
                      <a:r>
                        <a:rPr lang="pl-PL" sz="1200" dirty="0" err="1">
                          <a:effectLst/>
                        </a:rPr>
                        <a:t>datetime-local</a:t>
                      </a:r>
                      <a:endParaRPr lang="pl-PL" sz="1200" dirty="0">
                        <a:effectLst/>
                      </a:endParaRPr>
                    </a:p>
                  </a:txBody>
                  <a:tcPr marL="68877" marR="68877" marT="68877" marB="688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Defines a date and time control (year, month, day, hour, minute, second, and fraction of a second (no time zone)</a:t>
                      </a:r>
                    </a:p>
                  </a:txBody>
                  <a:tcPr marL="68877" marR="68877" marT="68877" marB="688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608">
                <a:tc>
                  <a:txBody>
                    <a:bodyPr/>
                    <a:lstStyle/>
                    <a:p>
                      <a:pPr fontAlgn="t"/>
                      <a:r>
                        <a:rPr lang="pl-PL" sz="1200">
                          <a:effectLst/>
                        </a:rPr>
                        <a:t>email</a:t>
                      </a:r>
                    </a:p>
                  </a:txBody>
                  <a:tcPr marL="68877" marR="68877" marT="68877" marB="688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Defines a field for an e-mail </a:t>
                      </a:r>
                      <a:r>
                        <a:rPr lang="en-US" sz="1200" dirty="0" smtClean="0">
                          <a:effectLst/>
                        </a:rPr>
                        <a:t>address</a:t>
                      </a:r>
                      <a:endParaRPr lang="pl-PL" sz="1200" dirty="0" smtClean="0">
                        <a:effectLst/>
                      </a:endParaRPr>
                    </a:p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68877" marR="68877" marT="68877" marB="688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711">
                <a:tc>
                  <a:txBody>
                    <a:bodyPr/>
                    <a:lstStyle/>
                    <a:p>
                      <a:pPr fontAlgn="t"/>
                      <a:r>
                        <a:rPr lang="pl-PL" sz="1200" dirty="0" err="1">
                          <a:effectLst/>
                        </a:rPr>
                        <a:t>month</a:t>
                      </a:r>
                      <a:endParaRPr lang="pl-PL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Defines a month and year control (no time zone)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711">
                <a:tc>
                  <a:txBody>
                    <a:bodyPr/>
                    <a:lstStyle/>
                    <a:p>
                      <a:pPr fontAlgn="t"/>
                      <a:r>
                        <a:rPr lang="pl-PL" sz="1200" dirty="0" err="1">
                          <a:effectLst/>
                        </a:rPr>
                        <a:t>number</a:t>
                      </a:r>
                      <a:endParaRPr lang="pl-PL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Defines a field for entering a number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711">
                <a:tc>
                  <a:txBody>
                    <a:bodyPr/>
                    <a:lstStyle/>
                    <a:p>
                      <a:pPr fontAlgn="t"/>
                      <a:r>
                        <a:rPr lang="pl-PL" sz="1200" dirty="0" err="1">
                          <a:effectLst/>
                        </a:rPr>
                        <a:t>range</a:t>
                      </a:r>
                      <a:endParaRPr lang="pl-PL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Defines a control for entering a number whose exact value is not important (like a slider control)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711">
                <a:tc>
                  <a:txBody>
                    <a:bodyPr/>
                    <a:lstStyle/>
                    <a:p>
                      <a:pPr fontAlgn="t"/>
                      <a:r>
                        <a:rPr lang="pl-PL" sz="1200" dirty="0" err="1">
                          <a:effectLst/>
                        </a:rPr>
                        <a:t>search</a:t>
                      </a:r>
                      <a:endParaRPr lang="pl-PL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Defines a text field for entering a search 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711">
                <a:tc>
                  <a:txBody>
                    <a:bodyPr/>
                    <a:lstStyle/>
                    <a:p>
                      <a:pPr fontAlgn="t"/>
                      <a:r>
                        <a:rPr lang="pl-PL" sz="1200" dirty="0" err="1">
                          <a:effectLst/>
                        </a:rPr>
                        <a:t>tel</a:t>
                      </a:r>
                      <a:endParaRPr lang="pl-PL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Defines a field for entering a telephone number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711">
                <a:tc>
                  <a:txBody>
                    <a:bodyPr/>
                    <a:lstStyle/>
                    <a:p>
                      <a:pPr fontAlgn="t"/>
                      <a:r>
                        <a:rPr lang="pl-PL" sz="1200" dirty="0" err="1">
                          <a:effectLst/>
                        </a:rPr>
                        <a:t>time</a:t>
                      </a:r>
                      <a:endParaRPr lang="pl-PL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200" dirty="0" err="1">
                          <a:effectLst/>
                        </a:rPr>
                        <a:t>Defines</a:t>
                      </a:r>
                      <a:r>
                        <a:rPr lang="pl-PL" sz="1200" dirty="0">
                          <a:effectLst/>
                        </a:rPr>
                        <a:t> a </a:t>
                      </a:r>
                      <a:r>
                        <a:rPr lang="pl-PL" sz="1200" dirty="0" err="1">
                          <a:effectLst/>
                        </a:rPr>
                        <a:t>control</a:t>
                      </a:r>
                      <a:r>
                        <a:rPr lang="pl-PL" sz="1200" dirty="0">
                          <a:effectLst/>
                        </a:rPr>
                        <a:t> for </a:t>
                      </a:r>
                      <a:r>
                        <a:rPr lang="pl-PL" sz="1200" dirty="0" err="1">
                          <a:effectLst/>
                        </a:rPr>
                        <a:t>entering</a:t>
                      </a:r>
                      <a:r>
                        <a:rPr lang="pl-PL" sz="1200" dirty="0">
                          <a:effectLst/>
                        </a:rPr>
                        <a:t> a </a:t>
                      </a:r>
                      <a:r>
                        <a:rPr lang="pl-PL" sz="1200" dirty="0" err="1">
                          <a:effectLst/>
                        </a:rPr>
                        <a:t>time</a:t>
                      </a:r>
                      <a:r>
                        <a:rPr lang="pl-PL" sz="1200" dirty="0">
                          <a:effectLst/>
                        </a:rPr>
                        <a:t> (no </a:t>
                      </a:r>
                      <a:r>
                        <a:rPr lang="pl-PL" sz="1200" dirty="0" err="1">
                          <a:effectLst/>
                        </a:rPr>
                        <a:t>time</a:t>
                      </a:r>
                      <a:r>
                        <a:rPr lang="pl-PL" sz="1200" dirty="0">
                          <a:effectLst/>
                        </a:rPr>
                        <a:t> </a:t>
                      </a:r>
                      <a:r>
                        <a:rPr lang="pl-PL" sz="1200" dirty="0" err="1">
                          <a:effectLst/>
                        </a:rPr>
                        <a:t>zone</a:t>
                      </a:r>
                      <a:r>
                        <a:rPr lang="pl-PL" sz="1200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711">
                <a:tc>
                  <a:txBody>
                    <a:bodyPr/>
                    <a:lstStyle/>
                    <a:p>
                      <a:pPr fontAlgn="t"/>
                      <a:r>
                        <a:rPr lang="pl-PL" sz="1200">
                          <a:effectLst/>
                        </a:rPr>
                        <a:t>url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Defines a field for entering a URL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711">
                <a:tc>
                  <a:txBody>
                    <a:bodyPr/>
                    <a:lstStyle/>
                    <a:p>
                      <a:pPr fontAlgn="t"/>
                      <a:r>
                        <a:rPr lang="pl-PL" sz="1200">
                          <a:effectLst/>
                        </a:rPr>
                        <a:t>week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Defines a week and year control (no time zone)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367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Atrybuty </a:t>
            </a:r>
            <a:r>
              <a:rPr lang="pl-PL" dirty="0" err="1" smtClean="0"/>
              <a:t>inputów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www.w3schools.com/tags/tag_input.asp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047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Canvas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pl-PL" dirty="0" smtClean="0">
                <a:solidFill>
                  <a:schemeClr val="tx1"/>
                </a:solidFill>
                <a:hlinkClick r:id="rId2"/>
              </a:rPr>
              <a:t>www.w3schools.com/tags/ref_canvas.asp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54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HTML, HTTP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HTML – hipertekstowy język znaczników</a:t>
            </a:r>
          </a:p>
          <a:p>
            <a:r>
              <a:rPr lang="pl-PL" dirty="0" smtClean="0"/>
              <a:t>HTTP - </a:t>
            </a:r>
            <a:r>
              <a:rPr lang="pl-PL" dirty="0"/>
              <a:t> protokół przesyłania dokumentów </a:t>
            </a:r>
            <a:r>
              <a:rPr lang="pl-PL" dirty="0" smtClean="0"/>
              <a:t>hipertekstowych</a:t>
            </a:r>
          </a:p>
          <a:p>
            <a:r>
              <a:rPr lang="pl-PL" dirty="0" smtClean="0"/>
              <a:t>URI - </a:t>
            </a:r>
            <a:r>
              <a:rPr lang="pl-PL" dirty="0"/>
              <a:t>standardem internetowym umożliwiającym </a:t>
            </a:r>
            <a:r>
              <a:rPr lang="pl-PL" dirty="0" smtClean="0"/>
              <a:t>identyfikację zasobów</a:t>
            </a:r>
          </a:p>
          <a:p>
            <a:r>
              <a:rPr lang="pl-PL" dirty="0" smtClean="0"/>
              <a:t>URL - </a:t>
            </a:r>
            <a:r>
              <a:rPr lang="pl-PL" dirty="0"/>
              <a:t> ujednolicony format adresowania </a:t>
            </a:r>
            <a:r>
              <a:rPr lang="pl-PL" dirty="0" smtClean="0"/>
              <a:t>zasobów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0466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dokumentu HTML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&lt;!DOCTYPE </a:t>
            </a:r>
            <a:r>
              <a:rPr lang="pl-PL" dirty="0" err="1"/>
              <a:t>html</a:t>
            </a:r>
            <a:r>
              <a:rPr lang="pl-PL" dirty="0"/>
              <a:t> PUBLIC "-//W3C//DTD XHTML 1.0 </a:t>
            </a:r>
            <a:r>
              <a:rPr lang="pl-PL" dirty="0" err="1"/>
              <a:t>Transitional</a:t>
            </a:r>
            <a:r>
              <a:rPr lang="pl-PL" dirty="0"/>
              <a:t>//EN" "http://www.w3.org/TR/xhtml1/DTD/xhtml1-transitional.dtd</a:t>
            </a:r>
            <a:r>
              <a:rPr lang="pl-PL" dirty="0" smtClean="0"/>
              <a:t>"&gt; - </a:t>
            </a:r>
            <a:r>
              <a:rPr lang="pl-PL" dirty="0"/>
              <a:t/>
            </a:r>
            <a:br>
              <a:rPr lang="pl-PL" dirty="0"/>
            </a:br>
            <a:r>
              <a:rPr lang="pl-PL" b="1" dirty="0"/>
              <a:t>&lt;</a:t>
            </a:r>
            <a:r>
              <a:rPr lang="pl-PL" b="1" dirty="0" err="1"/>
              <a:t>html</a:t>
            </a:r>
            <a:r>
              <a:rPr lang="pl-PL" dirty="0"/>
              <a:t> </a:t>
            </a:r>
            <a:r>
              <a:rPr lang="pl-PL" dirty="0" err="1"/>
              <a:t>xmlns</a:t>
            </a:r>
            <a:r>
              <a:rPr lang="pl-PL" dirty="0"/>
              <a:t>="http://www.w3.org/1999/xhtml"</a:t>
            </a:r>
            <a:r>
              <a:rPr lang="pl-PL" b="1" dirty="0"/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b="1" dirty="0"/>
              <a:t>&lt;</a:t>
            </a:r>
            <a:r>
              <a:rPr lang="pl-PL" b="1" dirty="0" err="1"/>
              <a:t>head</a:t>
            </a:r>
            <a:r>
              <a:rPr lang="pl-PL" b="1" dirty="0"/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   nagłówek </a:t>
            </a:r>
            <a:r>
              <a:rPr lang="pl-PL" dirty="0" smtClean="0"/>
              <a:t>strony, meta dane </a:t>
            </a:r>
            <a:r>
              <a:rPr lang="pl-PL" dirty="0" err="1" smtClean="0"/>
              <a:t>javascripty</a:t>
            </a:r>
            <a:r>
              <a:rPr lang="pl-PL" dirty="0" smtClean="0"/>
              <a:t> i </a:t>
            </a:r>
            <a:r>
              <a:rPr lang="pl-PL" dirty="0" err="1" smtClean="0"/>
              <a:t>css’y</a:t>
            </a:r>
            <a:r>
              <a:rPr lang="pl-PL" dirty="0" smtClean="0"/>
              <a:t> w miarę możliwości</a:t>
            </a:r>
            <a:r>
              <a:rPr lang="pl-PL" dirty="0"/>
              <a:t/>
            </a:r>
            <a:br>
              <a:rPr lang="pl-PL" dirty="0"/>
            </a:br>
            <a:r>
              <a:rPr lang="pl-PL" b="1" dirty="0"/>
              <a:t>&lt;/</a:t>
            </a:r>
            <a:r>
              <a:rPr lang="pl-PL" b="1" dirty="0" err="1"/>
              <a:t>head</a:t>
            </a:r>
            <a:r>
              <a:rPr lang="pl-PL" b="1" dirty="0"/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b="1" dirty="0"/>
              <a:t>&lt;body&gt;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   treść </a:t>
            </a:r>
            <a:r>
              <a:rPr lang="pl-PL" dirty="0" smtClean="0"/>
              <a:t>strony, obiekty, filmy, audio</a:t>
            </a:r>
            <a:r>
              <a:rPr lang="pl-PL" dirty="0"/>
              <a:t/>
            </a:r>
            <a:br>
              <a:rPr lang="pl-PL" dirty="0"/>
            </a:br>
            <a:r>
              <a:rPr lang="pl-PL" b="1" dirty="0"/>
              <a:t>&lt;/body&gt;</a:t>
            </a:r>
            <a:r>
              <a:rPr lang="pl-PL" dirty="0"/>
              <a:t/>
            </a:r>
            <a:br>
              <a:rPr lang="pl-PL" dirty="0"/>
            </a:br>
            <a:r>
              <a:rPr lang="pl-PL" b="1" dirty="0"/>
              <a:t>&lt;/</a:t>
            </a:r>
            <a:r>
              <a:rPr lang="pl-PL" b="1" dirty="0" err="1"/>
              <a:t>html</a:t>
            </a:r>
            <a:r>
              <a:rPr lang="pl-PL" b="1" dirty="0"/>
              <a:t>&gt;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939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dokumentu w HTML5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l-PL" sz="4000" dirty="0"/>
              <a:t>&lt;!DOCTYPE HTML</a:t>
            </a:r>
            <a:r>
              <a:rPr lang="pl-PL" sz="4000" dirty="0" smtClean="0"/>
              <a:t>&gt;</a:t>
            </a:r>
          </a:p>
          <a:p>
            <a:pPr marL="0" indent="0">
              <a:buNone/>
            </a:pPr>
            <a:r>
              <a:rPr lang="pl-PL" sz="4000" dirty="0" smtClean="0"/>
              <a:t>&lt;</a:t>
            </a:r>
            <a:r>
              <a:rPr lang="pl-PL" sz="4000" dirty="0" err="1"/>
              <a:t>html</a:t>
            </a:r>
            <a:r>
              <a:rPr lang="pl-PL" sz="4000" dirty="0" smtClean="0"/>
              <a:t>&gt;</a:t>
            </a:r>
            <a:endParaRPr lang="pl-PL" sz="4000" dirty="0"/>
          </a:p>
          <a:p>
            <a:pPr marL="0" indent="0">
              <a:buNone/>
            </a:pPr>
            <a:r>
              <a:rPr lang="pl-PL" sz="4000" dirty="0"/>
              <a:t>&lt;</a:t>
            </a:r>
            <a:r>
              <a:rPr lang="pl-PL" sz="4000" dirty="0" err="1"/>
              <a:t>head</a:t>
            </a:r>
            <a:r>
              <a:rPr lang="pl-PL" sz="4000" dirty="0"/>
              <a:t>&gt;</a:t>
            </a:r>
          </a:p>
          <a:p>
            <a:pPr marL="0" indent="0">
              <a:buNone/>
            </a:pPr>
            <a:r>
              <a:rPr lang="pl-PL" sz="4000" dirty="0"/>
              <a:t>	&lt;meta http-</a:t>
            </a:r>
            <a:r>
              <a:rPr lang="pl-PL" sz="4000" dirty="0" err="1"/>
              <a:t>equiv</a:t>
            </a:r>
            <a:r>
              <a:rPr lang="pl-PL" sz="4000" dirty="0"/>
              <a:t>="Content-</a:t>
            </a:r>
            <a:r>
              <a:rPr lang="pl-PL" sz="4000" dirty="0" err="1"/>
              <a:t>Type</a:t>
            </a:r>
            <a:r>
              <a:rPr lang="pl-PL" sz="4000" dirty="0"/>
              <a:t>" </a:t>
            </a:r>
            <a:r>
              <a:rPr lang="pl-PL" sz="4000" dirty="0" err="1"/>
              <a:t>content</a:t>
            </a:r>
            <a:r>
              <a:rPr lang="pl-PL" sz="4000" dirty="0"/>
              <a:t>="</a:t>
            </a:r>
            <a:r>
              <a:rPr lang="pl-PL" sz="4000" dirty="0" err="1"/>
              <a:t>text</a:t>
            </a:r>
            <a:r>
              <a:rPr lang="pl-PL" sz="4000" dirty="0"/>
              <a:t>/</a:t>
            </a:r>
            <a:r>
              <a:rPr lang="pl-PL" sz="4000" dirty="0" err="1"/>
              <a:t>html</a:t>
            </a:r>
            <a:r>
              <a:rPr lang="pl-PL" sz="4000" dirty="0"/>
              <a:t>; </a:t>
            </a:r>
            <a:r>
              <a:rPr lang="pl-PL" sz="4000" dirty="0" err="1"/>
              <a:t>charset</a:t>
            </a:r>
            <a:r>
              <a:rPr lang="pl-PL" sz="4000" dirty="0"/>
              <a:t>=UTF-8" /&gt;</a:t>
            </a:r>
          </a:p>
          <a:p>
            <a:pPr marL="0" indent="0">
              <a:buNone/>
            </a:pPr>
            <a:r>
              <a:rPr lang="pl-PL" sz="4000" dirty="0"/>
              <a:t>	&lt;</a:t>
            </a:r>
            <a:r>
              <a:rPr lang="pl-PL" sz="4000" dirty="0" err="1"/>
              <a:t>title</a:t>
            </a:r>
            <a:r>
              <a:rPr lang="pl-PL" sz="4000" dirty="0"/>
              <a:t>&gt;</a:t>
            </a:r>
            <a:r>
              <a:rPr lang="pl-PL" sz="4000" dirty="0" err="1"/>
              <a:t>Your</a:t>
            </a:r>
            <a:r>
              <a:rPr lang="pl-PL" sz="4000" dirty="0"/>
              <a:t> </a:t>
            </a:r>
            <a:r>
              <a:rPr lang="pl-PL" sz="4000" dirty="0" err="1"/>
              <a:t>Website</a:t>
            </a:r>
            <a:r>
              <a:rPr lang="pl-PL" sz="4000" dirty="0"/>
              <a:t>&lt;/</a:t>
            </a:r>
            <a:r>
              <a:rPr lang="pl-PL" sz="4000" dirty="0" err="1"/>
              <a:t>title</a:t>
            </a:r>
            <a:r>
              <a:rPr lang="pl-PL" sz="4000" dirty="0"/>
              <a:t>&gt;</a:t>
            </a:r>
          </a:p>
          <a:p>
            <a:pPr marL="0" indent="0">
              <a:buNone/>
            </a:pPr>
            <a:r>
              <a:rPr lang="pl-PL" sz="4000" dirty="0"/>
              <a:t>&lt;/</a:t>
            </a:r>
            <a:r>
              <a:rPr lang="pl-PL" sz="4000" dirty="0" err="1"/>
              <a:t>head</a:t>
            </a:r>
            <a:r>
              <a:rPr lang="pl-PL" sz="4000" dirty="0" smtClean="0"/>
              <a:t>&gt;</a:t>
            </a:r>
            <a:endParaRPr lang="pl-PL" sz="4000" dirty="0"/>
          </a:p>
          <a:p>
            <a:pPr marL="0" indent="0">
              <a:buNone/>
            </a:pPr>
            <a:r>
              <a:rPr lang="pl-PL" sz="4000" dirty="0"/>
              <a:t>&lt;body</a:t>
            </a:r>
            <a:r>
              <a:rPr lang="pl-PL" sz="4000" dirty="0" smtClean="0"/>
              <a:t>&gt;</a:t>
            </a:r>
          </a:p>
          <a:p>
            <a:pPr marL="0" indent="0">
              <a:buNone/>
            </a:pPr>
            <a:r>
              <a:rPr lang="pl-PL" sz="4000" dirty="0"/>
              <a:t>	&lt;</a:t>
            </a:r>
            <a:r>
              <a:rPr lang="pl-PL" sz="4000" dirty="0" err="1"/>
              <a:t>header</a:t>
            </a:r>
            <a:r>
              <a:rPr lang="pl-PL" sz="4000" dirty="0"/>
              <a:t>&gt;</a:t>
            </a:r>
          </a:p>
          <a:p>
            <a:pPr marL="0" indent="0">
              <a:buNone/>
            </a:pPr>
            <a:r>
              <a:rPr lang="pl-PL" sz="4000" dirty="0"/>
              <a:t>		&lt;</a:t>
            </a:r>
            <a:r>
              <a:rPr lang="pl-PL" sz="4000" dirty="0" err="1"/>
              <a:t>nav</a:t>
            </a:r>
            <a:r>
              <a:rPr lang="pl-PL" sz="4000" dirty="0"/>
              <a:t>&gt;</a:t>
            </a:r>
          </a:p>
          <a:p>
            <a:pPr marL="0" indent="0">
              <a:buNone/>
            </a:pPr>
            <a:r>
              <a:rPr lang="pl-PL" sz="4000" dirty="0"/>
              <a:t>			&lt;ul</a:t>
            </a:r>
            <a:r>
              <a:rPr lang="pl-PL" sz="4000" dirty="0" smtClean="0"/>
              <a:t>&gt;</a:t>
            </a:r>
          </a:p>
          <a:p>
            <a:pPr marL="0" indent="0">
              <a:buNone/>
            </a:pPr>
            <a:r>
              <a:rPr lang="pl-PL" sz="4000" dirty="0"/>
              <a:t>				&lt;li&gt;</a:t>
            </a:r>
            <a:r>
              <a:rPr lang="pl-PL" sz="4000" dirty="0" err="1"/>
              <a:t>Your</a:t>
            </a:r>
            <a:r>
              <a:rPr lang="pl-PL" sz="4000" dirty="0"/>
              <a:t> menu&lt;/li&gt;</a:t>
            </a:r>
          </a:p>
          <a:p>
            <a:pPr marL="0" indent="0">
              <a:buNone/>
            </a:pPr>
            <a:r>
              <a:rPr lang="pl-PL" sz="4000" dirty="0"/>
              <a:t>			&lt;/ul&gt;</a:t>
            </a:r>
          </a:p>
          <a:p>
            <a:pPr marL="0" indent="0">
              <a:buNone/>
            </a:pPr>
            <a:r>
              <a:rPr lang="pl-PL" sz="4000" dirty="0"/>
              <a:t>		&lt;/</a:t>
            </a:r>
            <a:r>
              <a:rPr lang="pl-PL" sz="4000" dirty="0" err="1"/>
              <a:t>nav</a:t>
            </a:r>
            <a:r>
              <a:rPr lang="pl-PL" sz="4000" dirty="0"/>
              <a:t>&gt;</a:t>
            </a:r>
          </a:p>
          <a:p>
            <a:pPr marL="0" indent="0">
              <a:buNone/>
            </a:pPr>
            <a:r>
              <a:rPr lang="pl-PL" sz="4000" dirty="0"/>
              <a:t>	&lt;/</a:t>
            </a:r>
            <a:r>
              <a:rPr lang="pl-PL" sz="4000" dirty="0" err="1"/>
              <a:t>header</a:t>
            </a:r>
            <a:r>
              <a:rPr lang="pl-PL" sz="4000" dirty="0"/>
              <a:t>&gt;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105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46986"/>
            <a:ext cx="8761413" cy="3572814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l-PL" dirty="0"/>
              <a:t>&lt;</a:t>
            </a:r>
            <a:r>
              <a:rPr lang="pl-PL" dirty="0" err="1"/>
              <a:t>section</a:t>
            </a:r>
            <a:r>
              <a:rPr lang="pl-PL" dirty="0" smtClean="0"/>
              <a:t>&gt;</a:t>
            </a:r>
            <a:endParaRPr lang="pl-PL" dirty="0"/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		&lt;</a:t>
            </a:r>
            <a:r>
              <a:rPr lang="pl-PL" dirty="0" err="1"/>
              <a:t>article</a:t>
            </a:r>
            <a:r>
              <a:rPr lang="pl-PL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			&lt;</a:t>
            </a:r>
            <a:r>
              <a:rPr lang="pl-PL" dirty="0" err="1"/>
              <a:t>header</a:t>
            </a:r>
            <a:r>
              <a:rPr lang="pl-PL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				&lt;h2&gt;</a:t>
            </a:r>
            <a:r>
              <a:rPr lang="pl-PL" dirty="0" err="1"/>
              <a:t>Article</a:t>
            </a:r>
            <a:r>
              <a:rPr lang="pl-PL" dirty="0"/>
              <a:t> </a:t>
            </a:r>
            <a:r>
              <a:rPr lang="pl-PL" dirty="0" err="1"/>
              <a:t>title</a:t>
            </a:r>
            <a:r>
              <a:rPr lang="pl-PL" dirty="0"/>
              <a:t>&lt;/h2&gt;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				&lt;p&gt;</a:t>
            </a:r>
            <a:r>
              <a:rPr lang="pl-PL" dirty="0" err="1"/>
              <a:t>Posted</a:t>
            </a:r>
            <a:r>
              <a:rPr lang="pl-PL" dirty="0"/>
              <a:t> on &lt;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datetime</a:t>
            </a:r>
            <a:r>
              <a:rPr lang="pl-PL" dirty="0"/>
              <a:t>="2009-09-04T16:31:24+02:00"&gt;</a:t>
            </a:r>
            <a:r>
              <a:rPr lang="pl-PL" dirty="0" err="1"/>
              <a:t>September</a:t>
            </a:r>
            <a:r>
              <a:rPr lang="pl-PL" dirty="0"/>
              <a:t> 4th 2009&lt;/</a:t>
            </a:r>
            <a:r>
              <a:rPr lang="pl-PL" dirty="0" err="1"/>
              <a:t>time</a:t>
            </a:r>
            <a:r>
              <a:rPr lang="pl-PL" dirty="0"/>
              <a:t>&gt; by &lt;a </a:t>
            </a:r>
            <a:r>
              <a:rPr lang="pl-PL" dirty="0" err="1"/>
              <a:t>href</a:t>
            </a:r>
            <a:r>
              <a:rPr lang="pl-PL" dirty="0"/>
              <a:t>="#"&gt;Writer&lt;/a&gt; - &lt;a </a:t>
            </a:r>
            <a:r>
              <a:rPr lang="pl-PL" dirty="0" err="1"/>
              <a:t>href</a:t>
            </a:r>
            <a:r>
              <a:rPr lang="pl-PL" dirty="0"/>
              <a:t>="#</a:t>
            </a:r>
            <a:r>
              <a:rPr lang="pl-PL" dirty="0" err="1"/>
              <a:t>comments</a:t>
            </a:r>
            <a:r>
              <a:rPr lang="pl-PL" dirty="0"/>
              <a:t>"&gt;6 </a:t>
            </a:r>
            <a:r>
              <a:rPr lang="pl-PL" dirty="0" err="1"/>
              <a:t>comments</a:t>
            </a:r>
            <a:r>
              <a:rPr lang="pl-PL" dirty="0"/>
              <a:t>&lt;/a&gt;&lt;/p&gt;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			&lt;/</a:t>
            </a:r>
            <a:r>
              <a:rPr lang="pl-PL" dirty="0" err="1"/>
              <a:t>header</a:t>
            </a:r>
            <a:r>
              <a:rPr lang="pl-PL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			&lt;p&gt;</a:t>
            </a:r>
            <a:r>
              <a:rPr lang="pl-PL" dirty="0" err="1"/>
              <a:t>Pellentesque</a:t>
            </a:r>
            <a:r>
              <a:rPr lang="pl-PL" dirty="0"/>
              <a:t> </a:t>
            </a:r>
            <a:r>
              <a:rPr lang="pl-PL" dirty="0" err="1"/>
              <a:t>habitant</a:t>
            </a:r>
            <a:r>
              <a:rPr lang="pl-PL" dirty="0"/>
              <a:t> </a:t>
            </a:r>
            <a:r>
              <a:rPr lang="pl-PL" dirty="0" err="1"/>
              <a:t>morbi</a:t>
            </a:r>
            <a:r>
              <a:rPr lang="pl-PL" dirty="0"/>
              <a:t> </a:t>
            </a:r>
            <a:r>
              <a:rPr lang="pl-PL" dirty="0" err="1"/>
              <a:t>tristique</a:t>
            </a:r>
            <a:r>
              <a:rPr lang="pl-PL" dirty="0"/>
              <a:t> </a:t>
            </a:r>
            <a:r>
              <a:rPr lang="pl-PL" dirty="0" err="1"/>
              <a:t>senectus</a:t>
            </a:r>
            <a:r>
              <a:rPr lang="pl-PL" dirty="0"/>
              <a:t> et </a:t>
            </a:r>
            <a:r>
              <a:rPr lang="pl-PL" dirty="0" err="1"/>
              <a:t>netus</a:t>
            </a:r>
            <a:r>
              <a:rPr lang="pl-PL" dirty="0"/>
              <a:t> et </a:t>
            </a:r>
            <a:r>
              <a:rPr lang="pl-PL" dirty="0" err="1"/>
              <a:t>malesuada</a:t>
            </a:r>
            <a:r>
              <a:rPr lang="pl-PL" dirty="0"/>
              <a:t> </a:t>
            </a:r>
            <a:r>
              <a:rPr lang="pl-PL" dirty="0" err="1"/>
              <a:t>fames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turpis</a:t>
            </a:r>
            <a:r>
              <a:rPr lang="pl-PL" dirty="0"/>
              <a:t> </a:t>
            </a:r>
            <a:r>
              <a:rPr lang="pl-PL" dirty="0" err="1"/>
              <a:t>egestas</a:t>
            </a:r>
            <a:r>
              <a:rPr lang="pl-PL" dirty="0"/>
              <a:t>.&lt;/p&gt;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		&lt;/</a:t>
            </a:r>
            <a:r>
              <a:rPr lang="pl-PL" dirty="0" err="1"/>
              <a:t>article</a:t>
            </a:r>
            <a:r>
              <a:rPr lang="pl-PL" dirty="0" smtClean="0"/>
              <a:t>&gt;</a:t>
            </a:r>
            <a:r>
              <a:rPr lang="pl-PL" dirty="0"/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		&lt;</a:t>
            </a:r>
            <a:r>
              <a:rPr lang="pl-PL" dirty="0" err="1"/>
              <a:t>article</a:t>
            </a:r>
            <a:r>
              <a:rPr lang="pl-PL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			&lt;</a:t>
            </a:r>
            <a:r>
              <a:rPr lang="pl-PL" dirty="0" err="1"/>
              <a:t>header</a:t>
            </a:r>
            <a:r>
              <a:rPr lang="pl-PL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				&lt;h2&gt;</a:t>
            </a:r>
            <a:r>
              <a:rPr lang="pl-PL" dirty="0" err="1"/>
              <a:t>Article</a:t>
            </a:r>
            <a:r>
              <a:rPr lang="pl-PL" dirty="0"/>
              <a:t> </a:t>
            </a:r>
            <a:r>
              <a:rPr lang="pl-PL" dirty="0" err="1"/>
              <a:t>title</a:t>
            </a:r>
            <a:r>
              <a:rPr lang="pl-PL" dirty="0"/>
              <a:t>&lt;/h2&gt;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				&lt;p&gt;</a:t>
            </a:r>
            <a:r>
              <a:rPr lang="pl-PL" dirty="0" err="1"/>
              <a:t>Posted</a:t>
            </a:r>
            <a:r>
              <a:rPr lang="pl-PL" dirty="0"/>
              <a:t> on &lt;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datetime</a:t>
            </a:r>
            <a:r>
              <a:rPr lang="pl-PL" dirty="0"/>
              <a:t>="2009-09-04T16:31:24+02:00"&gt;</a:t>
            </a:r>
            <a:r>
              <a:rPr lang="pl-PL" dirty="0" err="1"/>
              <a:t>September</a:t>
            </a:r>
            <a:r>
              <a:rPr lang="pl-PL" dirty="0"/>
              <a:t> 4th 2009&lt;/</a:t>
            </a:r>
            <a:r>
              <a:rPr lang="pl-PL" dirty="0" err="1"/>
              <a:t>time</a:t>
            </a:r>
            <a:r>
              <a:rPr lang="pl-PL" dirty="0"/>
              <a:t>&gt; by &lt;a </a:t>
            </a:r>
            <a:r>
              <a:rPr lang="pl-PL" dirty="0" err="1"/>
              <a:t>href</a:t>
            </a:r>
            <a:r>
              <a:rPr lang="pl-PL" dirty="0"/>
              <a:t>="#"&gt;Writer&lt;/a&gt; - &lt;a </a:t>
            </a:r>
            <a:r>
              <a:rPr lang="pl-PL" dirty="0" err="1"/>
              <a:t>href</a:t>
            </a:r>
            <a:r>
              <a:rPr lang="pl-PL" dirty="0"/>
              <a:t>="#</a:t>
            </a:r>
            <a:r>
              <a:rPr lang="pl-PL" dirty="0" err="1"/>
              <a:t>comments</a:t>
            </a:r>
            <a:r>
              <a:rPr lang="pl-PL" dirty="0"/>
              <a:t>"&gt;6 </a:t>
            </a:r>
            <a:r>
              <a:rPr lang="pl-PL" dirty="0" err="1"/>
              <a:t>comments</a:t>
            </a:r>
            <a:r>
              <a:rPr lang="pl-PL" dirty="0"/>
              <a:t>&lt;/a&gt;&lt;/p&gt;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			&lt;/</a:t>
            </a:r>
            <a:r>
              <a:rPr lang="pl-PL" dirty="0" err="1"/>
              <a:t>header</a:t>
            </a:r>
            <a:r>
              <a:rPr lang="pl-PL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			&lt;p&gt;</a:t>
            </a:r>
            <a:r>
              <a:rPr lang="pl-PL" dirty="0" err="1"/>
              <a:t>Pellentesque</a:t>
            </a:r>
            <a:r>
              <a:rPr lang="pl-PL" dirty="0"/>
              <a:t> </a:t>
            </a:r>
            <a:r>
              <a:rPr lang="pl-PL" dirty="0" err="1"/>
              <a:t>habitant</a:t>
            </a:r>
            <a:r>
              <a:rPr lang="pl-PL" dirty="0"/>
              <a:t> </a:t>
            </a:r>
            <a:r>
              <a:rPr lang="pl-PL" dirty="0" err="1"/>
              <a:t>morbi</a:t>
            </a:r>
            <a:r>
              <a:rPr lang="pl-PL" dirty="0"/>
              <a:t> </a:t>
            </a:r>
            <a:r>
              <a:rPr lang="pl-PL" dirty="0" err="1"/>
              <a:t>tristique</a:t>
            </a:r>
            <a:r>
              <a:rPr lang="pl-PL" dirty="0"/>
              <a:t> </a:t>
            </a:r>
            <a:r>
              <a:rPr lang="pl-PL" dirty="0" err="1"/>
              <a:t>senectus</a:t>
            </a:r>
            <a:r>
              <a:rPr lang="pl-PL" dirty="0"/>
              <a:t> et </a:t>
            </a:r>
            <a:r>
              <a:rPr lang="pl-PL" dirty="0" err="1"/>
              <a:t>netus</a:t>
            </a:r>
            <a:r>
              <a:rPr lang="pl-PL" dirty="0"/>
              <a:t> et </a:t>
            </a:r>
            <a:r>
              <a:rPr lang="pl-PL" dirty="0" err="1"/>
              <a:t>malesuada</a:t>
            </a:r>
            <a:r>
              <a:rPr lang="pl-PL" dirty="0"/>
              <a:t> </a:t>
            </a:r>
            <a:r>
              <a:rPr lang="pl-PL" dirty="0" err="1"/>
              <a:t>fames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turpis</a:t>
            </a:r>
            <a:r>
              <a:rPr lang="pl-PL" dirty="0"/>
              <a:t> </a:t>
            </a:r>
            <a:r>
              <a:rPr lang="pl-PL" dirty="0" err="1"/>
              <a:t>egestas</a:t>
            </a:r>
            <a:r>
              <a:rPr lang="pl-PL" dirty="0"/>
              <a:t>.&lt;/p&gt;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		&lt;/</a:t>
            </a:r>
            <a:r>
              <a:rPr lang="pl-PL" dirty="0" err="1"/>
              <a:t>article</a:t>
            </a:r>
            <a:r>
              <a:rPr lang="pl-PL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	&lt;/</a:t>
            </a:r>
            <a:r>
              <a:rPr lang="pl-PL" dirty="0" err="1"/>
              <a:t>section</a:t>
            </a:r>
            <a:r>
              <a:rPr lang="pl-P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5439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&lt;</a:t>
            </a:r>
            <a:r>
              <a:rPr lang="pl-PL" dirty="0" err="1"/>
              <a:t>aside</a:t>
            </a:r>
            <a:r>
              <a:rPr lang="pl-PL" dirty="0"/>
              <a:t>&gt;</a:t>
            </a:r>
          </a:p>
          <a:p>
            <a:pPr marL="0" indent="0">
              <a:buNone/>
            </a:pPr>
            <a:r>
              <a:rPr lang="pl-PL" dirty="0"/>
              <a:t>		&lt;h2&gt;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section</a:t>
            </a:r>
            <a:r>
              <a:rPr lang="pl-PL" dirty="0"/>
              <a:t>&lt;/h2&gt;</a:t>
            </a:r>
          </a:p>
          <a:p>
            <a:pPr marL="0" indent="0">
              <a:buNone/>
            </a:pPr>
            <a:r>
              <a:rPr lang="pl-PL" dirty="0"/>
              <a:t>		&lt;p&gt;</a:t>
            </a:r>
            <a:r>
              <a:rPr lang="pl-PL" dirty="0" err="1"/>
              <a:t>Donec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 </a:t>
            </a:r>
            <a:r>
              <a:rPr lang="pl-PL" dirty="0" err="1"/>
              <a:t>libero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quam</a:t>
            </a:r>
            <a:r>
              <a:rPr lang="pl-PL" dirty="0"/>
              <a:t> </a:t>
            </a:r>
            <a:r>
              <a:rPr lang="pl-PL" dirty="0" err="1"/>
              <a:t>egestas</a:t>
            </a:r>
            <a:r>
              <a:rPr lang="pl-PL" dirty="0"/>
              <a:t> </a:t>
            </a:r>
            <a:r>
              <a:rPr lang="pl-PL" dirty="0" err="1"/>
              <a:t>semper</a:t>
            </a:r>
            <a:r>
              <a:rPr lang="pl-PL" dirty="0"/>
              <a:t>. </a:t>
            </a:r>
            <a:r>
              <a:rPr lang="pl-PL" dirty="0" err="1"/>
              <a:t>Aenean</a:t>
            </a:r>
            <a:r>
              <a:rPr lang="pl-PL" dirty="0"/>
              <a:t> </a:t>
            </a:r>
            <a:r>
              <a:rPr lang="pl-PL" dirty="0" err="1"/>
              <a:t>ultricies</a:t>
            </a:r>
            <a:r>
              <a:rPr lang="pl-PL" dirty="0"/>
              <a:t> mi vitae </a:t>
            </a:r>
            <a:r>
              <a:rPr lang="pl-PL" dirty="0" err="1"/>
              <a:t>est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placerat</a:t>
            </a:r>
            <a:r>
              <a:rPr lang="pl-PL" dirty="0"/>
              <a:t> </a:t>
            </a:r>
            <a:r>
              <a:rPr lang="pl-PL" dirty="0" err="1"/>
              <a:t>eleifend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.&lt;/p&gt;</a:t>
            </a:r>
          </a:p>
          <a:p>
            <a:pPr marL="0" indent="0">
              <a:buNone/>
            </a:pPr>
            <a:r>
              <a:rPr lang="pl-PL" dirty="0"/>
              <a:t>	&lt;/</a:t>
            </a:r>
            <a:r>
              <a:rPr lang="pl-PL" dirty="0" err="1"/>
              <a:t>aside</a:t>
            </a:r>
            <a:r>
              <a:rPr lang="pl-PL" dirty="0"/>
              <a:t>&gt;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	&lt;</a:t>
            </a:r>
            <a:r>
              <a:rPr lang="pl-PL" dirty="0" err="1"/>
              <a:t>footer</a:t>
            </a:r>
            <a:r>
              <a:rPr lang="pl-PL" dirty="0"/>
              <a:t>&gt;</a:t>
            </a:r>
          </a:p>
          <a:p>
            <a:pPr marL="0" indent="0">
              <a:buNone/>
            </a:pPr>
            <a:r>
              <a:rPr lang="pl-PL" dirty="0"/>
              <a:t>		&lt;p&gt;Copyright 2009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&lt;/p&gt;</a:t>
            </a:r>
          </a:p>
          <a:p>
            <a:pPr marL="0" indent="0">
              <a:buNone/>
            </a:pPr>
            <a:r>
              <a:rPr lang="pl-PL" dirty="0"/>
              <a:t>	&lt;/</a:t>
            </a:r>
            <a:r>
              <a:rPr lang="pl-PL" dirty="0" err="1"/>
              <a:t>footer</a:t>
            </a:r>
            <a:r>
              <a:rPr lang="pl-PL" dirty="0"/>
              <a:t>&gt;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&lt;/body&gt;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&lt;/</a:t>
            </a:r>
            <a:r>
              <a:rPr lang="pl-PL" dirty="0" err="1"/>
              <a:t>html</a:t>
            </a:r>
            <a:r>
              <a:rPr lang="pl-P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1262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Różnice między HTML4 a HTML 5 w strukturze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developer.mozilla.org/pl/docs/Web/Guide/HTML/Sekcje_oraz_konspekt_dokumentu_HTML5</a:t>
            </a:r>
            <a:r>
              <a:rPr lang="pl-PL" dirty="0" smtClean="0"/>
              <a:t> </a:t>
            </a:r>
          </a:p>
          <a:p>
            <a:endParaRPr lang="pl-P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30257"/>
              </p:ext>
            </p:extLst>
          </p:nvPr>
        </p:nvGraphicFramePr>
        <p:xfrm>
          <a:off x="566668" y="3350987"/>
          <a:ext cx="10895528" cy="3384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7764"/>
                <a:gridCol w="5447764"/>
              </a:tblGrid>
              <a:tr h="428216">
                <a:tc>
                  <a:txBody>
                    <a:bodyPr/>
                    <a:lstStyle/>
                    <a:p>
                      <a:r>
                        <a:rPr lang="pl-PL" dirty="0" smtClean="0"/>
                        <a:t>HTML4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HTML5</a:t>
                      </a:r>
                      <a:endParaRPr lang="pl-PL" dirty="0"/>
                    </a:p>
                  </a:txBody>
                  <a:tcPr/>
                </a:tc>
              </a:tr>
              <a:tr h="2956447">
                <a:tc>
                  <a:txBody>
                    <a:bodyPr/>
                    <a:lstStyle/>
                    <a:p>
                      <a:endParaRPr lang="pl-PL" dirty="0" smtClean="0"/>
                    </a:p>
                    <a:p>
                      <a:endParaRPr lang="pl-PL" dirty="0" smtClean="0"/>
                    </a:p>
                    <a:p>
                      <a:endParaRPr lang="pl-PL" dirty="0" smtClean="0"/>
                    </a:p>
                    <a:p>
                      <a:endParaRPr lang="pl-PL" dirty="0" smtClean="0"/>
                    </a:p>
                    <a:p>
                      <a:endParaRPr lang="pl-PL" dirty="0" smtClean="0"/>
                    </a:p>
                    <a:p>
                      <a:endParaRPr lang="pl-PL" dirty="0" smtClean="0"/>
                    </a:p>
                    <a:p>
                      <a:endParaRPr lang="pl-PL" dirty="0" smtClean="0"/>
                    </a:p>
                    <a:p>
                      <a:endParaRPr lang="pl-PL" dirty="0" smtClean="0"/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6" y="3843337"/>
            <a:ext cx="5210892" cy="1893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371" y="3843337"/>
            <a:ext cx="5057775" cy="260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znaczniki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http://www.w3schools.com/tags</a:t>
            </a:r>
            <a:r>
              <a:rPr lang="pl-PL" dirty="0" smtClean="0">
                <a:hlinkClick r:id="rId2"/>
              </a:rPr>
              <a:t>/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392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Znaczniki wideo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309613"/>
              </p:ext>
            </p:extLst>
          </p:nvPr>
        </p:nvGraphicFramePr>
        <p:xfrm>
          <a:off x="1236372" y="2215168"/>
          <a:ext cx="9247032" cy="3956288"/>
        </p:xfrm>
        <a:graphic>
          <a:graphicData uri="http://schemas.openxmlformats.org/drawingml/2006/table">
            <a:tbl>
              <a:tblPr/>
              <a:tblGrid>
                <a:gridCol w="2123867"/>
                <a:gridCol w="2033716"/>
                <a:gridCol w="5089449"/>
              </a:tblGrid>
              <a:tr h="241017">
                <a:tc>
                  <a:txBody>
                    <a:bodyPr/>
                    <a:lstStyle/>
                    <a:p>
                      <a:pPr algn="l" fontAlgn="t"/>
                      <a:r>
                        <a:rPr lang="pl-PL" sz="1200" dirty="0" err="1">
                          <a:effectLst/>
                        </a:rPr>
                        <a:t>Attribute</a:t>
                      </a:r>
                      <a:endParaRPr lang="pl-PL" sz="1200" dirty="0">
                        <a:effectLst/>
                      </a:endParaRP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200">
                          <a:effectLst/>
                        </a:rPr>
                        <a:t>Value</a:t>
                      </a: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200">
                          <a:effectLst/>
                        </a:rPr>
                        <a:t>Description</a:t>
                      </a: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958">
                <a:tc>
                  <a:txBody>
                    <a:bodyPr/>
                    <a:lstStyle/>
                    <a:p>
                      <a:pPr fontAlgn="t"/>
                      <a:r>
                        <a:rPr lang="pl-PL" sz="1200" u="sng" dirty="0" err="1">
                          <a:solidFill>
                            <a:schemeClr val="tx1"/>
                          </a:solidFill>
                          <a:effectLst/>
                        </a:rPr>
                        <a:t>autoplay</a:t>
                      </a:r>
                      <a:endParaRPr lang="pl-PL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200">
                          <a:effectLst/>
                        </a:rPr>
                        <a:t>autoplay</a:t>
                      </a: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Specifies that the video will start playing as soon as it is ready</a:t>
                      </a: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50897">
                <a:tc>
                  <a:txBody>
                    <a:bodyPr/>
                    <a:lstStyle/>
                    <a:p>
                      <a:pPr fontAlgn="t"/>
                      <a:r>
                        <a:rPr lang="pl-PL" sz="1200" u="sng" dirty="0">
                          <a:solidFill>
                            <a:schemeClr val="tx1"/>
                          </a:solidFill>
                          <a:effectLst/>
                        </a:rPr>
                        <a:t>controls</a:t>
                      </a:r>
                      <a:endParaRPr lang="pl-PL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200">
                          <a:effectLst/>
                        </a:rPr>
                        <a:t>controls</a:t>
                      </a: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Specifies that video controls should be displayed (such as a play/pause button etc).</a:t>
                      </a: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1017">
                <a:tc>
                  <a:txBody>
                    <a:bodyPr/>
                    <a:lstStyle/>
                    <a:p>
                      <a:pPr fontAlgn="t"/>
                      <a:r>
                        <a:rPr lang="pl-PL" sz="1200" u="sng" dirty="0" err="1">
                          <a:solidFill>
                            <a:schemeClr val="tx1"/>
                          </a:solidFill>
                          <a:effectLst/>
                        </a:rPr>
                        <a:t>height</a:t>
                      </a:r>
                      <a:endParaRPr lang="pl-PL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200" i="1">
                          <a:effectLst/>
                        </a:rPr>
                        <a:t>pixels</a:t>
                      </a:r>
                      <a:endParaRPr lang="pl-PL" sz="1200">
                        <a:effectLst/>
                      </a:endParaRP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Sets the height of the video player</a:t>
                      </a: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95958">
                <a:tc>
                  <a:txBody>
                    <a:bodyPr/>
                    <a:lstStyle/>
                    <a:p>
                      <a:pPr fontAlgn="t"/>
                      <a:r>
                        <a:rPr lang="pl-PL" sz="1200" u="sng" dirty="0" err="1">
                          <a:solidFill>
                            <a:schemeClr val="tx1"/>
                          </a:solidFill>
                          <a:effectLst/>
                        </a:rPr>
                        <a:t>loop</a:t>
                      </a:r>
                      <a:endParaRPr lang="pl-PL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200">
                          <a:effectLst/>
                        </a:rPr>
                        <a:t>loop</a:t>
                      </a: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Specifies that the video will start over again, every time it is finished</a:t>
                      </a: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958">
                <a:tc>
                  <a:txBody>
                    <a:bodyPr/>
                    <a:lstStyle/>
                    <a:p>
                      <a:pPr fontAlgn="t"/>
                      <a:r>
                        <a:rPr lang="pl-PL" sz="1200" u="sng" dirty="0" err="1">
                          <a:solidFill>
                            <a:schemeClr val="tx1"/>
                          </a:solidFill>
                          <a:effectLst/>
                        </a:rPr>
                        <a:t>muted</a:t>
                      </a:r>
                      <a:endParaRPr lang="pl-PL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200">
                          <a:effectLst/>
                        </a:rPr>
                        <a:t>muted</a:t>
                      </a: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Specifies that the audio output of the video should be muted</a:t>
                      </a: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50897">
                <a:tc>
                  <a:txBody>
                    <a:bodyPr/>
                    <a:lstStyle/>
                    <a:p>
                      <a:pPr fontAlgn="t"/>
                      <a:r>
                        <a:rPr lang="pl-PL" sz="1200" u="sng" dirty="0">
                          <a:solidFill>
                            <a:schemeClr val="tx1"/>
                          </a:solidFill>
                          <a:effectLst/>
                        </a:rPr>
                        <a:t>poster</a:t>
                      </a:r>
                      <a:endParaRPr lang="pl-PL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200" i="1">
                          <a:effectLst/>
                        </a:rPr>
                        <a:t>URL</a:t>
                      </a:r>
                      <a:endParaRPr lang="pl-PL" sz="1200">
                        <a:effectLst/>
                      </a:endParaRP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Specifies an image to be shown while the video is downloading, or until the user hits the play button</a:t>
                      </a: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0897">
                <a:tc>
                  <a:txBody>
                    <a:bodyPr/>
                    <a:lstStyle/>
                    <a:p>
                      <a:pPr fontAlgn="t"/>
                      <a:r>
                        <a:rPr lang="pl-PL" sz="1200" u="sng" dirty="0" err="1">
                          <a:solidFill>
                            <a:schemeClr val="tx1"/>
                          </a:solidFill>
                          <a:effectLst/>
                        </a:rPr>
                        <a:t>preload</a:t>
                      </a:r>
                      <a:endParaRPr lang="pl-PL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200">
                          <a:effectLst/>
                        </a:rPr>
                        <a:t>auto</a:t>
                      </a:r>
                      <a:br>
                        <a:rPr lang="pl-PL" sz="1200">
                          <a:effectLst/>
                        </a:rPr>
                      </a:br>
                      <a:r>
                        <a:rPr lang="pl-PL" sz="1200">
                          <a:effectLst/>
                        </a:rPr>
                        <a:t>metadata</a:t>
                      </a:r>
                      <a:br>
                        <a:rPr lang="pl-PL" sz="1200">
                          <a:effectLst/>
                        </a:rPr>
                      </a:br>
                      <a:r>
                        <a:rPr lang="pl-PL" sz="1200">
                          <a:effectLst/>
                        </a:rPr>
                        <a:t>none</a:t>
                      </a: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Specifies if and how the author thinks the video should be loaded when the page loads</a:t>
                      </a: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41017">
                <a:tc>
                  <a:txBody>
                    <a:bodyPr/>
                    <a:lstStyle/>
                    <a:p>
                      <a:pPr fontAlgn="t"/>
                      <a:r>
                        <a:rPr lang="pl-PL" sz="1200" u="sng" dirty="0" err="1">
                          <a:solidFill>
                            <a:schemeClr val="tx1"/>
                          </a:solidFill>
                          <a:effectLst/>
                        </a:rPr>
                        <a:t>src</a:t>
                      </a:r>
                      <a:endParaRPr lang="pl-PL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200" i="1">
                          <a:effectLst/>
                        </a:rPr>
                        <a:t>URL</a:t>
                      </a:r>
                      <a:endParaRPr lang="pl-PL" sz="1200">
                        <a:effectLst/>
                      </a:endParaRP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Specifies the URL of the video file</a:t>
                      </a: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1017">
                <a:tc>
                  <a:txBody>
                    <a:bodyPr/>
                    <a:lstStyle/>
                    <a:p>
                      <a:pPr fontAlgn="t"/>
                      <a:r>
                        <a:rPr lang="pl-PL" sz="1200" u="sng" dirty="0" err="1">
                          <a:solidFill>
                            <a:schemeClr val="tx1"/>
                          </a:solidFill>
                          <a:effectLst/>
                        </a:rPr>
                        <a:t>width</a:t>
                      </a:r>
                      <a:endParaRPr lang="pl-PL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200" i="1">
                          <a:effectLst/>
                        </a:rPr>
                        <a:t>pixels</a:t>
                      </a:r>
                      <a:endParaRPr lang="pl-PL" sz="1200">
                        <a:effectLst/>
                      </a:endParaRP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Sets the width of the video player</a:t>
                      </a:r>
                    </a:p>
                  </a:txBody>
                  <a:tcPr marL="38646" marR="38646" marT="38646" marB="38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00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315</TotalTime>
  <Words>583</Words>
  <Application>Microsoft Office PowerPoint</Application>
  <PresentationFormat>Widescreen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HTML &amp;HTML 5 Podstawy</vt:lpstr>
      <vt:lpstr>HTML, HTTP</vt:lpstr>
      <vt:lpstr>Struktura dokumentu HTML</vt:lpstr>
      <vt:lpstr>Struktura dokumentu w HTML5</vt:lpstr>
      <vt:lpstr>PowerPoint Presentation</vt:lpstr>
      <vt:lpstr>PowerPoint Presentation</vt:lpstr>
      <vt:lpstr>Różnice między HTML4 a HTML 5 w strukturze</vt:lpstr>
      <vt:lpstr>Podstawowe znaczniki</vt:lpstr>
      <vt:lpstr>Znaczniki wideo</vt:lpstr>
      <vt:lpstr>Znaczniki audio </vt:lpstr>
      <vt:lpstr>Typy inputów HTML 4</vt:lpstr>
      <vt:lpstr>Typy inputów HTML 5</vt:lpstr>
      <vt:lpstr>Atrybuty inputów</vt:lpstr>
      <vt:lpstr>Canvas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&amp;HTML 5 Podstawy</dc:title>
  <dc:creator>Mateusz Konicki</dc:creator>
  <cp:lastModifiedBy>Mateusz Konicki</cp:lastModifiedBy>
  <cp:revision>9</cp:revision>
  <dcterms:created xsi:type="dcterms:W3CDTF">2015-07-22T07:51:25Z</dcterms:created>
  <dcterms:modified xsi:type="dcterms:W3CDTF">2015-07-22T13:06:31Z</dcterms:modified>
</cp:coreProperties>
</file>