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  <p:sldId id="283" r:id="rId4"/>
    <p:sldId id="274" r:id="rId5"/>
    <p:sldId id="280" r:id="rId6"/>
    <p:sldId id="277" r:id="rId7"/>
    <p:sldId id="278" r:id="rId8"/>
    <p:sldId id="281" r:id="rId9"/>
    <p:sldId id="279" r:id="rId10"/>
    <p:sldId id="270" r:id="rId11"/>
    <p:sldId id="276" r:id="rId12"/>
    <p:sldId id="275" r:id="rId13"/>
    <p:sldId id="272" r:id="rId14"/>
    <p:sldId id="271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F4"/>
    <a:srgbClr val="FFFFFF"/>
    <a:srgbClr val="EF5350"/>
    <a:srgbClr val="616161"/>
    <a:srgbClr val="34A853"/>
    <a:srgbClr val="FFC107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438" y="3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7A730-3ACB-CCBB-8B89-1AB42FAC6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00660-4D08-6BCC-705A-D96C3DD55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D4021-BF52-5868-16FE-2441B7880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BE45-4A74-4001-A91F-74B6FA1E5A7C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0959C-42FD-220D-5538-B2ED528E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A36C3-151D-F17C-D9B0-703CBD9EA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8789-6041-4233-893D-A53CE8ADC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1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DC5C-C1A6-470F-301B-57319646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A2D72-1490-29A7-0916-A5BCFEFDA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E783A-8AE3-998A-6E85-7A037AA3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BE45-4A74-4001-A91F-74B6FA1E5A7C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C3A80-1192-6253-DD96-2498F73B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89E91-5BCF-E63E-F1BA-1DDAD649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8789-6041-4233-893D-A53CE8ADC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3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E8B9B0-7327-E5DD-0D0C-A9C5A3174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2A168-B2FC-AF06-E9CC-17FD0814F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0F89F-FE5A-2DBD-88F7-8507E5EC9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BE45-4A74-4001-A91F-74B6FA1E5A7C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66352-5D3E-EE87-D498-413CEDE4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4D524-51D6-6BB0-ECDA-BA6DB878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8789-6041-4233-893D-A53CE8ADC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16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3BDD-FD09-78AE-BC0E-CDE54827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615420"/>
            <a:ext cx="11514666" cy="445030"/>
          </a:xfrm>
        </p:spPr>
        <p:txBody>
          <a:bodyPr>
            <a:noAutofit/>
          </a:bodyPr>
          <a:lstStyle>
            <a:lvl1pPr>
              <a:defRPr sz="2400">
                <a:solidFill>
                  <a:srgbClr val="212121"/>
                </a:solidFill>
                <a:latin typeface="+mj-lt"/>
                <a:ea typeface="Roboto Medium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102C7-985B-97D3-690E-CBBA119E6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67" y="1428750"/>
            <a:ext cx="11514666" cy="4734984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16161"/>
                </a:solidFill>
              </a:defRPr>
            </a:lvl1pPr>
            <a:lvl2pPr>
              <a:defRPr sz="1600">
                <a:solidFill>
                  <a:srgbClr val="616161"/>
                </a:solidFill>
              </a:defRPr>
            </a:lvl2pPr>
            <a:lvl3pPr>
              <a:defRPr sz="1600">
                <a:solidFill>
                  <a:srgbClr val="616161"/>
                </a:solidFill>
              </a:defRPr>
            </a:lvl3pPr>
            <a:lvl4pPr>
              <a:defRPr sz="1600">
                <a:solidFill>
                  <a:srgbClr val="616161"/>
                </a:solidFill>
              </a:defRPr>
            </a:lvl4pPr>
            <a:lvl5pPr>
              <a:defRPr sz="1600">
                <a:solidFill>
                  <a:srgbClr val="61616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1662-8CDB-717E-8C39-272A513F5B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8667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65D44833-009D-4749-A011-6A87CA40116A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B9C8A-0CB8-7896-72FE-E8CF0C34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49D9C-D1AD-2405-B06A-EBAED9AD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133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16953E72-5372-4509-A2A3-ECFD8D3D70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6337545-0A84-07B8-849A-432E15AAF4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8138" y="301360"/>
            <a:ext cx="11515725" cy="24288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616161"/>
                </a:solidFill>
                <a:latin typeface="Roboto Mono" pitchFamily="2" charset="0"/>
                <a:ea typeface="Roboto Mono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477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3750-E7F1-F4CD-BCE0-65C5A68CA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BA97B-9AB0-B8B3-9933-6C135D54D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53888-EFA5-7211-4355-21CEFD03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BE45-4A74-4001-A91F-74B6FA1E5A7C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48211-7D4A-DD45-492F-74BA6F140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5B412-ADD1-7FBB-BDE7-A9F73991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8789-6041-4233-893D-A53CE8ADC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8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77284-1C59-FEF1-B853-99967A53D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A1744-CD83-77B5-46F7-B5ACD27BA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BFCA9-C63C-BB22-0857-8E108EE2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BE45-4A74-4001-A91F-74B6FA1E5A7C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EDA95-B71F-8FAA-D403-D4079314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1C159-0224-89ED-891C-12EE8B84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8789-6041-4233-893D-A53CE8ADC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1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5964-D181-F835-90C3-95653D1B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959E3-5EB2-93EA-8802-AAC081AE7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5D84A-C2C2-1B53-D024-3EA9F73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2382D-80E6-4EF4-6FAA-30A5E775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BE45-4A74-4001-A91F-74B6FA1E5A7C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8EC23-E0D8-890D-1707-FC06DFAF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65CF5-7548-3F5A-ADF8-9428DB57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8789-6041-4233-893D-A53CE8ADC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3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2102-36D4-8289-26CE-36AD25E1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4F3AC-EF91-73F7-30D1-6671CD082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64C8F-818C-CEC0-4B8A-836188623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4DA44A-0348-3AA7-BD39-CC540427B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832B8A-20D1-50D2-FB2F-86F58547F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D54EB3-6927-AAB2-8C0C-6A04EB0CE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BE45-4A74-4001-A91F-74B6FA1E5A7C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D1A33F-F50D-2669-D561-5859A395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D06CB6-E013-5F68-A633-B5341DD8D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8789-6041-4233-893D-A53CE8ADC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1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11151-3AC6-46AE-7200-CCA159D1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D28CE-A6F5-402C-CCC6-01D04692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BE45-4A74-4001-A91F-74B6FA1E5A7C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98FD3-E7FC-DEA9-B813-B296A371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73794-146E-9F90-C251-9202842D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8789-6041-4233-893D-A53CE8ADC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6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A885ED-F260-3A52-4671-C3B2349E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BE45-4A74-4001-A91F-74B6FA1E5A7C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A5F8A9-ECD6-A107-3654-AD22085CF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BF24A-0767-B246-F9D0-A4189D52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8789-6041-4233-893D-A53CE8ADC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2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22AF-F33A-247F-B7DE-19BE44D6C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B1E-94F5-5D65-2572-45C697C03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837E1-CF15-BAA3-0E99-75CBA1DA1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9E111-2ED6-ACEF-6357-3051B0B9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BE45-4A74-4001-A91F-74B6FA1E5A7C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148B1-A317-CC20-9C32-82910505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8EA5D-7EE9-609E-3386-84E7CD2DD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8789-6041-4233-893D-A53CE8ADC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9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C93A-3FF5-5BE2-BC99-72951B4C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B7770-D023-8140-8785-9248CAD75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D6AA8-E6A5-5E84-D6B7-74879692A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DA48C-C915-6A58-F7E4-343D3FAD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BE45-4A74-4001-A91F-74B6FA1E5A7C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AC4E0-ADA7-6B8D-29A3-88E273501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F6A57-81BE-8AE5-F7EE-C963830C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8789-6041-4233-893D-A53CE8ADC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4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71609-C9C9-CB10-E93F-DA2BCF17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7C498-51D2-E00B-FFCC-190856F1F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88F6-58DA-537D-E975-D94186809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FBE45-4A74-4001-A91F-74B6FA1E5A7C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3581A-7A48-D68B-9DB1-C536F7CC5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21784-6E06-9A19-AF0C-5655BE4FE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58789-6041-4233-893D-A53CE8ADC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7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chadd\_NYCDSA\GoogleDecimeterChallenge\img\img-01.p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file:///C:\Users\chadd\_NYCDSA\GoogleDecimeterChallenge\img\img-02.png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file:///C:\Users\chadd\_NYCDSA\GoogleDecimeterChallenge\img\img-04.png" TargetMode="External"/><Relationship Id="rId7" Type="http://schemas.openxmlformats.org/officeDocument/2006/relationships/image" Target="file:///C:\Users\chadd\_NYCDSA\GoogleDecimeterChallenge\img\img-06.png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11" Type="http://schemas.openxmlformats.org/officeDocument/2006/relationships/image" Target="file:///C:\Users\chadd\_NYCDSA\GoogleDecimeterChallenge\img\img-08.png" TargetMode="External"/><Relationship Id="rId5" Type="http://schemas.openxmlformats.org/officeDocument/2006/relationships/image" Target="file:///C:\Users\chadd\_NYCDSA\GoogleDecimeterChallenge\img\img-05.png" TargetMode="Externa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file:///C:\Users\chadd\_NYCDSA\GoogleDecimeterChallenge\img\img-07.pn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9DF5-48F7-8623-337D-5F3AE61D2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29" y="2984964"/>
            <a:ext cx="11564542" cy="878718"/>
          </a:xfrm>
        </p:spPr>
        <p:txBody>
          <a:bodyPr>
            <a:normAutofit/>
          </a:bodyPr>
          <a:lstStyle/>
          <a:p>
            <a:pPr fontAlgn="base"/>
            <a:r>
              <a:rPr lang="da-DK" sz="3600" i="0" dirty="0"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Arial" panose="020B0604020202020204" pitchFamily="34" charset="0"/>
              </a:rPr>
              <a:t>Google Smartphone Decimeter Challenge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DA11D-5580-C4EE-BEF1-72F2EA28B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" y="4062200"/>
            <a:ext cx="10744200" cy="432329"/>
          </a:xfrm>
        </p:spPr>
        <p:txBody>
          <a:bodyPr>
            <a:normAutofit/>
          </a:bodyPr>
          <a:lstStyle/>
          <a:p>
            <a:pPr fontAlgn="base"/>
            <a:r>
              <a:rPr lang="en-US" sz="2000" i="0" dirty="0">
                <a:effectLst/>
                <a:latin typeface="+mj-lt"/>
              </a:rPr>
              <a:t>Improve high precision GNSS positioning and navigation accuracy on smartphones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E511B34E-9948-A50B-3E94-4A3592371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92663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1CFC998E-9156-F7DA-51B5-D6E104AD9D64}"/>
              </a:ext>
            </a:extLst>
          </p:cNvPr>
          <p:cNvSpPr txBox="1">
            <a:spLocks/>
          </p:cNvSpPr>
          <p:nvPr/>
        </p:nvSpPr>
        <p:spPr>
          <a:xfrm>
            <a:off x="1524000" y="4865629"/>
            <a:ext cx="9144000" cy="739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Michelle Bui ▪ Layal Hammad ▪ Caroline Keough ▪ Chad Loh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6DB9E6-2E68-2ECA-F0E3-971080E9AE59}"/>
              </a:ext>
            </a:extLst>
          </p:cNvPr>
          <p:cNvGrpSpPr/>
          <p:nvPr/>
        </p:nvGrpSpPr>
        <p:grpSpPr>
          <a:xfrm>
            <a:off x="3133115" y="6035244"/>
            <a:ext cx="5925769" cy="369090"/>
            <a:chOff x="2437181" y="5812994"/>
            <a:chExt cx="7093574" cy="441828"/>
          </a:xfrm>
        </p:grpSpPr>
        <p:pic>
          <p:nvPicPr>
            <p:cNvPr id="1030" name="Picture 6" descr="Data Science Bootcamp Curriculum">
              <a:extLst>
                <a:ext uri="{FF2B5EF4-FFF2-40B4-BE49-F238E27FC236}">
                  <a16:creationId xmlns:a16="http://schemas.microsoft.com/office/drawing/2014/main" id="{76845B88-6D9D-5FFC-BE2B-40AB5A85D4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1527" y="5851028"/>
              <a:ext cx="1709228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45B2BD01-4D7A-1A67-0128-B548B2B1F1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7181" y="5829300"/>
              <a:ext cx="1059520" cy="40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ON Logo">
              <a:extLst>
                <a:ext uri="{FF2B5EF4-FFF2-40B4-BE49-F238E27FC236}">
                  <a16:creationId xmlns:a16="http://schemas.microsoft.com/office/drawing/2014/main" id="{E01CA294-EFEF-DE3A-5CBD-7A91A7C245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3765" y="5829300"/>
              <a:ext cx="969994" cy="40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2" descr="Google logo - Wikipedia">
              <a:extLst>
                <a:ext uri="{FF2B5EF4-FFF2-40B4-BE49-F238E27FC236}">
                  <a16:creationId xmlns:a16="http://schemas.microsoft.com/office/drawing/2014/main" id="{FB9A8753-87EA-9756-1560-21B5992C99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4767" y="5812994"/>
              <a:ext cx="1311230" cy="441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10559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BB79-A210-80F8-BE49-8702BDA8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1F6FB-A5BE-417C-6765-856B64454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A9DCD-7694-18E0-4212-53305C3E40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61174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33D6-F859-4580-2103-B86BA90E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coordinate systems were used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350AF-084B-E82C-A7F6-B5E1AAC523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pic>
        <p:nvPicPr>
          <p:cNvPr id="8" name="Picture 7" descr="Diagram&#10;&#10;Description automatically generated with low confidence">
            <a:extLst>
              <a:ext uri="{FF2B5EF4-FFF2-40B4-BE49-F238E27FC236}">
                <a16:creationId xmlns:a16="http://schemas.microsoft.com/office/drawing/2014/main" id="{5578DC58-796C-255B-880A-10930EDB3E1C}"/>
              </a:ext>
            </a:extLst>
          </p:cNvPr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7" y="1037860"/>
            <a:ext cx="11514666" cy="582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4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05820-134E-1AAE-5CCD-1EFC064B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GPS Receiver Positioning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2A0F7-B341-C874-590C-CD2D9558EB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0EA0770-9CED-021B-063C-4DF98D98AB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1275" y="1428750"/>
                <a:ext cx="5462058" cy="473498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Weighted Least Square Technique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𝒎𝒊𝒏𝒊𝒎𝒊𝒛𝒆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weight on each satellite’s residual based on the data uncertainty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0EA0770-9CED-021B-063C-4DF98D98AB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1275" y="1428750"/>
                <a:ext cx="5462058" cy="4734984"/>
              </a:xfrm>
              <a:blipFill>
                <a:blip r:embed="rId2"/>
                <a:stretch>
                  <a:fillRect l="-558" t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D59DE620-54EB-9503-68AD-7A7EC7E18F32}"/>
              </a:ext>
            </a:extLst>
          </p:cNvPr>
          <p:cNvPicPr>
            <a:picLocks noChangeAspect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8" y="1510308"/>
            <a:ext cx="6858594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63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67A5-B35B-0AA4-B1A9-E59A07C7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Kalman filter combined </a:t>
            </a:r>
            <a:r>
              <a:rPr lang="en-US" b="1" dirty="0">
                <a:solidFill>
                  <a:srgbClr val="EF5350"/>
                </a:solidFill>
              </a:rPr>
              <a:t>Models</a:t>
            </a:r>
            <a:r>
              <a:rPr lang="en-US" dirty="0"/>
              <a:t> and </a:t>
            </a:r>
            <a:r>
              <a:rPr lang="en-US" dirty="0">
                <a:solidFill>
                  <a:srgbClr val="4285F4"/>
                </a:solidFill>
              </a:rPr>
              <a:t>Measurements</a:t>
            </a:r>
            <a:r>
              <a:rPr lang="en-US" dirty="0"/>
              <a:t> to improve Estimations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7C1B9-20E9-5C95-D6E6-B02F43561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pic>
        <p:nvPicPr>
          <p:cNvPr id="16" name="Picture 1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A45B1BE-CCC4-5A0F-23E1-A8D2132C428F}"/>
              </a:ext>
            </a:extLst>
          </p:cNvPr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79" y="1085261"/>
            <a:ext cx="9932242" cy="5772740"/>
          </a:xfrm>
          <a:prstGeom prst="rect">
            <a:avLst/>
          </a:prstGeom>
        </p:spPr>
      </p:pic>
      <p:pic>
        <p:nvPicPr>
          <p:cNvPr id="18" name="Picture 17" descr="A picture containing aircraft&#10;&#10;Description automatically generated">
            <a:extLst>
              <a:ext uri="{FF2B5EF4-FFF2-40B4-BE49-F238E27FC236}">
                <a16:creationId xmlns:a16="http://schemas.microsoft.com/office/drawing/2014/main" id="{8D352AA3-C2EF-84B1-0408-4EB81636FC50}"/>
              </a:ext>
            </a:extLst>
          </p:cNvPr>
          <p:cNvPicPr>
            <a:picLocks noChangeAspect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79" y="1085261"/>
            <a:ext cx="9932242" cy="5772740"/>
          </a:xfrm>
          <a:prstGeom prst="rect">
            <a:avLst/>
          </a:prstGeom>
        </p:spPr>
      </p:pic>
      <p:pic>
        <p:nvPicPr>
          <p:cNvPr id="20" name="Picture 19" descr="A picture containing dark&#10;&#10;Description automatically generated">
            <a:extLst>
              <a:ext uri="{FF2B5EF4-FFF2-40B4-BE49-F238E27FC236}">
                <a16:creationId xmlns:a16="http://schemas.microsoft.com/office/drawing/2014/main" id="{5F27F602-A9F9-A547-BAD7-F1913E169B8E}"/>
              </a:ext>
            </a:extLst>
          </p:cNvPr>
          <p:cNvPicPr>
            <a:picLocks noChangeAspect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79" y="1085261"/>
            <a:ext cx="9932242" cy="5772740"/>
          </a:xfrm>
          <a:prstGeom prst="rect">
            <a:avLst/>
          </a:prstGeom>
        </p:spPr>
      </p:pic>
      <p:pic>
        <p:nvPicPr>
          <p:cNvPr id="22" name="Picture 21" descr="Diagram&#10;&#10;Description automatically generated">
            <a:extLst>
              <a:ext uri="{FF2B5EF4-FFF2-40B4-BE49-F238E27FC236}">
                <a16:creationId xmlns:a16="http://schemas.microsoft.com/office/drawing/2014/main" id="{1C8B5B6C-45B0-1FAB-B5D0-0C38577F6418}"/>
              </a:ext>
            </a:extLst>
          </p:cNvPr>
          <p:cNvPicPr>
            <a:picLocks noChangeAspect="1"/>
          </p:cNvPicPr>
          <p:nvPr/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79" y="1085261"/>
            <a:ext cx="9932242" cy="5772740"/>
          </a:xfrm>
          <a:prstGeom prst="rect">
            <a:avLst/>
          </a:prstGeom>
        </p:spPr>
      </p:pic>
      <p:pic>
        <p:nvPicPr>
          <p:cNvPr id="24" name="Picture 2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09D4996-97BD-04EF-083E-7451E13C0820}"/>
              </a:ext>
            </a:extLst>
          </p:cNvPr>
          <p:cNvPicPr>
            <a:picLocks noChangeAspect="1"/>
          </p:cNvPicPr>
          <p:nvPr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79" y="1085261"/>
            <a:ext cx="9932242" cy="577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14A2-AE9F-4B8D-FCF6-DE8D20059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i="0" u="none" strike="noStrike" dirty="0">
                <a:solidFill>
                  <a:srgbClr val="1A1A1A"/>
                </a:solidFill>
                <a:effectLst/>
              </a:rPr>
              <a:t>Probably more about our approaches and some cool visuals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AB362-CFB2-D545-DEEF-03FA3EF6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5AECF-7CA9-6154-7C2B-AEB783FC48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931928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6C9C-1B98-EF59-AFE2-A7220BF0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with test data and Kaggle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9EAB5-91D7-1DB9-7EC6-B19EA2B75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D0790-2852-21D1-9843-8EC2660059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32845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9DE4-1322-0F37-B5F0-0D2E888C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400" i="0" dirty="0">
                <a:effectLst/>
                <a:latin typeface="+mj-lt"/>
                <a:ea typeface="Roboto Black" panose="02000000000000000000" pitchFamily="2" charset="0"/>
                <a:cs typeface="Arial" panose="020B0604020202020204" pitchFamily="34" charset="0"/>
              </a:rPr>
              <a:t>Google Smartphone Decimeter Challenge 2022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D2D0E-A267-6286-7E11-BBE00276C9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INTRODUCITON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F9DC34-20D8-EA08-D73C-F967B4450C39}"/>
              </a:ext>
            </a:extLst>
          </p:cNvPr>
          <p:cNvSpPr/>
          <p:nvPr/>
        </p:nvSpPr>
        <p:spPr>
          <a:xfrm>
            <a:off x="331822" y="3621947"/>
            <a:ext cx="6207091" cy="919823"/>
          </a:xfrm>
          <a:prstGeom prst="roundRect">
            <a:avLst>
              <a:gd name="adj" fmla="val 5767"/>
            </a:avLst>
          </a:prstGeom>
          <a:solidFill>
            <a:srgbClr val="FCFCFC"/>
          </a:solidFill>
          <a:ln>
            <a:noFill/>
          </a:ln>
          <a:effectLst>
            <a:outerShdw blurRad="38100" dist="1905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r>
              <a:rPr lang="en-US" dirty="0">
                <a:solidFill>
                  <a:srgbClr val="616161"/>
                </a:solidFill>
                <a:latin typeface="+mj-lt"/>
              </a:rPr>
              <a:t>Compute smartphone location </a:t>
            </a:r>
          </a:p>
          <a:p>
            <a:pPr algn="ctr"/>
            <a:r>
              <a:rPr lang="en-US" dirty="0">
                <a:solidFill>
                  <a:srgbClr val="616161"/>
                </a:solidFill>
                <a:latin typeface="+mj-lt"/>
              </a:rPr>
              <a:t>down to decimeter (10cm) resolution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1496971-0D0D-7AA4-CE6C-A40713CB2ADB}"/>
              </a:ext>
            </a:extLst>
          </p:cNvPr>
          <p:cNvSpPr/>
          <p:nvPr/>
        </p:nvSpPr>
        <p:spPr>
          <a:xfrm>
            <a:off x="331822" y="1719412"/>
            <a:ext cx="6207091" cy="1251259"/>
          </a:xfrm>
          <a:prstGeom prst="roundRect">
            <a:avLst>
              <a:gd name="adj" fmla="val 5767"/>
            </a:avLst>
          </a:prstGeom>
          <a:solidFill>
            <a:srgbClr val="FCFCFC"/>
          </a:solidFill>
          <a:ln>
            <a:noFill/>
          </a:ln>
          <a:effectLst>
            <a:outerShdw blurRad="38100" dist="1905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16161"/>
                </a:solidFill>
              </a:rPr>
              <a:t>Google Maps is pretty good at determining your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16161"/>
                </a:solidFill>
              </a:rPr>
              <a:t>Current accuracy: 3~5m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16161"/>
                </a:solidFill>
              </a:rPr>
              <a:t>But what if it could be more accurate? Within 10 cm?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0F4969-D0F6-11C7-50B5-D062FA8A926F}"/>
              </a:ext>
            </a:extLst>
          </p:cNvPr>
          <p:cNvSpPr txBox="1"/>
          <p:nvPr/>
        </p:nvSpPr>
        <p:spPr>
          <a:xfrm>
            <a:off x="338667" y="32339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F5350"/>
                </a:solidFill>
                <a:latin typeface="+mj-lt"/>
              </a:rPr>
              <a:t>CHALLENGE GOAL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C09CB8-2F0B-250B-6B61-2A38C5036025}"/>
              </a:ext>
            </a:extLst>
          </p:cNvPr>
          <p:cNvSpPr txBox="1"/>
          <p:nvPr/>
        </p:nvSpPr>
        <p:spPr>
          <a:xfrm>
            <a:off x="331822" y="12778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F5350"/>
                </a:solidFill>
                <a:latin typeface="+mj-lt"/>
              </a:rPr>
              <a:t>THE PROBLEM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0B1FB62-FFCE-36DE-9769-01A922D2D785}"/>
              </a:ext>
            </a:extLst>
          </p:cNvPr>
          <p:cNvGrpSpPr/>
          <p:nvPr/>
        </p:nvGrpSpPr>
        <p:grpSpPr>
          <a:xfrm>
            <a:off x="247650" y="4843464"/>
            <a:ext cx="11696700" cy="1890434"/>
            <a:chOff x="-1608420" y="3571350"/>
            <a:chExt cx="11467827" cy="2003158"/>
          </a:xfrm>
        </p:grpSpPr>
        <p:pic>
          <p:nvPicPr>
            <p:cNvPr id="4100" name="Picture 4" descr="Cervical dilation: what it is and how long it takes - MadeForMums">
              <a:extLst>
                <a:ext uri="{FF2B5EF4-FFF2-40B4-BE49-F238E27FC236}">
                  <a16:creationId xmlns:a16="http://schemas.microsoft.com/office/drawing/2014/main" id="{FCB3620C-060E-15C3-5763-288610D2E1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259"/>
            <a:stretch/>
          </p:blipFill>
          <p:spPr bwMode="auto">
            <a:xfrm>
              <a:off x="-1608420" y="3571350"/>
              <a:ext cx="5630304" cy="1865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Cervical dilation: what it is and how long it takes - MadeForMums">
              <a:extLst>
                <a:ext uri="{FF2B5EF4-FFF2-40B4-BE49-F238E27FC236}">
                  <a16:creationId xmlns:a16="http://schemas.microsoft.com/office/drawing/2014/main" id="{CF0B9B43-7AF6-2ACE-E37E-BB54E91160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259"/>
            <a:stretch/>
          </p:blipFill>
          <p:spPr bwMode="auto">
            <a:xfrm>
              <a:off x="3953907" y="3617783"/>
              <a:ext cx="5905500" cy="1956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0472AB-663C-F1B6-3535-10986E569A22}"/>
              </a:ext>
            </a:extLst>
          </p:cNvPr>
          <p:cNvSpPr/>
          <p:nvPr/>
        </p:nvSpPr>
        <p:spPr>
          <a:xfrm>
            <a:off x="1505551" y="4723854"/>
            <a:ext cx="3157537" cy="743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731D1C23-259A-06B5-8524-66343C35A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626" y="1685958"/>
            <a:ext cx="4535974" cy="285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25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6" grpId="0" animBg="1"/>
      <p:bldP spid="28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D61B-6EB5-6662-8BC7-736405B4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i="0" u="none" strike="noStrike" dirty="0">
                <a:solidFill>
                  <a:srgbClr val="1A1A1A"/>
                </a:solidFill>
                <a:effectLst/>
              </a:rPr>
              <a:t>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2984F-9E90-9933-1DC8-116C6275D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Lane-level accuracy</a:t>
            </a:r>
          </a:p>
          <a:p>
            <a:r>
              <a:rPr lang="en-US" dirty="0"/>
              <a:t>Carpool lane ETA time</a:t>
            </a:r>
          </a:p>
          <a:p>
            <a:r>
              <a:rPr lang="en-US" dirty="0"/>
              <a:t>Better able to specify location of road safety issues</a:t>
            </a:r>
          </a:p>
          <a:p>
            <a:r>
              <a:rPr lang="en-US" dirty="0"/>
              <a:t>Better indoor location accuracy</a:t>
            </a:r>
          </a:p>
          <a:p>
            <a:r>
              <a:rPr lang="en-US" dirty="0"/>
              <a:t>Less of this </a:t>
            </a:r>
            <a:r>
              <a:rPr lang="en-US" dirty="0">
                <a:latin typeface="Franklin Gothic Book" panose="020B0503020102020204" pitchFamily="34" charset="0"/>
              </a:rPr>
              <a:t>→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6B817-FC45-B7DB-4C53-869DBF2151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INTRODUCITON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FA721AB-BED4-02AB-7337-1EEEF7FD1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994" y="1060450"/>
            <a:ext cx="5076667" cy="484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43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1F44-E7B1-2AA3-9190-C3C61065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GPS System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471F8-3350-79AB-FC21-D0D5EAB1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67" y="1428750"/>
            <a:ext cx="5872947" cy="4734984"/>
          </a:xfrm>
        </p:spPr>
        <p:txBody>
          <a:bodyPr/>
          <a:lstStyle/>
          <a:p>
            <a:r>
              <a:rPr lang="en-US" dirty="0"/>
              <a:t>GPS satellites send signals to Earth </a:t>
            </a:r>
          </a:p>
          <a:p>
            <a:r>
              <a:rPr lang="en-US" dirty="0"/>
              <a:t>Data includes the time, position, and velocity of the satellite</a:t>
            </a:r>
          </a:p>
          <a:p>
            <a:r>
              <a:rPr lang="en-US" dirty="0"/>
              <a:t>GPS receiver (e.g., smartphones) position is triangulated</a:t>
            </a:r>
          </a:p>
          <a:p>
            <a:endParaRPr lang="en-US" dirty="0"/>
          </a:p>
          <a:p>
            <a:r>
              <a:rPr lang="en-US" dirty="0"/>
              <a:t>Basic GPS receiver: &lt;10m accuracy</a:t>
            </a:r>
          </a:p>
          <a:p>
            <a:r>
              <a:rPr lang="en-US" dirty="0"/>
              <a:t>Advanced GPS receiver: &lt;10cm accuracy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87A4A-6B39-9EB3-5B7C-A45527485C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A667DA5-EE6D-70FB-9FC4-067AE1A38A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2"/>
          <a:stretch/>
        </p:blipFill>
        <p:spPr bwMode="auto">
          <a:xfrm>
            <a:off x="6444055" y="1451052"/>
            <a:ext cx="5747945" cy="479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390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A8F6-3800-238B-E292-300788C29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EFB49-87F6-15E1-A3AC-13C47C50B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62 Driving Routes in the Bay Area and Los Angeles</a:t>
            </a:r>
          </a:p>
          <a:p>
            <a:r>
              <a:rPr lang="en-US" dirty="0"/>
              <a:t>1-5 phones per route</a:t>
            </a:r>
          </a:p>
          <a:p>
            <a:r>
              <a:rPr lang="en-US" dirty="0"/>
              <a:t>GNSS, IMU, and Ground Truth Data for each phone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B6581-C96A-5118-60B1-E4AB82814B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8541CB-6944-02A1-0652-57DE72800CE9}"/>
              </a:ext>
            </a:extLst>
          </p:cNvPr>
          <p:cNvSpPr/>
          <p:nvPr/>
        </p:nvSpPr>
        <p:spPr>
          <a:xfrm>
            <a:off x="5862638" y="694267"/>
            <a:ext cx="6062662" cy="5862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**Insert map of one of the driving routes**</a:t>
            </a:r>
          </a:p>
        </p:txBody>
      </p:sp>
    </p:spTree>
    <p:extLst>
      <p:ext uri="{BB962C8B-B14F-4D97-AF65-F5344CB8AC3E}">
        <p14:creationId xmlns:p14="http://schemas.microsoft.com/office/powerpoint/2010/main" val="220015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1239-3FC9-2629-2B35-9252CF1B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i="0" u="none" strike="noStrike" dirty="0">
                <a:solidFill>
                  <a:srgbClr val="1A1A1A"/>
                </a:solidFill>
                <a:effectLst/>
              </a:rPr>
              <a:t>GNSS (Global Navigation Satellite Systems) Data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59D1F-7D62-1703-E14B-1599FE2E91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CE10F1F-4209-C5EE-9739-46C6804A3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599" y="1724025"/>
            <a:ext cx="5414433" cy="238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5D9FEB-D237-B0EA-8F86-CFFBD5EC5A52}"/>
              </a:ext>
            </a:extLst>
          </p:cNvPr>
          <p:cNvSpPr/>
          <p:nvPr/>
        </p:nvSpPr>
        <p:spPr>
          <a:xfrm>
            <a:off x="331822" y="1428751"/>
            <a:ext cx="5488409" cy="4927600"/>
          </a:xfrm>
          <a:prstGeom prst="roundRect">
            <a:avLst>
              <a:gd name="adj" fmla="val 5767"/>
            </a:avLst>
          </a:prstGeom>
          <a:solidFill>
            <a:srgbClr val="FCFCFC"/>
          </a:solidFill>
          <a:ln>
            <a:noFill/>
          </a:ln>
          <a:effectLst>
            <a:outerShdw blurRad="38100" dist="1905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t" anchorCtr="0"/>
          <a:lstStyle/>
          <a:p>
            <a:r>
              <a:rPr lang="en-US" dirty="0">
                <a:solidFill>
                  <a:srgbClr val="4285F4"/>
                </a:solidFill>
                <a:latin typeface="+mj-lt"/>
                <a:ea typeface="Roboto" panose="02000000000000000000" pitchFamily="2" charset="0"/>
              </a:rPr>
              <a:t>GNSS Data</a:t>
            </a:r>
          </a:p>
          <a:p>
            <a:endParaRPr lang="en-US" sz="1600" dirty="0">
              <a:solidFill>
                <a:srgbClr val="4285F4"/>
              </a:solidFill>
              <a:ea typeface="Roboto" panose="02000000000000000000" pitchFamily="2" charset="0"/>
            </a:endParaRPr>
          </a:p>
          <a:p>
            <a:r>
              <a:rPr lang="en-US" sz="1600" b="1" dirty="0">
                <a:solidFill>
                  <a:srgbClr val="616161"/>
                </a:solidFill>
                <a:ea typeface="Roboto" panose="02000000000000000000" pitchFamily="2" charset="0"/>
              </a:rPr>
              <a:t>Time information	</a:t>
            </a:r>
            <a:r>
              <a:rPr lang="en-US" sz="1600" dirty="0">
                <a:solidFill>
                  <a:srgbClr val="616161"/>
                </a:solidFill>
                <a:ea typeface="Roboto" panose="02000000000000000000" pitchFamily="2" charset="0"/>
              </a:rPr>
              <a:t>Time [</a:t>
            </a:r>
            <a:r>
              <a:rPr lang="en-US" sz="1600" dirty="0" err="1">
                <a:solidFill>
                  <a:srgbClr val="616161"/>
                </a:solidFill>
                <a:ea typeface="Roboto" panose="02000000000000000000" pitchFamily="2" charset="0"/>
              </a:rPr>
              <a:t>ms</a:t>
            </a:r>
            <a:r>
              <a:rPr lang="en-US" sz="1600" dirty="0">
                <a:solidFill>
                  <a:srgbClr val="616161"/>
                </a:solidFill>
                <a:ea typeface="Roboto" panose="02000000000000000000" pitchFamily="2" charset="0"/>
              </a:rPr>
              <a:t>]</a:t>
            </a:r>
          </a:p>
          <a:p>
            <a:endParaRPr lang="en-US" sz="1600" dirty="0">
              <a:solidFill>
                <a:srgbClr val="616161"/>
              </a:solidFill>
              <a:ea typeface="Roboto" panose="02000000000000000000" pitchFamily="2" charset="0"/>
            </a:endParaRPr>
          </a:p>
          <a:p>
            <a:r>
              <a:rPr lang="en-US" sz="1600" b="1" dirty="0">
                <a:solidFill>
                  <a:srgbClr val="616161"/>
                </a:solidFill>
                <a:ea typeface="Roboto" panose="02000000000000000000" pitchFamily="2" charset="0"/>
              </a:rPr>
              <a:t>Receiver</a:t>
            </a:r>
            <a:r>
              <a:rPr lang="en-US" sz="1600" dirty="0">
                <a:solidFill>
                  <a:srgbClr val="616161"/>
                </a:solidFill>
                <a:ea typeface="Roboto" panose="02000000000000000000" pitchFamily="2" charset="0"/>
              </a:rPr>
              <a:t>		Baseline location (x, y, z) [m]</a:t>
            </a:r>
          </a:p>
          <a:p>
            <a:endParaRPr lang="en-US" sz="1600" dirty="0">
              <a:solidFill>
                <a:srgbClr val="616161"/>
              </a:solidFill>
              <a:ea typeface="Roboto" panose="02000000000000000000" pitchFamily="2" charset="0"/>
            </a:endParaRPr>
          </a:p>
          <a:p>
            <a:r>
              <a:rPr lang="en-US" sz="1600" b="1" dirty="0">
                <a:solidFill>
                  <a:srgbClr val="616161"/>
                </a:solidFill>
                <a:ea typeface="Roboto" panose="02000000000000000000" pitchFamily="2" charset="0"/>
              </a:rPr>
              <a:t>Satellite status	</a:t>
            </a:r>
            <a:r>
              <a:rPr lang="en-US" sz="1600" dirty="0">
                <a:solidFill>
                  <a:srgbClr val="616161"/>
                </a:solidFill>
                <a:ea typeface="Roboto" panose="02000000000000000000" pitchFamily="2" charset="0"/>
              </a:rPr>
              <a:t>Satellite ID / Signal Type</a:t>
            </a:r>
          </a:p>
          <a:p>
            <a:r>
              <a:rPr lang="en-US" sz="1600" dirty="0">
                <a:solidFill>
                  <a:srgbClr val="616161"/>
                </a:solidFill>
                <a:ea typeface="Roboto" panose="02000000000000000000" pitchFamily="2" charset="0"/>
              </a:rPr>
              <a:t>		Satellite location (x, y, z) [m]</a:t>
            </a:r>
          </a:p>
          <a:p>
            <a:r>
              <a:rPr lang="en-US" sz="1600" dirty="0">
                <a:solidFill>
                  <a:srgbClr val="616161"/>
                </a:solidFill>
                <a:ea typeface="Roboto" panose="02000000000000000000" pitchFamily="2" charset="0"/>
              </a:rPr>
              <a:t>		Satellite velocity (x, y, z) [m/s]</a:t>
            </a:r>
          </a:p>
          <a:p>
            <a:endParaRPr lang="en-US" sz="1600" dirty="0">
              <a:solidFill>
                <a:srgbClr val="616161"/>
              </a:solidFill>
              <a:ea typeface="Roboto" panose="02000000000000000000" pitchFamily="2" charset="0"/>
            </a:endParaRPr>
          </a:p>
          <a:p>
            <a:r>
              <a:rPr lang="en-US" sz="1600" b="1" dirty="0">
                <a:solidFill>
                  <a:srgbClr val="616161"/>
                </a:solidFill>
                <a:ea typeface="Roboto" panose="02000000000000000000" pitchFamily="2" charset="0"/>
              </a:rPr>
              <a:t>Errors and noise	</a:t>
            </a:r>
            <a:r>
              <a:rPr lang="en-US" sz="1600" dirty="0">
                <a:solidFill>
                  <a:srgbClr val="616161"/>
                </a:solidFill>
                <a:ea typeface="Roboto" panose="02000000000000000000" pitchFamily="2" charset="0"/>
              </a:rPr>
              <a:t>Bias [ns]</a:t>
            </a:r>
          </a:p>
          <a:p>
            <a:r>
              <a:rPr lang="en-US" sz="1600" dirty="0">
                <a:solidFill>
                  <a:srgbClr val="616161"/>
                </a:solidFill>
                <a:ea typeface="Roboto" panose="02000000000000000000" pitchFamily="2" charset="0"/>
              </a:rPr>
              <a:t>		Drift [ns]</a:t>
            </a:r>
          </a:p>
          <a:p>
            <a:r>
              <a:rPr lang="en-US" sz="1600" dirty="0">
                <a:solidFill>
                  <a:srgbClr val="616161"/>
                </a:solidFill>
                <a:ea typeface="Roboto" panose="02000000000000000000" pitchFamily="2" charset="0"/>
              </a:rPr>
              <a:t>		Carrier-to-noise ratio [Db-Hz]</a:t>
            </a:r>
          </a:p>
          <a:p>
            <a:r>
              <a:rPr lang="en-US" sz="1600" dirty="0">
                <a:solidFill>
                  <a:srgbClr val="616161"/>
                </a:solidFill>
                <a:ea typeface="Roboto" panose="02000000000000000000" pitchFamily="2" charset="0"/>
              </a:rPr>
              <a:t>		Delays [m]</a:t>
            </a:r>
          </a:p>
          <a:p>
            <a:endParaRPr lang="en-US" sz="1600" dirty="0">
              <a:solidFill>
                <a:srgbClr val="616161"/>
              </a:solidFill>
              <a:ea typeface="Roboto" panose="02000000000000000000" pitchFamily="2" charset="0"/>
            </a:endParaRPr>
          </a:p>
          <a:p>
            <a:r>
              <a:rPr lang="en-US" sz="1600" b="1" dirty="0">
                <a:solidFill>
                  <a:srgbClr val="616161"/>
                </a:solidFill>
                <a:ea typeface="Roboto" panose="02000000000000000000" pitchFamily="2" charset="0"/>
              </a:rPr>
              <a:t>Distance/Speed	</a:t>
            </a:r>
            <a:r>
              <a:rPr lang="en-US" sz="1600" dirty="0" err="1">
                <a:solidFill>
                  <a:srgbClr val="616161"/>
                </a:solidFill>
                <a:ea typeface="Roboto" panose="02000000000000000000" pitchFamily="2" charset="0"/>
              </a:rPr>
              <a:t>Pseudorange</a:t>
            </a:r>
            <a:r>
              <a:rPr lang="en-US" sz="1600" dirty="0">
                <a:solidFill>
                  <a:srgbClr val="616161"/>
                </a:solidFill>
                <a:ea typeface="Roboto" panose="02000000000000000000" pitchFamily="2" charset="0"/>
              </a:rPr>
              <a:t> [m]</a:t>
            </a:r>
          </a:p>
          <a:p>
            <a:r>
              <a:rPr lang="en-US" sz="1600" dirty="0">
                <a:solidFill>
                  <a:srgbClr val="616161"/>
                </a:solidFill>
                <a:ea typeface="Roboto" panose="02000000000000000000" pitchFamily="2" charset="0"/>
              </a:rPr>
              <a:t>		</a:t>
            </a:r>
            <a:r>
              <a:rPr lang="en-US" sz="1600" dirty="0" err="1">
                <a:solidFill>
                  <a:srgbClr val="616161"/>
                </a:solidFill>
                <a:ea typeface="Roboto" panose="02000000000000000000" pitchFamily="2" charset="0"/>
              </a:rPr>
              <a:t>Pseudorance</a:t>
            </a:r>
            <a:r>
              <a:rPr lang="en-US" sz="1600" dirty="0">
                <a:solidFill>
                  <a:srgbClr val="616161"/>
                </a:solidFill>
                <a:ea typeface="Roboto" panose="02000000000000000000" pitchFamily="2" charset="0"/>
              </a:rPr>
              <a:t> uncertainty [m]</a:t>
            </a:r>
          </a:p>
          <a:p>
            <a:r>
              <a:rPr lang="en-US" sz="1600" dirty="0">
                <a:solidFill>
                  <a:srgbClr val="616161"/>
                </a:solidFill>
                <a:ea typeface="Roboto" panose="02000000000000000000" pitchFamily="2" charset="0"/>
              </a:rPr>
              <a:t>		</a:t>
            </a:r>
            <a:r>
              <a:rPr lang="en-US" sz="1600" dirty="0" err="1">
                <a:solidFill>
                  <a:srgbClr val="616161"/>
                </a:solidFill>
                <a:ea typeface="Roboto" panose="02000000000000000000" pitchFamily="2" charset="0"/>
              </a:rPr>
              <a:t>Pseudorange</a:t>
            </a:r>
            <a:r>
              <a:rPr lang="en-US" sz="1600" dirty="0">
                <a:solidFill>
                  <a:srgbClr val="616161"/>
                </a:solidFill>
                <a:ea typeface="Roboto" panose="02000000000000000000" pitchFamily="2" charset="0"/>
              </a:rPr>
              <a:t> rate [m/s]</a:t>
            </a:r>
          </a:p>
          <a:p>
            <a:r>
              <a:rPr lang="en-US" sz="1600" dirty="0">
                <a:solidFill>
                  <a:srgbClr val="616161"/>
                </a:solidFill>
                <a:ea typeface="Roboto" panose="02000000000000000000" pitchFamily="2" charset="0"/>
              </a:rPr>
              <a:t>		</a:t>
            </a:r>
            <a:r>
              <a:rPr lang="en-US" sz="1600" dirty="0" err="1">
                <a:solidFill>
                  <a:srgbClr val="616161"/>
                </a:solidFill>
                <a:ea typeface="Roboto" panose="02000000000000000000" pitchFamily="2" charset="0"/>
              </a:rPr>
              <a:t>Pseudorange</a:t>
            </a:r>
            <a:r>
              <a:rPr lang="en-US" sz="1600" dirty="0">
                <a:solidFill>
                  <a:srgbClr val="616161"/>
                </a:solidFill>
                <a:ea typeface="Roboto" panose="02000000000000000000" pitchFamily="2" charset="0"/>
              </a:rPr>
              <a:t> rate uncertainty [m/s]</a:t>
            </a:r>
          </a:p>
          <a:p>
            <a:endParaRPr lang="en-US" sz="1600" dirty="0">
              <a:solidFill>
                <a:srgbClr val="616161"/>
              </a:solidFill>
              <a:ea typeface="Roboto" panose="02000000000000000000" pitchFamily="2" charset="0"/>
            </a:endParaRPr>
          </a:p>
          <a:p>
            <a:endParaRPr lang="en-US" sz="1600" dirty="0">
              <a:solidFill>
                <a:srgbClr val="616161"/>
              </a:solidFill>
              <a:ea typeface="Roboto" panose="020000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3052AA-E1B5-0C53-2126-05E26C1ED6DD}"/>
              </a:ext>
            </a:extLst>
          </p:cNvPr>
          <p:cNvSpPr/>
          <p:nvPr/>
        </p:nvSpPr>
        <p:spPr>
          <a:xfrm>
            <a:off x="6371770" y="4657273"/>
            <a:ext cx="5488409" cy="1699078"/>
          </a:xfrm>
          <a:prstGeom prst="roundRect">
            <a:avLst>
              <a:gd name="adj" fmla="val 5767"/>
            </a:avLst>
          </a:prstGeom>
          <a:solidFill>
            <a:srgbClr val="FCFCFC"/>
          </a:solidFill>
          <a:ln>
            <a:noFill/>
          </a:ln>
          <a:effectLst>
            <a:outerShdw blurRad="38100" dist="1905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t" anchorCtr="0"/>
          <a:lstStyle/>
          <a:p>
            <a:r>
              <a:rPr lang="en-US" dirty="0">
                <a:solidFill>
                  <a:srgbClr val="4285F4"/>
                </a:solidFill>
                <a:latin typeface="+mj-lt"/>
                <a:ea typeface="Roboto" panose="02000000000000000000" pitchFamily="2" charset="0"/>
              </a:rPr>
              <a:t>Ground Truth</a:t>
            </a:r>
          </a:p>
          <a:p>
            <a:endParaRPr lang="en-US" sz="1600" dirty="0">
              <a:solidFill>
                <a:srgbClr val="4285F4"/>
              </a:solidFill>
              <a:ea typeface="Roboto" panose="02000000000000000000" pitchFamily="2" charset="0"/>
            </a:endParaRPr>
          </a:p>
          <a:p>
            <a:r>
              <a:rPr lang="en-US" sz="1600" b="1" dirty="0">
                <a:solidFill>
                  <a:srgbClr val="616161"/>
                </a:solidFill>
                <a:ea typeface="Roboto" panose="02000000000000000000" pitchFamily="2" charset="0"/>
              </a:rPr>
              <a:t>Time information	</a:t>
            </a:r>
            <a:r>
              <a:rPr lang="en-US" sz="1600" dirty="0">
                <a:solidFill>
                  <a:srgbClr val="616161"/>
                </a:solidFill>
                <a:ea typeface="Roboto" panose="02000000000000000000" pitchFamily="2" charset="0"/>
              </a:rPr>
              <a:t>Time [</a:t>
            </a:r>
            <a:r>
              <a:rPr lang="en-US" sz="1600" dirty="0" err="1">
                <a:solidFill>
                  <a:srgbClr val="616161"/>
                </a:solidFill>
                <a:ea typeface="Roboto" panose="02000000000000000000" pitchFamily="2" charset="0"/>
              </a:rPr>
              <a:t>ms</a:t>
            </a:r>
            <a:r>
              <a:rPr lang="en-US" sz="1600" dirty="0">
                <a:solidFill>
                  <a:srgbClr val="616161"/>
                </a:solidFill>
                <a:ea typeface="Roboto" panose="02000000000000000000" pitchFamily="2" charset="0"/>
              </a:rPr>
              <a:t>]</a:t>
            </a:r>
          </a:p>
          <a:p>
            <a:endParaRPr lang="en-US" sz="1600" dirty="0">
              <a:solidFill>
                <a:srgbClr val="616161"/>
              </a:solidFill>
              <a:ea typeface="Roboto" panose="02000000000000000000" pitchFamily="2" charset="0"/>
            </a:endParaRPr>
          </a:p>
          <a:p>
            <a:r>
              <a:rPr lang="en-US" sz="1600" b="1" dirty="0">
                <a:solidFill>
                  <a:srgbClr val="616161"/>
                </a:solidFill>
                <a:ea typeface="Roboto" panose="02000000000000000000" pitchFamily="2" charset="0"/>
              </a:rPr>
              <a:t>Receiver</a:t>
            </a:r>
            <a:r>
              <a:rPr lang="en-US" sz="1600" dirty="0">
                <a:solidFill>
                  <a:srgbClr val="616161"/>
                </a:solidFill>
                <a:ea typeface="Roboto" panose="02000000000000000000" pitchFamily="2" charset="0"/>
              </a:rPr>
              <a:t>		Ground truth location (x, y, z) [m]</a:t>
            </a:r>
          </a:p>
          <a:p>
            <a:endParaRPr lang="en-US" sz="1600" dirty="0">
              <a:solidFill>
                <a:srgbClr val="616161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85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AFCFD-49B6-E1F7-4BF3-14205B5A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1A1A1A"/>
                </a:solidFill>
              </a:rPr>
              <a:t>IMU (Inertial Measurement Unit)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ED090-F20A-592E-000B-6B89436AD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0CE38A3-0B16-A443-0702-6B3D34D99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49" y="1281114"/>
            <a:ext cx="5743575" cy="35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9ACBAA-1C5C-8366-F8D5-EF18847E0518}"/>
              </a:ext>
            </a:extLst>
          </p:cNvPr>
          <p:cNvSpPr/>
          <p:nvPr/>
        </p:nvSpPr>
        <p:spPr>
          <a:xfrm>
            <a:off x="331821" y="1428751"/>
            <a:ext cx="5488409" cy="2626178"/>
          </a:xfrm>
          <a:prstGeom prst="roundRect">
            <a:avLst>
              <a:gd name="adj" fmla="val 5767"/>
            </a:avLst>
          </a:prstGeom>
          <a:solidFill>
            <a:srgbClr val="FCFCFC"/>
          </a:solidFill>
          <a:ln>
            <a:noFill/>
          </a:ln>
          <a:effectLst>
            <a:outerShdw blurRad="38100" dist="1905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t" anchorCtr="0"/>
          <a:lstStyle/>
          <a:p>
            <a:r>
              <a:rPr lang="en-US" dirty="0">
                <a:solidFill>
                  <a:srgbClr val="4285F4"/>
                </a:solidFill>
                <a:latin typeface="+mj-lt"/>
                <a:ea typeface="Roboto" panose="02000000000000000000" pitchFamily="2" charset="0"/>
              </a:rPr>
              <a:t>IMU Data</a:t>
            </a:r>
          </a:p>
          <a:p>
            <a:endParaRPr lang="en-US" sz="1600" dirty="0">
              <a:solidFill>
                <a:srgbClr val="4285F4"/>
              </a:solidFill>
              <a:ea typeface="Roboto" panose="02000000000000000000" pitchFamily="2" charset="0"/>
            </a:endParaRPr>
          </a:p>
          <a:p>
            <a:r>
              <a:rPr lang="en-US" sz="1600" b="1" dirty="0">
                <a:solidFill>
                  <a:srgbClr val="616161"/>
                </a:solidFill>
                <a:ea typeface="Roboto" panose="02000000000000000000" pitchFamily="2" charset="0"/>
              </a:rPr>
              <a:t>Time information	</a:t>
            </a:r>
            <a:r>
              <a:rPr lang="en-US" sz="1600" dirty="0">
                <a:solidFill>
                  <a:srgbClr val="616161"/>
                </a:solidFill>
                <a:ea typeface="Roboto" panose="02000000000000000000" pitchFamily="2" charset="0"/>
              </a:rPr>
              <a:t>Time [</a:t>
            </a:r>
            <a:r>
              <a:rPr lang="en-US" sz="1600" dirty="0" err="1">
                <a:solidFill>
                  <a:srgbClr val="616161"/>
                </a:solidFill>
                <a:ea typeface="Roboto" panose="02000000000000000000" pitchFamily="2" charset="0"/>
              </a:rPr>
              <a:t>ms</a:t>
            </a:r>
            <a:r>
              <a:rPr lang="en-US" sz="1600" dirty="0">
                <a:solidFill>
                  <a:srgbClr val="616161"/>
                </a:solidFill>
                <a:ea typeface="Roboto" panose="02000000000000000000" pitchFamily="2" charset="0"/>
              </a:rPr>
              <a:t>]</a:t>
            </a:r>
          </a:p>
          <a:p>
            <a:endParaRPr lang="en-US" sz="1600" dirty="0">
              <a:solidFill>
                <a:srgbClr val="616161"/>
              </a:solidFill>
              <a:ea typeface="Roboto" panose="02000000000000000000" pitchFamily="2" charset="0"/>
            </a:endParaRPr>
          </a:p>
          <a:p>
            <a:r>
              <a:rPr lang="en-US" sz="1600" b="1" dirty="0">
                <a:solidFill>
                  <a:srgbClr val="616161"/>
                </a:solidFill>
                <a:ea typeface="Roboto" panose="02000000000000000000" pitchFamily="2" charset="0"/>
              </a:rPr>
              <a:t>Accelerometer</a:t>
            </a:r>
            <a:r>
              <a:rPr lang="en-US" sz="1600" dirty="0">
                <a:solidFill>
                  <a:srgbClr val="616161"/>
                </a:solidFill>
                <a:ea typeface="Roboto" panose="02000000000000000000" pitchFamily="2" charset="0"/>
              </a:rPr>
              <a:t>	Acceleration (x, y, z) [m/s</a:t>
            </a:r>
            <a:r>
              <a:rPr lang="en-US" sz="1600" baseline="30000" dirty="0">
                <a:solidFill>
                  <a:srgbClr val="616161"/>
                </a:solidFill>
                <a:ea typeface="Roboto" panose="02000000000000000000" pitchFamily="2" charset="0"/>
              </a:rPr>
              <a:t>2</a:t>
            </a:r>
            <a:r>
              <a:rPr lang="en-US" sz="1600" dirty="0">
                <a:solidFill>
                  <a:srgbClr val="616161"/>
                </a:solidFill>
                <a:ea typeface="Roboto" panose="02000000000000000000" pitchFamily="2" charset="0"/>
              </a:rPr>
              <a:t>]</a:t>
            </a:r>
          </a:p>
          <a:p>
            <a:endParaRPr lang="en-US" sz="1600" dirty="0">
              <a:solidFill>
                <a:srgbClr val="616161"/>
              </a:solidFill>
              <a:ea typeface="Roboto" panose="02000000000000000000" pitchFamily="2" charset="0"/>
            </a:endParaRPr>
          </a:p>
          <a:p>
            <a:r>
              <a:rPr lang="en-US" sz="1600" b="1" dirty="0">
                <a:solidFill>
                  <a:srgbClr val="616161"/>
                </a:solidFill>
                <a:ea typeface="Roboto" panose="02000000000000000000" pitchFamily="2" charset="0"/>
              </a:rPr>
              <a:t>Gyroscope</a:t>
            </a:r>
            <a:r>
              <a:rPr lang="en-US" sz="1600" dirty="0">
                <a:solidFill>
                  <a:srgbClr val="616161"/>
                </a:solidFill>
                <a:ea typeface="Roboto" panose="02000000000000000000" pitchFamily="2" charset="0"/>
              </a:rPr>
              <a:t>	Angular velocity (x, y, z) [deg/s]</a:t>
            </a:r>
          </a:p>
          <a:p>
            <a:endParaRPr lang="en-US" sz="1600" dirty="0">
              <a:solidFill>
                <a:srgbClr val="616161"/>
              </a:solidFill>
              <a:ea typeface="Roboto" panose="02000000000000000000" pitchFamily="2" charset="0"/>
            </a:endParaRPr>
          </a:p>
          <a:p>
            <a:r>
              <a:rPr lang="en-US" sz="1600" b="1" dirty="0">
                <a:solidFill>
                  <a:srgbClr val="616161"/>
                </a:solidFill>
                <a:ea typeface="Roboto" panose="02000000000000000000" pitchFamily="2" charset="0"/>
              </a:rPr>
              <a:t>Magnetometer</a:t>
            </a:r>
            <a:r>
              <a:rPr lang="en-US" sz="1600" dirty="0">
                <a:solidFill>
                  <a:srgbClr val="616161"/>
                </a:solidFill>
                <a:ea typeface="Roboto" panose="02000000000000000000" pitchFamily="2" charset="0"/>
              </a:rPr>
              <a:t>	Magnetic field (x, y, z) [</a:t>
            </a:r>
            <a:r>
              <a:rPr lang="en-US" sz="1600" dirty="0" err="1">
                <a:solidFill>
                  <a:srgbClr val="616161"/>
                </a:solidFill>
                <a:ea typeface="Roboto" panose="02000000000000000000" pitchFamily="2" charset="0"/>
              </a:rPr>
              <a:t>mT</a:t>
            </a:r>
            <a:r>
              <a:rPr lang="en-US" sz="1600" dirty="0">
                <a:solidFill>
                  <a:srgbClr val="616161"/>
                </a:solidFill>
                <a:ea typeface="Roboto" panose="02000000000000000000" pitchFamily="2" charset="0"/>
              </a:rPr>
              <a:t>]</a:t>
            </a:r>
          </a:p>
          <a:p>
            <a:endParaRPr lang="en-US" sz="1600" dirty="0">
              <a:solidFill>
                <a:srgbClr val="616161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2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14A2-AE9F-4B8D-FCF6-DE8D20059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i="0" u="none" strike="noStrike" dirty="0">
                <a:solidFill>
                  <a:srgbClr val="1A1A1A"/>
                </a:solidFill>
                <a:effectLst/>
              </a:rPr>
              <a:t>EDA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AB362-CFB2-D545-DEEF-03FA3EF6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5AECF-7CA9-6154-7C2B-AEB783FC48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63935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13A0-048B-CB23-3849-6F528716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CE098-EBBF-C80E-06FF-201E8353D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Kalman Filter</a:t>
            </a:r>
          </a:p>
          <a:p>
            <a:r>
              <a:rPr lang="en-US" dirty="0"/>
              <a:t>Satellite angle</a:t>
            </a:r>
          </a:p>
          <a:p>
            <a:r>
              <a:rPr lang="en-US" dirty="0"/>
              <a:t>Neural network</a:t>
            </a:r>
          </a:p>
          <a:p>
            <a:r>
              <a:rPr lang="en-US" dirty="0"/>
              <a:t>IMU data integration :/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0B0ED-3546-6461-657F-5A077CDA79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639961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 Medium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481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Cambria Math</vt:lpstr>
      <vt:lpstr>Franklin Gothic Book</vt:lpstr>
      <vt:lpstr>Roboto</vt:lpstr>
      <vt:lpstr>Roboto Black</vt:lpstr>
      <vt:lpstr>Roboto Medium</vt:lpstr>
      <vt:lpstr>Roboto Mono</vt:lpstr>
      <vt:lpstr>Office Theme</vt:lpstr>
      <vt:lpstr>Google Smartphone Decimeter Challenge 2022</vt:lpstr>
      <vt:lpstr>Google Smartphone Decimeter Challenge 2022</vt:lpstr>
      <vt:lpstr>Applications</vt:lpstr>
      <vt:lpstr>How GPS System works</vt:lpstr>
      <vt:lpstr>Datasets</vt:lpstr>
      <vt:lpstr>GNSS (Global Navigation Satellite Systems) Data</vt:lpstr>
      <vt:lpstr>IMU (Inertial Measurement Unit) Data</vt:lpstr>
      <vt:lpstr>EDA</vt:lpstr>
      <vt:lpstr>Our Approach</vt:lpstr>
      <vt:lpstr>Code Block Diagram</vt:lpstr>
      <vt:lpstr>Various coordinate systems were used </vt:lpstr>
      <vt:lpstr>GPS Receiver Positioning</vt:lpstr>
      <vt:lpstr>How Kalman filter combined Models and Measurements to improve Estimations</vt:lpstr>
      <vt:lpstr>Probably more about our approaches and some cool visuals</vt:lpstr>
      <vt:lpstr>Validation with test data and Kaggle submission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Smartphone Decimeter Challenge 2022</dc:title>
  <dc:creator>Chad Loh</dc:creator>
  <cp:lastModifiedBy>Chad Loh</cp:lastModifiedBy>
  <cp:revision>8</cp:revision>
  <dcterms:created xsi:type="dcterms:W3CDTF">2022-06-17T18:07:38Z</dcterms:created>
  <dcterms:modified xsi:type="dcterms:W3CDTF">2022-06-18T13:13:28Z</dcterms:modified>
</cp:coreProperties>
</file>