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9" r:id="rId9"/>
    <p:sldId id="270" r:id="rId10"/>
    <p:sldId id="267" r:id="rId11"/>
    <p:sldId id="268" r:id="rId12"/>
    <p:sldId id="265" r:id="rId13"/>
    <p:sldId id="266" r:id="rId14"/>
    <p:sldId id="271" r:id="rId15"/>
    <p:sldId id="275" r:id="rId16"/>
    <p:sldId id="273" r:id="rId17"/>
    <p:sldId id="274" r:id="rId18"/>
    <p:sldId id="263" r:id="rId19"/>
    <p:sldId id="277" r:id="rId20"/>
    <p:sldId id="264" r:id="rId21"/>
    <p:sldId id="279" r:id="rId22"/>
    <p:sldId id="278" r:id="rId23"/>
    <p:sldId id="272" r:id="rId24"/>
    <p:sldId id="280" r:id="rId25"/>
    <p:sldId id="281" r:id="rId26"/>
    <p:sldId id="282" r:id="rId27"/>
    <p:sldId id="283" r:id="rId28"/>
    <p:sldId id="276" r:id="rId29"/>
    <p:sldId id="285" r:id="rId30"/>
    <p:sldId id="286" r:id="rId31"/>
    <p:sldId id="287" r:id="rId32"/>
    <p:sldId id="288" r:id="rId33"/>
    <p:sldId id="289" r:id="rId34"/>
    <p:sldId id="284" r:id="rId35"/>
    <p:sldId id="290" r:id="rId36"/>
    <p:sldId id="291" r:id="rId37"/>
    <p:sldId id="293" r:id="rId38"/>
    <p:sldId id="294" r:id="rId39"/>
    <p:sldId id="295" r:id="rId40"/>
    <p:sldId id="292" r:id="rId41"/>
    <p:sldId id="296" r:id="rId42"/>
    <p:sldId id="297" r:id="rId43"/>
    <p:sldId id="299" r:id="rId44"/>
    <p:sldId id="300" r:id="rId45"/>
    <p:sldId id="301" r:id="rId46"/>
    <p:sldId id="29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04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7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0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3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3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0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6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ference/android/widget/package-summary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sources/tutorials/views/index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fundamentals/activities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requirement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installing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downloads/index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android/maps-api-signup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lipse.org/download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github.com/win-set-up-git/" TargetMode="External"/><Relationship Id="rId4" Type="http://schemas.openxmlformats.org/officeDocument/2006/relationships/hyperlink" Target="http://rogerdudler.github.com/git-guid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kedco.blogspot.com" TargetMode="External"/><Relationship Id="rId4" Type="http://schemas.openxmlformats.org/officeDocument/2006/relationships/hyperlink" Target="http://code.chadmaughan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Maughan</a:t>
            </a:r>
          </a:p>
          <a:p>
            <a:r>
              <a:rPr lang="en-US" dirty="0" smtClean="0"/>
              <a:t>January 28,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2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Android is a software environment built for mobile devices. It’s not a hardware platform. Android includes a Linux kernel-based OS, a rich UI, end-user applications, code libraries, application frameworks, multimedia </a:t>
            </a:r>
            <a:r>
              <a:rPr lang="en-US" dirty="0" smtClean="0"/>
              <a:t>support, telephone functionality and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7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387" r="-1938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450791" y="6298755"/>
            <a:ext cx="223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Pro Android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9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4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</a:p>
          <a:p>
            <a:r>
              <a:rPr lang="en-US" dirty="0" smtClean="0"/>
              <a:t>Activity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err="1" smtClean="0"/>
              <a:t>BroadcastReciever</a:t>
            </a:r>
            <a:endParaRPr lang="en-US" dirty="0" smtClean="0"/>
          </a:p>
          <a:p>
            <a:r>
              <a:rPr lang="en-US" dirty="0" err="1" smtClean="0"/>
              <a:t>ContentProvider</a:t>
            </a:r>
            <a:endParaRPr lang="en-US" dirty="0" smtClean="0"/>
          </a:p>
          <a:p>
            <a:r>
              <a:rPr lang="en-US" dirty="0" err="1" smtClean="0"/>
              <a:t>AndroidManifest.xml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0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UI controls, including the layout classes are derived from class </a:t>
            </a:r>
            <a:r>
              <a:rPr lang="en-US" i="1" dirty="0" smtClean="0"/>
              <a:t>View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View</a:t>
            </a:r>
            <a:r>
              <a:rPr lang="en-US" dirty="0" smtClean="0"/>
              <a:t> is assigned to an activity</a:t>
            </a:r>
          </a:p>
          <a:p>
            <a:r>
              <a:rPr lang="en-US" dirty="0" smtClean="0"/>
              <a:t>A widget is a view object for interaction</a:t>
            </a:r>
          </a:p>
          <a:p>
            <a:pPr lvl="1"/>
            <a:r>
              <a:rPr lang="en-US" dirty="0" smtClean="0"/>
              <a:t>Comprehensive list at </a:t>
            </a:r>
            <a:r>
              <a:rPr lang="en-US" dirty="0" smtClean="0">
                <a:hlinkClick r:id="rId2"/>
              </a:rPr>
              <a:t>android.widget</a:t>
            </a:r>
            <a:endParaRPr lang="en-US" dirty="0" smtClean="0"/>
          </a:p>
          <a:p>
            <a:r>
              <a:rPr lang="en-US" dirty="0" smtClean="0"/>
              <a:t>Can be declared </a:t>
            </a:r>
            <a:r>
              <a:rPr lang="en-US" b="1" dirty="0" smtClean="0"/>
              <a:t>programmatically</a:t>
            </a:r>
            <a:r>
              <a:rPr lang="en-US" dirty="0" smtClean="0"/>
              <a:t> (in code) or </a:t>
            </a:r>
            <a:r>
              <a:rPr lang="en-US" b="1" dirty="0" smtClean="0"/>
              <a:t>declaratively</a:t>
            </a:r>
            <a:r>
              <a:rPr lang="en-US" dirty="0" smtClean="0"/>
              <a:t> (in XML)</a:t>
            </a:r>
          </a:p>
          <a:p>
            <a:r>
              <a:rPr lang="en-US" dirty="0" smtClean="0"/>
              <a:t>A </a:t>
            </a:r>
            <a:r>
              <a:rPr lang="en-US" i="1" dirty="0" err="1" smtClean="0"/>
              <a:t>ViewGroup</a:t>
            </a:r>
            <a:r>
              <a:rPr lang="en-US" dirty="0" smtClean="0"/>
              <a:t> is a special view that can have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2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layouts are subclasses of </a:t>
            </a:r>
            <a:r>
              <a:rPr lang="en-US" i="1" dirty="0" err="1" smtClean="0"/>
              <a:t>ViewGroup</a:t>
            </a:r>
            <a:endParaRPr lang="en-US" dirty="0" smtClean="0"/>
          </a:p>
          <a:p>
            <a:r>
              <a:rPr lang="en-US" dirty="0" smtClean="0"/>
              <a:t>XML layouts are compiled into a View resource in </a:t>
            </a:r>
            <a:r>
              <a:rPr lang="en-US" i="1" dirty="0" smtClean="0"/>
              <a:t>/res/layout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err="1" smtClean="0"/>
              <a:t>R.layout.main_layout</a:t>
            </a:r>
            <a:endParaRPr lang="en-US" dirty="0" smtClean="0"/>
          </a:p>
          <a:p>
            <a:pPr lvl="1"/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R.layout.main_layout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On problems</a:t>
            </a:r>
          </a:p>
          <a:p>
            <a:pPr lvl="1"/>
            <a:r>
              <a:rPr lang="en-US" dirty="0" smtClean="0"/>
              <a:t>Clean project</a:t>
            </a:r>
          </a:p>
          <a:p>
            <a:pPr lvl="1"/>
            <a:r>
              <a:rPr lang="en-US" dirty="0" smtClean="0"/>
              <a:t>Right click, then Android Tools -&gt; Fix Project Properties </a:t>
            </a:r>
          </a:p>
          <a:p>
            <a:r>
              <a:rPr lang="en-US" dirty="0" smtClean="0"/>
              <a:t>Tutorial: </a:t>
            </a:r>
            <a:r>
              <a:rPr lang="en-US" dirty="0" smtClean="0">
                <a:hlinkClick r:id="rId2"/>
              </a:rPr>
              <a:t>Hello,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5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Layout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</a:t>
            </a:r>
            <a:r>
              <a:rPr lang="en-US" dirty="0" err="1"/>
              <a:t>schemas.android.com</a:t>
            </a:r>
            <a:r>
              <a:rPr lang="en-US" dirty="0"/>
              <a:t>/</a:t>
            </a:r>
            <a:r>
              <a:rPr lang="en-US" dirty="0" err="1"/>
              <a:t>apk</a:t>
            </a:r>
            <a:r>
              <a:rPr lang="en-US" dirty="0"/>
              <a:t>/res/android"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android:orientation</a:t>
            </a:r>
            <a:r>
              <a:rPr lang="en-US" dirty="0"/>
              <a:t>="vertical" &gt;</a:t>
            </a:r>
            <a:br>
              <a:rPr lang="en-US" dirty="0"/>
            </a:br>
            <a:r>
              <a:rPr lang="en-US" dirty="0"/>
              <a:t>    &lt;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="@+id/text"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android:text</a:t>
            </a:r>
            <a:r>
              <a:rPr lang="en-US" dirty="0"/>
              <a:t>="Hello, I am a </a:t>
            </a:r>
            <a:r>
              <a:rPr lang="en-US" dirty="0" err="1"/>
              <a:t>TextView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    &lt;Button </a:t>
            </a:r>
            <a:r>
              <a:rPr lang="en-US" dirty="0" err="1"/>
              <a:t>android:id</a:t>
            </a:r>
            <a:r>
              <a:rPr lang="en-US" dirty="0"/>
              <a:t>="@+id/button"</a:t>
            </a:r>
            <a:br>
              <a:rPr lang="en-US" dirty="0"/>
            </a:br>
            <a:r>
              <a:rPr lang="en-US" dirty="0"/>
              <a:t>           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</a:t>
            </a:r>
            <a:r>
              <a:rPr lang="en-US" dirty="0" err="1"/>
              <a:t>android:text</a:t>
            </a:r>
            <a:r>
              <a:rPr lang="en-US" dirty="0"/>
              <a:t>="Hello, I am a Button" 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363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4990" r="-84990"/>
          <a:stretch>
            <a:fillRect/>
          </a:stretch>
        </p:blipFill>
        <p:spPr>
          <a:xfrm>
            <a:off x="-1514761" y="1600200"/>
            <a:ext cx="8400928" cy="46201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54" y="1600200"/>
            <a:ext cx="3107438" cy="46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5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Activity = Screen</a:t>
            </a:r>
          </a:p>
          <a:p>
            <a:r>
              <a:rPr lang="en-US" dirty="0" smtClean="0"/>
              <a:t>Allows interaction (via interface)</a:t>
            </a:r>
          </a:p>
          <a:p>
            <a:r>
              <a:rPr lang="en-US" dirty="0" smtClean="0"/>
              <a:t>Application usually consists of multiple activities</a:t>
            </a:r>
          </a:p>
          <a:p>
            <a:r>
              <a:rPr lang="en-US" dirty="0" smtClean="0"/>
              <a:t>Two important methods to implement</a:t>
            </a:r>
          </a:p>
          <a:p>
            <a:pPr lvl="1"/>
            <a:r>
              <a:rPr lang="en-US" dirty="0" err="1" smtClean="0"/>
              <a:t>onCreate</a:t>
            </a:r>
            <a:r>
              <a:rPr lang="en-US" dirty="0" smtClean="0"/>
              <a:t>(Bundle)</a:t>
            </a:r>
          </a:p>
          <a:p>
            <a:pPr lvl="1"/>
            <a:r>
              <a:rPr lang="en-US" dirty="0" err="1" smtClean="0"/>
              <a:t>onPause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Developer Guide</a:t>
            </a:r>
          </a:p>
          <a:p>
            <a:pPr lvl="1"/>
            <a:r>
              <a:rPr lang="en-US" dirty="0">
                <a:hlinkClick r:id="rId2"/>
              </a:rPr>
              <a:t>http://developer.android.com/guide/topics/fundamentals/</a:t>
            </a:r>
            <a:r>
              <a:rPr lang="en-US" dirty="0" smtClean="0">
                <a:hlinkClick r:id="rId2"/>
              </a:rPr>
              <a:t>activities.html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551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ndroid:name</a:t>
            </a:r>
            <a:r>
              <a:rPr lang="en-US" dirty="0" smtClean="0"/>
              <a:t> only required attribute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manifest ... &gt;</a:t>
            </a:r>
            <a:br>
              <a:rPr lang="en-US" dirty="0"/>
            </a:br>
            <a:r>
              <a:rPr lang="en-US" dirty="0"/>
              <a:t>  &lt;application ... &gt;</a:t>
            </a:r>
            <a:br>
              <a:rPr lang="en-US" dirty="0"/>
            </a:br>
            <a:r>
              <a:rPr lang="en-US" dirty="0"/>
              <a:t>      &lt;activity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smtClean="0"/>
              <a:t>.</a:t>
            </a:r>
            <a:r>
              <a:rPr lang="en-US" dirty="0" err="1" smtClean="0"/>
              <a:t>MainActivity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      ...</a:t>
            </a:r>
            <a:br>
              <a:rPr lang="en-US" dirty="0"/>
            </a:br>
            <a:r>
              <a:rPr lang="en-US" dirty="0"/>
              <a:t>  &lt;/application ... &gt;</a:t>
            </a:r>
            <a:br>
              <a:rPr lang="en-US" dirty="0"/>
            </a:br>
            <a:r>
              <a:rPr lang="en-US" dirty="0"/>
              <a:t>  ...</a:t>
            </a:r>
            <a:br>
              <a:rPr lang="en-US" dirty="0"/>
            </a:br>
            <a:r>
              <a:rPr lang="en-US" dirty="0"/>
              <a:t>&lt;/manifest &gt;</a:t>
            </a:r>
          </a:p>
        </p:txBody>
      </p:sp>
    </p:spTree>
    <p:extLst>
      <p:ext uri="{BB962C8B-B14F-4D97-AF65-F5344CB8AC3E}">
        <p14:creationId xmlns:p14="http://schemas.microsoft.com/office/powerpoint/2010/main" val="298548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http://developer.android.com/sdk/requirements.html</a:t>
            </a:r>
            <a:endParaRPr lang="en-US" dirty="0" smtClean="0"/>
          </a:p>
          <a:p>
            <a:pPr lvl="2"/>
            <a:r>
              <a:rPr lang="en-US" dirty="0" smtClean="0"/>
              <a:t>Windows XP/Vista/7, Mac OS X &gt;= 10.4.8, Linux</a:t>
            </a:r>
          </a:p>
          <a:p>
            <a:pPr lvl="2"/>
            <a:r>
              <a:rPr lang="en-US" dirty="0" smtClean="0"/>
              <a:t>JDK and Java Runtime Environment (JRE) &gt;= 5</a:t>
            </a:r>
          </a:p>
          <a:p>
            <a:pPr lvl="2"/>
            <a:r>
              <a:rPr lang="en-US" dirty="0" smtClean="0"/>
              <a:t>Eclipse &gt;= 3.4, including the JDT and Web Tools Platform, which are included in the Eclipse installation package</a:t>
            </a:r>
          </a:p>
          <a:p>
            <a:pPr lvl="2"/>
            <a:r>
              <a:rPr lang="en-US" dirty="0" smtClean="0"/>
              <a:t>ADT plug-in for Eclipse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4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Used to start another activity</a:t>
            </a:r>
          </a:p>
          <a:p>
            <a:pPr marL="0" indent="0">
              <a:buNone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Intent </a:t>
            </a:r>
            <a:r>
              <a:rPr lang="en-US" sz="2400" dirty="0">
                <a:latin typeface="Lucida Console"/>
                <a:cs typeface="Lucida Console"/>
              </a:rPr>
              <a:t>intent = </a:t>
            </a:r>
            <a:r>
              <a:rPr lang="en-US" sz="2400" dirty="0" smtClean="0">
                <a:latin typeface="Lucida Console"/>
                <a:cs typeface="Lucida Console"/>
              </a:rPr>
              <a:t>new Intent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err="1">
                <a:latin typeface="Lucida Console"/>
                <a:cs typeface="Lucida Console"/>
              </a:rPr>
              <a:t>Intent.ACTION_SEND</a:t>
            </a:r>
            <a:r>
              <a:rPr lang="en-US" sz="2400" dirty="0">
                <a:latin typeface="Lucida Console"/>
                <a:cs typeface="Lucida Console"/>
              </a:rPr>
              <a:t>);</a:t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 err="1">
                <a:latin typeface="Lucida Console"/>
                <a:cs typeface="Lucida Console"/>
              </a:rPr>
              <a:t>intent.putExtra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err="1" smtClean="0">
                <a:latin typeface="Lucida Console"/>
                <a:cs typeface="Lucida Console"/>
              </a:rPr>
              <a:t>Intent.EXTRA_EMAIL,recipients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  <a:r>
              <a:rPr lang="en-US" sz="2400" dirty="0">
                <a:latin typeface="Lucida Console"/>
                <a:cs typeface="Lucida Console"/>
              </a:rPr>
              <a:t>;</a:t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 err="1">
                <a:latin typeface="Lucida Console"/>
                <a:cs typeface="Lucida Console"/>
              </a:rPr>
              <a:t>startActivity</a:t>
            </a:r>
            <a:r>
              <a:rPr lang="en-US" sz="2400" dirty="0">
                <a:latin typeface="Lucida Console"/>
                <a:cs typeface="Lucida Console"/>
              </a:rPr>
              <a:t>(intent);</a:t>
            </a:r>
          </a:p>
        </p:txBody>
      </p:sp>
    </p:spTree>
    <p:extLst>
      <p:ext uri="{BB962C8B-B14F-4D97-AF65-F5344CB8AC3E}">
        <p14:creationId xmlns:p14="http://schemas.microsoft.com/office/powerpoint/2010/main" val="60630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for a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receive a result from a started activity</a:t>
            </a:r>
            <a:endParaRPr lang="en-US" sz="2900" dirty="0" smtClean="0"/>
          </a:p>
          <a:p>
            <a:pPr marL="0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Intent </a:t>
            </a:r>
            <a:r>
              <a:rPr lang="en-US" sz="2000" dirty="0">
                <a:latin typeface="Lucida Console"/>
                <a:cs typeface="Lucida Console"/>
              </a:rPr>
              <a:t>intent = new Intent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</a:p>
          <a:p>
            <a:pPr marL="400050" lvl="1" indent="0">
              <a:buNone/>
            </a:pPr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dirty="0" smtClean="0">
                <a:latin typeface="Lucida Console"/>
                <a:cs typeface="Lucida Console"/>
              </a:rPr>
              <a:t>	</a:t>
            </a:r>
            <a:r>
              <a:rPr lang="en-US" sz="2000" dirty="0" err="1" smtClean="0">
                <a:latin typeface="Lucida Console"/>
                <a:cs typeface="Lucida Console"/>
              </a:rPr>
              <a:t>Intent.ACTION_PICK</a:t>
            </a:r>
            <a:r>
              <a:rPr lang="en-US" sz="2000" dirty="0">
                <a:latin typeface="Lucida Console"/>
                <a:cs typeface="Lucida Console"/>
              </a:rPr>
              <a:t>, </a:t>
            </a:r>
            <a:r>
              <a:rPr lang="en-US" sz="2000" dirty="0" err="1" smtClean="0">
                <a:latin typeface="Lucida Console"/>
                <a:cs typeface="Lucida Console"/>
              </a:rPr>
              <a:t>Contacts.CONTENT_URI</a:t>
            </a:r>
            <a:r>
              <a:rPr lang="en-US" sz="2000" dirty="0">
                <a:latin typeface="Lucida Console"/>
                <a:cs typeface="Lucida Console"/>
              </a:rPr>
              <a:t>);</a:t>
            </a:r>
            <a:br>
              <a:rPr lang="en-US" sz="2000" dirty="0">
                <a:latin typeface="Lucida Console"/>
                <a:cs typeface="Lucida Console"/>
              </a:rPr>
            </a:br>
            <a:endParaRPr lang="en-US" sz="2000" dirty="0" smtClean="0">
              <a:latin typeface="Lucida Console"/>
              <a:cs typeface="Lucida Console"/>
            </a:endParaRPr>
          </a:p>
          <a:p>
            <a:pPr marL="400050" lvl="1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startActivityForResult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		Intent, PICK_CONTACT_REQUEST</a:t>
            </a:r>
            <a:r>
              <a:rPr lang="en-US" sz="2000" dirty="0">
                <a:latin typeface="Lucida Console"/>
                <a:cs typeface="Lucida Console"/>
              </a:rPr>
              <a:t>);</a:t>
            </a:r>
            <a:r>
              <a:rPr lang="en-US" sz="1600" dirty="0">
                <a:latin typeface="Lucida Console"/>
                <a:cs typeface="Lucida Console"/>
              </a:rPr>
              <a:t/>
            </a:r>
            <a:br>
              <a:rPr lang="en-US" sz="1600" dirty="0">
                <a:latin typeface="Lucida Console"/>
                <a:cs typeface="Lucida Console"/>
              </a:rPr>
            </a:br>
            <a:endParaRPr lang="en-US" sz="16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/>
              <a:t>To receive a result from a started activity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400050" lvl="1" indent="0">
              <a:buNone/>
            </a:pPr>
            <a:r>
              <a:rPr lang="en-US" sz="2000" dirty="0" err="1">
                <a:latin typeface="Lucida Console"/>
                <a:cs typeface="Lucida Console"/>
              </a:rPr>
              <a:t>onActivityResult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</a:p>
          <a:p>
            <a:pPr marL="400050" lvl="1" indent="0">
              <a:buNone/>
            </a:pPr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dirty="0" smtClean="0">
                <a:latin typeface="Lucida Console"/>
                <a:cs typeface="Lucida Console"/>
              </a:rPr>
              <a:t>	</a:t>
            </a:r>
            <a:r>
              <a:rPr lang="en-US" sz="2000" dirty="0" err="1" smtClean="0">
                <a:latin typeface="Lucida Console"/>
                <a:cs typeface="Lucida Console"/>
              </a:rPr>
              <a:t>int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err="1">
                <a:latin typeface="Lucida Console"/>
                <a:cs typeface="Lucida Console"/>
              </a:rPr>
              <a:t>requestCode</a:t>
            </a:r>
            <a:r>
              <a:rPr lang="en-US" sz="2000" dirty="0">
                <a:latin typeface="Lucida Console"/>
                <a:cs typeface="Lucida Console"/>
              </a:rPr>
              <a:t>, </a:t>
            </a:r>
            <a:r>
              <a:rPr lang="en-US" sz="2000" dirty="0" err="1">
                <a:latin typeface="Lucida Console"/>
                <a:cs typeface="Lucida Console"/>
              </a:rPr>
              <a:t>int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err="1">
                <a:latin typeface="Lucida Console"/>
                <a:cs typeface="Lucida Console"/>
              </a:rPr>
              <a:t>resultCode</a:t>
            </a:r>
            <a:r>
              <a:rPr lang="en-US" sz="2000" dirty="0">
                <a:latin typeface="Lucida Console"/>
                <a:cs typeface="Lucida Console"/>
              </a:rPr>
              <a:t>, </a:t>
            </a:r>
            <a:r>
              <a:rPr lang="en-US" sz="2000" dirty="0" smtClean="0">
                <a:latin typeface="Lucida Console"/>
                <a:cs typeface="Lucida Console"/>
              </a:rPr>
              <a:t>Intent </a:t>
            </a:r>
            <a:r>
              <a:rPr lang="en-US" sz="2000" dirty="0">
                <a:latin typeface="Lucida Console"/>
                <a:cs typeface="Lucida Console"/>
              </a:rPr>
              <a:t>data)</a:t>
            </a:r>
          </a:p>
        </p:txBody>
      </p:sp>
    </p:spTree>
    <p:extLst>
      <p:ext uri="{BB962C8B-B14F-4D97-AF65-F5344CB8AC3E}">
        <p14:creationId xmlns:p14="http://schemas.microsoft.com/office/powerpoint/2010/main" val="350006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Allows other applications to activate your Activity</a:t>
            </a:r>
          </a:p>
          <a:p>
            <a:r>
              <a:rPr lang="en-US" sz="2800" dirty="0" smtClean="0"/>
              <a:t>Three “tests”</a:t>
            </a:r>
          </a:p>
          <a:p>
            <a:pPr lvl="1"/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Category</a:t>
            </a:r>
          </a:p>
          <a:p>
            <a:pPr lvl="1"/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1700" dirty="0" smtClean="0">
                <a:latin typeface="Lucida Console"/>
                <a:cs typeface="Lucida Console"/>
              </a:rPr>
              <a:t>&lt;</a:t>
            </a:r>
            <a:r>
              <a:rPr lang="en-US" sz="1700" dirty="0">
                <a:latin typeface="Lucida Console"/>
                <a:cs typeface="Lucida Console"/>
              </a:rPr>
              <a:t>activity </a:t>
            </a:r>
            <a:r>
              <a:rPr lang="en-US" sz="1700" dirty="0" err="1">
                <a:latin typeface="Lucida Console"/>
                <a:cs typeface="Lucida Console"/>
              </a:rPr>
              <a:t>android:name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smtClean="0">
                <a:latin typeface="Lucida Console"/>
                <a:cs typeface="Lucida Console"/>
              </a:rPr>
              <a:t>.</a:t>
            </a:r>
            <a:r>
              <a:rPr lang="en-US" sz="1700" dirty="0" err="1" smtClean="0">
                <a:latin typeface="Lucida Console"/>
                <a:cs typeface="Lucida Console"/>
              </a:rPr>
              <a:t>MainActivity</a:t>
            </a:r>
            <a:r>
              <a:rPr lang="en-US" sz="1700" dirty="0" smtClean="0">
                <a:latin typeface="Lucida Console"/>
                <a:cs typeface="Lucida Console"/>
              </a:rPr>
              <a:t>”&gt;</a:t>
            </a:r>
            <a:r>
              <a:rPr lang="en-US" sz="1700" dirty="0">
                <a:latin typeface="Lucida Console"/>
                <a:cs typeface="Lucida Console"/>
              </a:rPr>
              <a:t/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 smtClean="0">
                <a:latin typeface="Lucida Console"/>
                <a:cs typeface="Lucida Console"/>
              </a:rPr>
              <a:t>  &lt;</a:t>
            </a:r>
            <a:r>
              <a:rPr lang="en-US" sz="1700" dirty="0">
                <a:latin typeface="Lucida Console"/>
                <a:cs typeface="Lucida Console"/>
              </a:rPr>
              <a:t>intent-filter&gt;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 smtClean="0">
                <a:latin typeface="Lucida Console"/>
                <a:cs typeface="Lucida Console"/>
              </a:rPr>
              <a:t>    &lt;</a:t>
            </a:r>
            <a:r>
              <a:rPr lang="en-US" sz="1700" dirty="0">
                <a:latin typeface="Lucida Console"/>
                <a:cs typeface="Lucida Console"/>
              </a:rPr>
              <a:t>action </a:t>
            </a:r>
            <a:r>
              <a:rPr lang="en-US" sz="1700" dirty="0" err="1">
                <a:latin typeface="Lucida Console"/>
                <a:cs typeface="Lucida Console"/>
              </a:rPr>
              <a:t>android:name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err="1">
                <a:latin typeface="Lucida Console"/>
                <a:cs typeface="Lucida Console"/>
              </a:rPr>
              <a:t>android.intent.action.MAIN</a:t>
            </a:r>
            <a:r>
              <a:rPr lang="en-US" sz="1700" dirty="0">
                <a:latin typeface="Lucida Console"/>
                <a:cs typeface="Lucida Console"/>
              </a:rPr>
              <a:t>" /&gt;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    </a:t>
            </a:r>
            <a:r>
              <a:rPr lang="en-US" sz="1700" dirty="0" smtClean="0">
                <a:latin typeface="Lucida Console"/>
                <a:cs typeface="Lucida Console"/>
              </a:rPr>
              <a:t>&lt;</a:t>
            </a:r>
            <a:r>
              <a:rPr lang="en-US" sz="1700" dirty="0">
                <a:latin typeface="Lucida Console"/>
                <a:cs typeface="Lucida Console"/>
              </a:rPr>
              <a:t>category </a:t>
            </a:r>
            <a:r>
              <a:rPr lang="en-US" sz="1700" dirty="0" err="1">
                <a:latin typeface="Lucida Console"/>
                <a:cs typeface="Lucida Console"/>
              </a:rPr>
              <a:t>android:name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err="1">
                <a:latin typeface="Lucida Console"/>
                <a:cs typeface="Lucida Console"/>
              </a:rPr>
              <a:t>android.intent.category.LAUNCHER</a:t>
            </a:r>
            <a:r>
              <a:rPr lang="en-US" sz="1700" dirty="0">
                <a:latin typeface="Lucida Console"/>
                <a:cs typeface="Lucida Console"/>
              </a:rPr>
              <a:t>" /&gt;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	 </a:t>
            </a:r>
            <a:r>
              <a:rPr lang="en-US" sz="1700" dirty="0" smtClean="0">
                <a:latin typeface="Lucida Console"/>
                <a:cs typeface="Lucida Console"/>
              </a:rPr>
              <a:t>&lt;</a:t>
            </a:r>
            <a:r>
              <a:rPr lang="en-US" sz="1700" dirty="0">
                <a:latin typeface="Lucida Console"/>
                <a:cs typeface="Lucida Console"/>
              </a:rPr>
              <a:t>data </a:t>
            </a:r>
            <a:r>
              <a:rPr lang="en-US" sz="1700" dirty="0" err="1">
                <a:latin typeface="Lucida Console"/>
                <a:cs typeface="Lucida Console"/>
              </a:rPr>
              <a:t>android:mimeType</a:t>
            </a:r>
            <a:r>
              <a:rPr lang="en-US" sz="1700" dirty="0">
                <a:latin typeface="Lucida Console"/>
                <a:cs typeface="Lucida Console"/>
              </a:rPr>
              <a:t>="audio/mpeg" </a:t>
            </a:r>
            <a:r>
              <a:rPr lang="en-US" sz="1700" dirty="0" err="1">
                <a:latin typeface="Lucida Console"/>
                <a:cs typeface="Lucida Console"/>
              </a:rPr>
              <a:t>android:scheme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smtClean="0">
                <a:latin typeface="Lucida Console"/>
                <a:cs typeface="Lucida Console"/>
              </a:rPr>
              <a:t>http” /</a:t>
            </a:r>
            <a:r>
              <a:rPr lang="en-US" sz="1700" dirty="0">
                <a:latin typeface="Lucida Console"/>
                <a:cs typeface="Lucida Console"/>
              </a:rPr>
              <a:t>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  </a:t>
            </a:r>
            <a:r>
              <a:rPr lang="en-US" sz="1700" dirty="0" smtClean="0">
                <a:latin typeface="Lucida Console"/>
                <a:cs typeface="Lucida Console"/>
              </a:rPr>
              <a:t> &lt;</a:t>
            </a:r>
            <a:r>
              <a:rPr lang="en-US" sz="1700" dirty="0">
                <a:latin typeface="Lucida Console"/>
                <a:cs typeface="Lucida Console"/>
              </a:rPr>
              <a:t>/intent-filter&gt;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822748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6991" r="-66991"/>
          <a:stretch>
            <a:fillRect/>
          </a:stretch>
        </p:blipFill>
        <p:spPr>
          <a:xfrm>
            <a:off x="457200" y="1600200"/>
            <a:ext cx="8229600" cy="5039179"/>
          </a:xfrm>
        </p:spPr>
      </p:pic>
      <p:sp>
        <p:nvSpPr>
          <p:cNvPr id="5" name="TextBox 4"/>
          <p:cNvSpPr txBox="1"/>
          <p:nvPr/>
        </p:nvSpPr>
        <p:spPr>
          <a:xfrm>
            <a:off x="2885527" y="6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0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three states</a:t>
            </a:r>
          </a:p>
          <a:p>
            <a:pPr lvl="1"/>
            <a:r>
              <a:rPr lang="en-US" dirty="0" smtClean="0"/>
              <a:t>Resumed (running)</a:t>
            </a:r>
          </a:p>
          <a:p>
            <a:pPr lvl="1"/>
            <a:r>
              <a:rPr lang="en-US" dirty="0" smtClean="0"/>
              <a:t>Paused</a:t>
            </a:r>
          </a:p>
          <a:p>
            <a:pPr lvl="2"/>
            <a:r>
              <a:rPr lang="en-US" dirty="0" smtClean="0"/>
              <a:t>Another activity has focus, but not obscured</a:t>
            </a:r>
          </a:p>
          <a:p>
            <a:pPr lvl="1"/>
            <a:r>
              <a:rPr lang="en-US" dirty="0" smtClean="0"/>
              <a:t>Stopped</a:t>
            </a:r>
          </a:p>
          <a:p>
            <a:pPr lvl="2"/>
            <a:r>
              <a:rPr lang="en-US" dirty="0" smtClean="0"/>
              <a:t>Totally obscured, in “background”</a:t>
            </a:r>
          </a:p>
          <a:p>
            <a:pPr lvl="2"/>
            <a:r>
              <a:rPr lang="en-US" dirty="0" smtClean="0"/>
              <a:t>Can be “finish()-</a:t>
            </a:r>
            <a:r>
              <a:rPr lang="en-US" dirty="0" err="1" smtClean="0"/>
              <a:t>ed</a:t>
            </a:r>
            <a:r>
              <a:rPr lang="en-US" dirty="0" smtClean="0"/>
              <a:t>” or killed</a:t>
            </a:r>
          </a:p>
        </p:txBody>
      </p:sp>
    </p:spTree>
    <p:extLst>
      <p:ext uri="{BB962C8B-B14F-4D97-AF65-F5344CB8AC3E}">
        <p14:creationId xmlns:p14="http://schemas.microsoft.com/office/powerpoint/2010/main" val="2590530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Activity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108" b="2108"/>
          <a:stretch>
            <a:fillRect/>
          </a:stretch>
        </p:blipFill>
        <p:spPr>
          <a:xfrm>
            <a:off x="658497" y="1600201"/>
            <a:ext cx="7804884" cy="4292386"/>
          </a:xfrm>
        </p:spPr>
      </p:pic>
    </p:spTree>
    <p:extLst>
      <p:ext uri="{BB962C8B-B14F-4D97-AF65-F5344CB8AC3E}">
        <p14:creationId xmlns:p14="http://schemas.microsoft.com/office/powerpoint/2010/main" val="1921224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in Android 3.0</a:t>
            </a:r>
          </a:p>
          <a:p>
            <a:r>
              <a:rPr lang="en-US" dirty="0" smtClean="0"/>
              <a:t>More flexible UI for larger screens (tablets)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13" y="2974837"/>
            <a:ext cx="6119971" cy="353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9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05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application menus</a:t>
            </a:r>
          </a:p>
          <a:p>
            <a:pPr lvl="1"/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Submenu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99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3190" cy="4525963"/>
          </a:xfrm>
        </p:spPr>
        <p:txBody>
          <a:bodyPr/>
          <a:lstStyle/>
          <a:p>
            <a:r>
              <a:rPr lang="en-US" dirty="0" smtClean="0"/>
              <a:t>Appear when you touch the menu button</a:t>
            </a:r>
          </a:p>
          <a:p>
            <a:r>
              <a:rPr lang="en-US" dirty="0" smtClean="0"/>
              <a:t>Android 3.0 (API 11) and later allow </a:t>
            </a:r>
            <a:r>
              <a:rPr lang="en-US" dirty="0" err="1" smtClean="0"/>
              <a:t>ActionBar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259" y="1706025"/>
            <a:ext cx="2852406" cy="47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1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&amp;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http://developer.android.com/sdk/installing.html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0275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list of menu items when the user touches and </a:t>
            </a:r>
            <a:r>
              <a:rPr lang="en-US" b="1" dirty="0" smtClean="0"/>
              <a:t>holds</a:t>
            </a:r>
            <a:r>
              <a:rPr lang="en-US" dirty="0" smtClean="0"/>
              <a:t> a view that is registered to provide a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64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list displayed when Options menu has a nested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06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in XML</a:t>
            </a:r>
          </a:p>
          <a:p>
            <a:pPr marL="400050" lvl="1" indent="0">
              <a:buNone/>
            </a:pPr>
            <a:r>
              <a:rPr lang="en-US" sz="1800" dirty="0">
                <a:latin typeface="Lucida Console"/>
                <a:cs typeface="Lucida Console"/>
              </a:rPr>
              <a:t>&lt;menu </a:t>
            </a:r>
            <a:r>
              <a:rPr lang="en-US" sz="1800" dirty="0" err="1">
                <a:latin typeface="Lucida Console"/>
                <a:cs typeface="Lucida Console"/>
              </a:rPr>
              <a:t>xmlns:android</a:t>
            </a:r>
            <a:r>
              <a:rPr lang="en-US" sz="1800" dirty="0" smtClean="0">
                <a:latin typeface="Lucida Console"/>
                <a:cs typeface="Lucida Console"/>
              </a:rPr>
              <a:t>=”</a:t>
            </a:r>
          </a:p>
          <a:p>
            <a:pPr marL="400050" lvl="1" indent="0">
              <a:buNone/>
            </a:pPr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smtClean="0">
                <a:latin typeface="Lucida Console"/>
                <a:cs typeface="Lucida Console"/>
              </a:rPr>
              <a:t>		http</a:t>
            </a:r>
            <a:r>
              <a:rPr lang="en-US" sz="1800" dirty="0">
                <a:latin typeface="Lucida Console"/>
                <a:cs typeface="Lucida Console"/>
              </a:rPr>
              <a:t>://</a:t>
            </a:r>
            <a:r>
              <a:rPr lang="en-US" sz="1800" dirty="0" err="1">
                <a:latin typeface="Lucida Console"/>
                <a:cs typeface="Lucida Console"/>
              </a:rPr>
              <a:t>schemas.android.com</a:t>
            </a:r>
            <a:r>
              <a:rPr lang="en-US" sz="1800" dirty="0">
                <a:latin typeface="Lucida Console"/>
                <a:cs typeface="Lucida Console"/>
              </a:rPr>
              <a:t>/</a:t>
            </a:r>
            <a:r>
              <a:rPr lang="en-US" sz="1800" dirty="0" err="1">
                <a:latin typeface="Lucida Console"/>
                <a:cs typeface="Lucida Console"/>
              </a:rPr>
              <a:t>apk</a:t>
            </a:r>
            <a:r>
              <a:rPr lang="en-US" sz="1800" dirty="0">
                <a:latin typeface="Lucida Console"/>
                <a:cs typeface="Lucida Console"/>
              </a:rPr>
              <a:t>/res/android"&gt;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&lt;</a:t>
            </a:r>
            <a:r>
              <a:rPr lang="en-US" sz="1800" dirty="0">
                <a:latin typeface="Lucida Console"/>
                <a:cs typeface="Lucida Console"/>
              </a:rPr>
              <a:t>item </a:t>
            </a:r>
            <a:r>
              <a:rPr lang="en-US" sz="1800" dirty="0" err="1">
                <a:latin typeface="Lucida Console"/>
                <a:cs typeface="Lucida Console"/>
              </a:rPr>
              <a:t>android:id</a:t>
            </a:r>
            <a:r>
              <a:rPr lang="en-US" sz="1800" dirty="0">
                <a:latin typeface="Lucida Console"/>
                <a:cs typeface="Lucida Console"/>
              </a:rPr>
              <a:t>="@+id/</a:t>
            </a:r>
            <a:r>
              <a:rPr lang="en-US" sz="1800" dirty="0" err="1">
                <a:latin typeface="Lucida Console"/>
                <a:cs typeface="Lucida Console"/>
              </a:rPr>
              <a:t>new_game</a:t>
            </a:r>
            <a:r>
              <a:rPr lang="en-US" sz="1800" dirty="0">
                <a:latin typeface="Lucida Console"/>
                <a:cs typeface="Lucida Console"/>
              </a:rPr>
              <a:t>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android:icon</a:t>
            </a:r>
            <a:r>
              <a:rPr lang="en-US" sz="1800" dirty="0">
                <a:latin typeface="Lucida Console"/>
                <a:cs typeface="Lucida Console"/>
              </a:rPr>
              <a:t>="@</a:t>
            </a:r>
            <a:r>
              <a:rPr lang="en-US" sz="1800" dirty="0" err="1">
                <a:latin typeface="Lucida Console"/>
                <a:cs typeface="Lucida Console"/>
              </a:rPr>
              <a:t>drawable</a:t>
            </a:r>
            <a:r>
              <a:rPr lang="en-US" sz="1800" dirty="0">
                <a:latin typeface="Lucida Console"/>
                <a:cs typeface="Lucida Console"/>
              </a:rPr>
              <a:t>/</a:t>
            </a:r>
            <a:r>
              <a:rPr lang="en-US" sz="1800" dirty="0" err="1">
                <a:latin typeface="Lucida Console"/>
                <a:cs typeface="Lucida Console"/>
              </a:rPr>
              <a:t>ic_new_game</a:t>
            </a:r>
            <a:r>
              <a:rPr lang="en-US" sz="1800" dirty="0">
                <a:latin typeface="Lucida Console"/>
                <a:cs typeface="Lucida Console"/>
              </a:rPr>
              <a:t>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android:title</a:t>
            </a:r>
            <a:r>
              <a:rPr lang="en-US" sz="1800" dirty="0">
                <a:latin typeface="Lucida Console"/>
                <a:cs typeface="Lucida Console"/>
              </a:rPr>
              <a:t>="@string/</a:t>
            </a:r>
            <a:r>
              <a:rPr lang="en-US" sz="1800" dirty="0" err="1">
                <a:latin typeface="Lucida Console"/>
                <a:cs typeface="Lucida Console"/>
              </a:rPr>
              <a:t>new_game</a:t>
            </a:r>
            <a:r>
              <a:rPr lang="en-US" sz="1800" dirty="0">
                <a:latin typeface="Lucida Console"/>
                <a:cs typeface="Lucida Console"/>
              </a:rPr>
              <a:t>" /&gt;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</a:t>
            </a:r>
            <a:r>
              <a:rPr lang="en-US" sz="1800" dirty="0" smtClean="0">
                <a:latin typeface="Lucida Console"/>
                <a:cs typeface="Lucida Console"/>
              </a:rPr>
              <a:t>&lt;</a:t>
            </a:r>
            <a:r>
              <a:rPr lang="en-US" sz="1800" dirty="0">
                <a:latin typeface="Lucida Console"/>
                <a:cs typeface="Lucida Console"/>
              </a:rPr>
              <a:t>item </a:t>
            </a:r>
            <a:r>
              <a:rPr lang="en-US" sz="1800" dirty="0" err="1">
                <a:latin typeface="Lucida Console"/>
                <a:cs typeface="Lucida Console"/>
              </a:rPr>
              <a:t>android:id</a:t>
            </a:r>
            <a:r>
              <a:rPr lang="en-US" sz="1800" dirty="0">
                <a:latin typeface="Lucida Console"/>
                <a:cs typeface="Lucida Console"/>
              </a:rPr>
              <a:t>="@+id/help"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android:icon</a:t>
            </a:r>
            <a:r>
              <a:rPr lang="en-US" sz="1800" dirty="0">
                <a:latin typeface="Lucida Console"/>
                <a:cs typeface="Lucida Console"/>
              </a:rPr>
              <a:t>="@</a:t>
            </a:r>
            <a:r>
              <a:rPr lang="en-US" sz="1800" dirty="0" err="1">
                <a:latin typeface="Lucida Console"/>
                <a:cs typeface="Lucida Console"/>
              </a:rPr>
              <a:t>drawable</a:t>
            </a:r>
            <a:r>
              <a:rPr lang="en-US" sz="1800" dirty="0">
                <a:latin typeface="Lucida Console"/>
                <a:cs typeface="Lucida Console"/>
              </a:rPr>
              <a:t>/</a:t>
            </a:r>
            <a:r>
              <a:rPr lang="en-US" sz="1800" dirty="0" err="1">
                <a:latin typeface="Lucida Console"/>
                <a:cs typeface="Lucida Console"/>
              </a:rPr>
              <a:t>ic_help</a:t>
            </a:r>
            <a:r>
              <a:rPr lang="en-US" sz="1800" dirty="0">
                <a:latin typeface="Lucida Console"/>
                <a:cs typeface="Lucida Console"/>
              </a:rPr>
              <a:t>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android:title</a:t>
            </a:r>
            <a:r>
              <a:rPr lang="en-US" sz="1800" dirty="0">
                <a:latin typeface="Lucida Console"/>
                <a:cs typeface="Lucida Console"/>
              </a:rPr>
              <a:t>="@string/help" /&gt;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&lt;/menu&gt;</a:t>
            </a:r>
          </a:p>
        </p:txBody>
      </p:sp>
    </p:spTree>
    <p:extLst>
      <p:ext uri="{BB962C8B-B14F-4D97-AF65-F5344CB8AC3E}">
        <p14:creationId xmlns:p14="http://schemas.microsoft.com/office/powerpoint/2010/main" val="1280193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Menu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Inflate in code</a:t>
            </a:r>
          </a:p>
          <a:p>
            <a:pPr marL="0" indent="0">
              <a:buNone/>
            </a:pPr>
            <a:r>
              <a:rPr lang="en-US" sz="2100" dirty="0" smtClean="0">
                <a:latin typeface="Lucida Console"/>
                <a:cs typeface="Lucida Console"/>
              </a:rPr>
              <a:t>  @</a:t>
            </a:r>
            <a:r>
              <a:rPr lang="en-US" sz="2100" dirty="0">
                <a:latin typeface="Lucida Console"/>
                <a:cs typeface="Lucida Console"/>
              </a:rPr>
              <a:t>Override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 smtClean="0">
                <a:latin typeface="Lucida Console"/>
                <a:cs typeface="Lucida Console"/>
              </a:rPr>
              <a:t>  public </a:t>
            </a:r>
            <a:r>
              <a:rPr lang="en-US" sz="2100" dirty="0" err="1">
                <a:latin typeface="Lucida Console"/>
                <a:cs typeface="Lucida Console"/>
              </a:rPr>
              <a:t>boolean</a:t>
            </a:r>
            <a:r>
              <a:rPr lang="en-US" sz="2100" dirty="0">
                <a:latin typeface="Lucida Console"/>
                <a:cs typeface="Lucida Console"/>
              </a:rPr>
              <a:t> </a:t>
            </a:r>
            <a:r>
              <a:rPr lang="en-US" sz="2100" dirty="0" err="1">
                <a:latin typeface="Lucida Console"/>
                <a:cs typeface="Lucida Console"/>
              </a:rPr>
              <a:t>onCreateOptionsMenu</a:t>
            </a:r>
            <a:r>
              <a:rPr lang="en-US" sz="2100" dirty="0">
                <a:latin typeface="Lucida Console"/>
                <a:cs typeface="Lucida Console"/>
              </a:rPr>
              <a:t>(Menu </a:t>
            </a:r>
            <a:r>
              <a:rPr lang="en-US" sz="2100" dirty="0" smtClean="0">
                <a:latin typeface="Lucida Console"/>
                <a:cs typeface="Lucida Console"/>
              </a:rPr>
              <a:t>menu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  <a:r>
              <a:rPr lang="en-US" sz="2100" dirty="0" smtClean="0">
                <a:latin typeface="Lucida Console"/>
                <a:cs typeface="Lucida Console"/>
              </a:rPr>
              <a:t>{</a:t>
            </a:r>
            <a:r>
              <a:rPr lang="en-US" sz="2100" dirty="0">
                <a:latin typeface="Lucida Console"/>
                <a:cs typeface="Lucida Console"/>
              </a:rPr>
              <a:t/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 smtClean="0">
                <a:latin typeface="Lucida Console"/>
                <a:cs typeface="Lucida Console"/>
              </a:rPr>
              <a:t>    </a:t>
            </a:r>
            <a:r>
              <a:rPr lang="en-US" sz="2100" dirty="0" err="1" smtClean="0">
                <a:latin typeface="Lucida Console"/>
                <a:cs typeface="Lucida Console"/>
              </a:rPr>
              <a:t>MenuInflater</a:t>
            </a:r>
            <a:r>
              <a:rPr lang="en-US" sz="2100" dirty="0" smtClean="0">
                <a:latin typeface="Lucida Console"/>
                <a:cs typeface="Lucida Console"/>
              </a:rPr>
              <a:t> </a:t>
            </a:r>
            <a:r>
              <a:rPr lang="en-US" sz="2100" dirty="0" err="1">
                <a:latin typeface="Lucida Console"/>
                <a:cs typeface="Lucida Console"/>
              </a:rPr>
              <a:t>inflater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getMenuInflater</a:t>
            </a:r>
            <a:r>
              <a:rPr lang="en-US" sz="2100" dirty="0">
                <a:latin typeface="Lucida Console"/>
                <a:cs typeface="Lucida Console"/>
              </a:rPr>
              <a:t>();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>
                <a:latin typeface="Lucida Console"/>
                <a:cs typeface="Lucida Console"/>
              </a:rPr>
              <a:t>  </a:t>
            </a:r>
            <a:r>
              <a:rPr lang="en-US" sz="2100" dirty="0" smtClean="0">
                <a:latin typeface="Lucida Console"/>
                <a:cs typeface="Lucida Console"/>
              </a:rPr>
              <a:t>  </a:t>
            </a:r>
            <a:r>
              <a:rPr lang="en-US" sz="2100" dirty="0" err="1" smtClean="0">
                <a:latin typeface="Lucida Console"/>
                <a:cs typeface="Lucida Console"/>
              </a:rPr>
              <a:t>inflater.inflate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err="1">
                <a:latin typeface="Lucida Console"/>
                <a:cs typeface="Lucida Console"/>
              </a:rPr>
              <a:t>R.menu.game_menu</a:t>
            </a:r>
            <a:r>
              <a:rPr lang="en-US" sz="2100" dirty="0">
                <a:latin typeface="Lucida Console"/>
                <a:cs typeface="Lucida Console"/>
              </a:rPr>
              <a:t>, menu);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>
                <a:latin typeface="Lucida Console"/>
                <a:cs typeface="Lucida Console"/>
              </a:rPr>
              <a:t>  </a:t>
            </a:r>
            <a:r>
              <a:rPr lang="en-US" sz="2100" dirty="0" smtClean="0">
                <a:latin typeface="Lucida Console"/>
                <a:cs typeface="Lucida Console"/>
              </a:rPr>
              <a:t>  return </a:t>
            </a:r>
            <a:r>
              <a:rPr lang="en-US" sz="2100" dirty="0">
                <a:latin typeface="Lucida Console"/>
                <a:cs typeface="Lucida Console"/>
              </a:rPr>
              <a:t>true;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 smtClean="0">
                <a:latin typeface="Lucida Console"/>
                <a:cs typeface="Lucida Console"/>
              </a:rPr>
              <a:t>  }</a:t>
            </a:r>
            <a:endParaRPr lang="en-US" sz="21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01931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15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provides multiple storage options:</a:t>
            </a:r>
          </a:p>
          <a:p>
            <a:pPr lvl="1"/>
            <a:r>
              <a:rPr lang="en-US" sz="3200" dirty="0" smtClean="0"/>
              <a:t>Shared Preferences</a:t>
            </a:r>
          </a:p>
          <a:p>
            <a:pPr lvl="1"/>
            <a:r>
              <a:rPr lang="en-US" sz="3200" dirty="0" smtClean="0"/>
              <a:t>Internal Storage</a:t>
            </a:r>
          </a:p>
          <a:p>
            <a:pPr lvl="1"/>
            <a:r>
              <a:rPr lang="en-US" sz="3200" dirty="0" smtClean="0"/>
              <a:t>External Storage</a:t>
            </a:r>
          </a:p>
          <a:p>
            <a:pPr lvl="1"/>
            <a:r>
              <a:rPr lang="en-US" sz="3200" dirty="0" smtClean="0"/>
              <a:t>SQLite Database</a:t>
            </a:r>
          </a:p>
          <a:p>
            <a:pPr lvl="1"/>
            <a:r>
              <a:rPr lang="en-US" sz="3200" dirty="0" smtClean="0"/>
              <a:t>Network Connection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1721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</a:t>
            </a:r>
            <a:r>
              <a:rPr lang="en-US" dirty="0"/>
              <a:t>and retrieve persistent key-value pairs of primitive data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Data </a:t>
            </a:r>
            <a:r>
              <a:rPr lang="en-US" dirty="0"/>
              <a:t>will persist across user sessions (even if your application is killed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 to be used to store “user preferences”</a:t>
            </a:r>
          </a:p>
          <a:p>
            <a:r>
              <a:rPr lang="en-US" dirty="0" smtClean="0"/>
              <a:t>Multiple files: </a:t>
            </a:r>
            <a:r>
              <a:rPr lang="en-US" dirty="0" err="1" smtClean="0"/>
              <a:t>getSharedPreferences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Single file: </a:t>
            </a:r>
            <a:r>
              <a:rPr lang="en-US" dirty="0" err="1" smtClean="0"/>
              <a:t>getPreferences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Write with: </a:t>
            </a:r>
            <a:r>
              <a:rPr lang="en-US" dirty="0" err="1" smtClean="0"/>
              <a:t>SharedPreferences.Editor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4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 files on device’s internal storage</a:t>
            </a:r>
          </a:p>
          <a:p>
            <a:r>
              <a:rPr lang="en-US" dirty="0" smtClean="0"/>
              <a:t>Files saved are private by default</a:t>
            </a:r>
          </a:p>
          <a:p>
            <a:pPr lvl="1"/>
            <a:r>
              <a:rPr lang="en-US" dirty="0" smtClean="0"/>
              <a:t>MODE_PRIVATE, MODE_APPEND, MODE_WORD_READABLE,  MODE_WORLD_WRITEABLE</a:t>
            </a:r>
          </a:p>
          <a:p>
            <a:r>
              <a:rPr lang="en-US" dirty="0" smtClean="0"/>
              <a:t>Cache files with </a:t>
            </a:r>
            <a:r>
              <a:rPr lang="en-US" dirty="0" err="1" smtClean="0"/>
              <a:t>getCacheDir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Android deletes when space is low</a:t>
            </a:r>
          </a:p>
          <a:p>
            <a:r>
              <a:rPr lang="en-US" dirty="0" smtClean="0"/>
              <a:t>Static files in res/raw directory</a:t>
            </a:r>
          </a:p>
          <a:p>
            <a:pPr lvl="1"/>
            <a:r>
              <a:rPr lang="en-US" dirty="0" smtClean="0"/>
              <a:t>Access w/ </a:t>
            </a:r>
            <a:r>
              <a:rPr lang="en-US" dirty="0" err="1" smtClean="0"/>
              <a:t>openRawResource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96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getExternalFilesDir</a:t>
            </a:r>
            <a:r>
              <a:rPr lang="en-US" dirty="0" smtClean="0"/>
              <a:t>() while specifying “type”</a:t>
            </a:r>
          </a:p>
          <a:p>
            <a:pPr lvl="1"/>
            <a:r>
              <a:rPr lang="en-US" sz="1900" dirty="0" smtClean="0"/>
              <a:t>DIRECTORY_ALARM, DIRECTORY_DCIM, DIRECTORY_DOWNLOADS, DIRECTORY_MOVIES, DIRECTORY_MUSIC, DIRECTORY_NOTIFICATIONS, DIRECTORY_PICTURES, DIRECTORY_PODCASTS,</a:t>
            </a:r>
            <a:r>
              <a:rPr lang="en-US" sz="1900" dirty="0"/>
              <a:t> </a:t>
            </a:r>
            <a:r>
              <a:rPr lang="en-US" sz="1900" dirty="0" smtClean="0"/>
              <a:t>DIRECTORY_RINGTONES</a:t>
            </a:r>
          </a:p>
          <a:p>
            <a:r>
              <a:rPr lang="en-US" dirty="0" smtClean="0"/>
              <a:t>Allows media scanner to find files</a:t>
            </a:r>
          </a:p>
          <a:p>
            <a:pPr lvl="1"/>
            <a:r>
              <a:rPr lang="en-US" dirty="0" smtClean="0"/>
              <a:t>Hide with .</a:t>
            </a:r>
            <a:r>
              <a:rPr lang="en-US" dirty="0" err="1" smtClean="0"/>
              <a:t>nomedia</a:t>
            </a:r>
            <a:r>
              <a:rPr lang="en-US" dirty="0" smtClean="0"/>
              <a:t> file in directory</a:t>
            </a:r>
          </a:p>
          <a:p>
            <a:r>
              <a:rPr lang="en-US" dirty="0" err="1" smtClean="0"/>
              <a:t>getExternalCacheDir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eleted when uninstalled, we manage other times</a:t>
            </a:r>
          </a:p>
          <a:p>
            <a:r>
              <a:rPr lang="en-US" dirty="0" smtClean="0"/>
              <a:t>User can “disappear” your files being dumb</a:t>
            </a:r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10485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Created databases are private to application, but available to all classes</a:t>
            </a:r>
          </a:p>
          <a:p>
            <a:r>
              <a:rPr lang="en-US" dirty="0" err="1" smtClean="0"/>
              <a:t>SQLiteOpenHelper</a:t>
            </a:r>
            <a:endParaRPr lang="en-US" dirty="0" smtClean="0"/>
          </a:p>
          <a:p>
            <a:pPr lvl="1"/>
            <a:r>
              <a:rPr lang="en-US" dirty="0" smtClean="0"/>
              <a:t>Manage creation and version management</a:t>
            </a:r>
          </a:p>
          <a:p>
            <a:r>
              <a:rPr lang="en-US" dirty="0" err="1" smtClean="0"/>
              <a:t>SQLiteQueryBuilder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Cursor</a:t>
            </a:r>
          </a:p>
          <a:p>
            <a:r>
              <a:rPr lang="en-US" dirty="0" smtClean="0"/>
              <a:t>Connect from host computer</a:t>
            </a:r>
          </a:p>
          <a:p>
            <a:pPr marL="800100" lvl="2" indent="0">
              <a:buNone/>
            </a:pPr>
            <a:r>
              <a:rPr lang="en-US" sz="2000" dirty="0">
                <a:latin typeface="Lucida Console"/>
                <a:cs typeface="Lucida Console"/>
              </a:rPr>
              <a:t>$ </a:t>
            </a:r>
            <a:r>
              <a:rPr lang="en-US" sz="2000" dirty="0" err="1">
                <a:latin typeface="Lucida Console"/>
                <a:cs typeface="Lucida Console"/>
              </a:rPr>
              <a:t>adb</a:t>
            </a:r>
            <a:r>
              <a:rPr lang="en-US" sz="2000" dirty="0">
                <a:latin typeface="Lucida Console"/>
                <a:cs typeface="Lucida Console"/>
              </a:rPr>
              <a:t> -s </a:t>
            </a:r>
            <a:r>
              <a:rPr lang="en-US" sz="2000" dirty="0" smtClean="0">
                <a:latin typeface="Lucida Console"/>
                <a:cs typeface="Lucida Console"/>
              </a:rPr>
              <a:t>&lt;emulator serial number&gt; shell</a:t>
            </a:r>
          </a:p>
          <a:p>
            <a:pPr marL="800100" lvl="2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#sqlite3 &lt;</a:t>
            </a:r>
            <a:r>
              <a:rPr lang="en-US" sz="2000" dirty="0" err="1" smtClean="0">
                <a:latin typeface="Lucida Console"/>
                <a:cs typeface="Lucida Console"/>
              </a:rPr>
              <a:t>dbname</a:t>
            </a:r>
            <a:r>
              <a:rPr lang="en-US" sz="2000" dirty="0" smtClean="0">
                <a:latin typeface="Lucida Console"/>
                <a:cs typeface="Lucida Console"/>
              </a:rPr>
              <a:t>&gt;</a:t>
            </a:r>
          </a:p>
          <a:p>
            <a:pPr marL="800100" lvl="2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sqlite</a:t>
            </a:r>
            <a:r>
              <a:rPr lang="en-US" sz="2000" dirty="0">
                <a:latin typeface="Lucida Console"/>
                <a:cs typeface="Lucida Console"/>
              </a:rPr>
              <a:t>&gt; .exit </a:t>
            </a:r>
          </a:p>
        </p:txBody>
      </p:sp>
    </p:spTree>
    <p:extLst>
      <p:ext uri="{BB962C8B-B14F-4D97-AF65-F5344CB8AC3E}">
        <p14:creationId xmlns:p14="http://schemas.microsoft.com/office/powerpoint/2010/main" val="341300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version with 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$ java -version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java version "1.6.0_29"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Java(TM) SE Runtime Environment (build 1.6.0_29-b11-402-11M3527)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Java </a:t>
            </a:r>
            <a:r>
              <a:rPr lang="en-US" sz="2200" dirty="0" err="1" smtClean="0">
                <a:latin typeface="Lucida Console"/>
                <a:cs typeface="Lucida Console"/>
              </a:rPr>
              <a:t>HotSpot</a:t>
            </a:r>
            <a:r>
              <a:rPr lang="en-US" sz="2200" dirty="0" smtClean="0">
                <a:latin typeface="Lucida Console"/>
                <a:cs typeface="Lucida Console"/>
              </a:rPr>
              <a:t>(TM) 64-Bit Server VM (build 20.4-b02-402, mixed mode)</a:t>
            </a:r>
          </a:p>
          <a:p>
            <a:r>
              <a:rPr lang="en-US" dirty="0" smtClean="0">
                <a:cs typeface="Lucida Console"/>
              </a:rPr>
              <a:t>Download:</a:t>
            </a:r>
          </a:p>
          <a:p>
            <a:pPr lvl="1"/>
            <a:r>
              <a:rPr lang="en-US" dirty="0" smtClean="0">
                <a:cs typeface="Lucida Console"/>
                <a:hlinkClick r:id="rId2"/>
              </a:rPr>
              <a:t>http://www.oracle.com/technetwork/java/javase/downloads/index.html</a:t>
            </a:r>
            <a:endParaRPr lang="en-US" dirty="0" smtClean="0">
              <a:cs typeface="Lucida Console"/>
            </a:endParaRPr>
          </a:p>
          <a:p>
            <a:pPr lvl="1"/>
            <a:endParaRPr lang="en-US" dirty="0"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26608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PreferenceActivity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9902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Makes storing user application data easy</a:t>
            </a:r>
          </a:p>
          <a:p>
            <a:r>
              <a:rPr lang="en-US" dirty="0" smtClean="0"/>
              <a:t>5 different preference views</a:t>
            </a:r>
          </a:p>
          <a:p>
            <a:pPr lvl="1"/>
            <a:r>
              <a:rPr lang="en-US" dirty="0" err="1" smtClean="0"/>
              <a:t>CheckBoxPreference</a:t>
            </a:r>
            <a:endParaRPr lang="en-US" dirty="0" smtClean="0"/>
          </a:p>
          <a:p>
            <a:pPr lvl="1"/>
            <a:r>
              <a:rPr lang="en-US" dirty="0" err="1" smtClean="0"/>
              <a:t>ListPreference</a:t>
            </a:r>
            <a:endParaRPr lang="en-US" dirty="0" smtClean="0"/>
          </a:p>
          <a:p>
            <a:pPr lvl="1"/>
            <a:r>
              <a:rPr lang="en-US" dirty="0" err="1" smtClean="0"/>
              <a:t>EditTextPreference</a:t>
            </a:r>
            <a:endParaRPr lang="en-US" dirty="0" smtClean="0"/>
          </a:p>
          <a:p>
            <a:pPr lvl="1"/>
            <a:r>
              <a:rPr lang="en-US" dirty="0" err="1" smtClean="0"/>
              <a:t>RingtonePreference</a:t>
            </a:r>
            <a:endParaRPr lang="en-US" dirty="0" smtClean="0"/>
          </a:p>
          <a:p>
            <a:pPr lvl="1"/>
            <a:r>
              <a:rPr lang="en-US" dirty="0" smtClean="0"/>
              <a:t>Preference (custom)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604" y="1600200"/>
            <a:ext cx="2847605" cy="42714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7039" y="6164904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</a:t>
            </a:r>
            <a:r>
              <a:rPr lang="en-US" dirty="0" err="1"/>
              <a:t>www.kaloer.com</a:t>
            </a:r>
            <a:r>
              <a:rPr lang="en-US" dirty="0"/>
              <a:t>/android-preferences</a:t>
            </a:r>
          </a:p>
        </p:txBody>
      </p:sp>
    </p:spTree>
    <p:extLst>
      <p:ext uri="{BB962C8B-B14F-4D97-AF65-F5344CB8AC3E}">
        <p14:creationId xmlns:p14="http://schemas.microsoft.com/office/powerpoint/2010/main" val="854840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90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Location, Location,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MapView</a:t>
            </a:r>
            <a:endParaRPr lang="en-US" dirty="0" smtClean="0"/>
          </a:p>
          <a:p>
            <a:r>
              <a:rPr lang="en-US" dirty="0" err="1" smtClean="0"/>
              <a:t>MapActivity</a:t>
            </a:r>
            <a:endParaRPr lang="en-US" dirty="0" smtClean="0"/>
          </a:p>
          <a:p>
            <a:r>
              <a:rPr lang="en-US" dirty="0" err="1" smtClean="0"/>
              <a:t>Geocoder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4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API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cs typeface="Lucida Console"/>
                <a:hlinkClick r:id="rId2"/>
              </a:rPr>
              <a:t>http://code.google.com/android/maps-api-</a:t>
            </a:r>
            <a:r>
              <a:rPr lang="en-US" sz="2800" dirty="0" smtClean="0">
                <a:cs typeface="Lucida Console"/>
                <a:hlinkClick r:id="rId2"/>
              </a:rPr>
              <a:t>signup.html</a:t>
            </a:r>
            <a:endParaRPr lang="en-US" sz="2800" dirty="0" smtClean="0">
              <a:cs typeface="Lucida Console"/>
            </a:endParaRPr>
          </a:p>
          <a:p>
            <a:pPr marL="0" indent="0">
              <a:buNone/>
            </a:pPr>
            <a:endParaRPr lang="en-US" sz="2400" dirty="0">
              <a:cs typeface="Lucida Console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keytool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-list -alias </a:t>
            </a:r>
            <a:r>
              <a:rPr lang="en-US" sz="2400" dirty="0" err="1">
                <a:latin typeface="Lucida Console"/>
                <a:cs typeface="Lucida Console"/>
              </a:rPr>
              <a:t>androiddebugkey</a:t>
            </a:r>
            <a:r>
              <a:rPr lang="en-US" sz="2400" dirty="0">
                <a:latin typeface="Lucida Console"/>
                <a:cs typeface="Lucida Console"/>
              </a:rPr>
              <a:t> -</a:t>
            </a:r>
            <a:r>
              <a:rPr lang="en-US" sz="2400" dirty="0" err="1">
                <a:latin typeface="Lucida Console"/>
                <a:cs typeface="Lucida Console"/>
              </a:rPr>
              <a:t>keystore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”/full/path/</a:t>
            </a:r>
            <a:r>
              <a:rPr lang="en-US" sz="2400" dirty="0">
                <a:latin typeface="Lucida Console"/>
                <a:cs typeface="Lucida Console"/>
              </a:rPr>
              <a:t>learn-android/</a:t>
            </a:r>
            <a:r>
              <a:rPr lang="en-US" sz="2400" dirty="0" err="1">
                <a:latin typeface="Lucida Console"/>
                <a:cs typeface="Lucida Console"/>
              </a:rPr>
              <a:t>debug.keystore</a:t>
            </a:r>
            <a:r>
              <a:rPr lang="en-US" sz="2400" dirty="0">
                <a:latin typeface="Lucida Console"/>
                <a:cs typeface="Lucida Console"/>
              </a:rPr>
              <a:t>" -</a:t>
            </a:r>
            <a:r>
              <a:rPr lang="en-US" sz="2400" dirty="0" err="1">
                <a:latin typeface="Lucida Console"/>
                <a:cs typeface="Lucida Console"/>
              </a:rPr>
              <a:t>storepass</a:t>
            </a:r>
            <a:r>
              <a:rPr lang="en-US" sz="2400" dirty="0">
                <a:latin typeface="Lucida Console"/>
                <a:cs typeface="Lucida Console"/>
              </a:rPr>
              <a:t> android -</a:t>
            </a:r>
            <a:r>
              <a:rPr lang="en-US" sz="2400" dirty="0" err="1">
                <a:latin typeface="Lucida Console"/>
                <a:cs typeface="Lucida Console"/>
              </a:rPr>
              <a:t>keypass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android</a:t>
            </a:r>
          </a:p>
          <a:p>
            <a:pPr marL="0" indent="0"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err="1">
                <a:latin typeface="Lucida Console"/>
                <a:cs typeface="Lucida Console"/>
              </a:rPr>
              <a:t>androiddebugkey</a:t>
            </a:r>
            <a:r>
              <a:rPr lang="en-US" sz="2400" dirty="0">
                <a:latin typeface="Lucida Console"/>
                <a:cs typeface="Lucida Console"/>
              </a:rPr>
              <a:t>, Sep 4, 2011, </a:t>
            </a:r>
            <a:r>
              <a:rPr lang="en-US" sz="2400" dirty="0" err="1">
                <a:latin typeface="Lucida Console"/>
                <a:cs typeface="Lucida Console"/>
              </a:rPr>
              <a:t>PrivateKeyEntry</a:t>
            </a:r>
            <a:r>
              <a:rPr lang="en-US" sz="2400" dirty="0">
                <a:latin typeface="Lucida Console"/>
                <a:cs typeface="Lucida Console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Certificate fingerprint (MD5): 70:3C:3D:A9:52:2B:73:9E:E1:81:B4:DD:B9:5B:F6:F8</a:t>
            </a:r>
          </a:p>
        </p:txBody>
      </p:sp>
    </p:spTree>
    <p:extLst>
      <p:ext uri="{BB962C8B-B14F-4D97-AF65-F5344CB8AC3E}">
        <p14:creationId xmlns:p14="http://schemas.microsoft.com/office/powerpoint/2010/main" val="381961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APIs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7950" r="-79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9800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Build Target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777" r="-28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167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0103" r="-1001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353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version: Indigo 3.7.1</a:t>
            </a:r>
          </a:p>
          <a:p>
            <a:r>
              <a:rPr lang="en-US" dirty="0" smtClean="0"/>
              <a:t>Download:</a:t>
            </a:r>
          </a:p>
          <a:p>
            <a:pPr lvl="1"/>
            <a:r>
              <a:rPr lang="en-US" dirty="0" smtClean="0">
                <a:hlinkClick r:id="rId2"/>
              </a:rPr>
              <a:t>http://eclipse.org/downloads/</a:t>
            </a:r>
            <a:endParaRPr lang="en-US" dirty="0" smtClean="0"/>
          </a:p>
          <a:p>
            <a:r>
              <a:rPr lang="en-US" dirty="0" smtClean="0"/>
              <a:t>“Eclipse Classic” recommended version</a:t>
            </a:r>
          </a:p>
          <a:p>
            <a:r>
              <a:rPr lang="en-US" dirty="0" smtClean="0"/>
              <a:t>Recommended Plugins (Eclipse Marketplace)</a:t>
            </a:r>
          </a:p>
          <a:p>
            <a:pPr lvl="1"/>
            <a:r>
              <a:rPr lang="en-US" smtClean="0"/>
              <a:t>EGit</a:t>
            </a:r>
            <a:endParaRPr lang="en-US" dirty="0" smtClean="0"/>
          </a:p>
          <a:p>
            <a:pPr lvl="1"/>
            <a:r>
              <a:rPr lang="en-US" dirty="0" smtClean="0"/>
              <a:t>Maven Integration for Eclipse</a:t>
            </a:r>
          </a:p>
          <a:p>
            <a:pPr lvl="1"/>
            <a:r>
              <a:rPr lang="en-US" dirty="0" smtClean="0"/>
              <a:t>Spring Tools (STS)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at</a:t>
            </a:r>
          </a:p>
          <a:p>
            <a:pPr lvl="1"/>
            <a:r>
              <a:rPr lang="en-US" dirty="0" smtClean="0">
                <a:hlinkClick r:id="rId2"/>
              </a:rPr>
              <a:t>http://developer.android.com/sdk/</a:t>
            </a:r>
            <a:endParaRPr lang="en-US" dirty="0" smtClean="0"/>
          </a:p>
          <a:p>
            <a:r>
              <a:rPr lang="en-US" dirty="0" smtClean="0"/>
              <a:t>Add Platforms &amp; Components</a:t>
            </a:r>
          </a:p>
          <a:p>
            <a:pPr lvl="1"/>
            <a:r>
              <a:rPr lang="en-US" dirty="0" smtClean="0"/>
              <a:t>Mac/Linux: </a:t>
            </a:r>
            <a:r>
              <a:rPr lang="en-US" dirty="0" err="1" smtClean="0"/>
              <a:t>android_sdk</a:t>
            </a:r>
            <a:r>
              <a:rPr lang="en-US" dirty="0" smtClean="0"/>
              <a:t>/tools/android</a:t>
            </a:r>
          </a:p>
          <a:p>
            <a:pPr lvl="1"/>
            <a:r>
              <a:rPr lang="en-US" dirty="0" smtClean="0"/>
              <a:t>Win: SDK </a:t>
            </a:r>
            <a:r>
              <a:rPr lang="en-US" dirty="0" err="1" smtClean="0"/>
              <a:t>Manger.exe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http://git-scm.com/download</a:t>
            </a:r>
            <a:endParaRPr lang="en-US" dirty="0" smtClean="0"/>
          </a:p>
          <a:p>
            <a:r>
              <a:rPr lang="en-US" dirty="0" smtClean="0"/>
              <a:t>Other installation</a:t>
            </a:r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 based Linux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pt-get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OS X (with Homebrew)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rew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Windows Help</a:t>
            </a:r>
          </a:p>
          <a:p>
            <a:pPr lvl="1"/>
            <a:r>
              <a:rPr lang="en-US" dirty="0" smtClean="0">
                <a:hlinkClick r:id="rId3"/>
              </a:rPr>
              <a:t>http://help.github.com/win-set-up-git/</a:t>
            </a:r>
            <a:endParaRPr lang="en-US" dirty="0" smtClean="0"/>
          </a:p>
          <a:p>
            <a:r>
              <a:rPr lang="en-US" dirty="0" smtClean="0"/>
              <a:t>Tutorial</a:t>
            </a:r>
          </a:p>
          <a:p>
            <a:pPr lvl="1"/>
            <a:r>
              <a:rPr lang="en-US" dirty="0" smtClean="0">
                <a:hlinkClick r:id="rId4"/>
              </a:rPr>
              <a:t>http://rogerdudler.github.com/git-guide/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5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Android in Action, Third Edition</a:t>
            </a:r>
          </a:p>
          <a:p>
            <a:pPr lvl="1"/>
            <a:r>
              <a:rPr lang="en-US" sz="2600" dirty="0" smtClean="0"/>
              <a:t>W</a:t>
            </a:r>
            <a:r>
              <a:rPr lang="en-US" sz="2600" dirty="0"/>
              <a:t>. Frank </a:t>
            </a:r>
            <a:r>
              <a:rPr lang="en-US" sz="2600" dirty="0" err="1"/>
              <a:t>Ableson</a:t>
            </a:r>
            <a:r>
              <a:rPr lang="en-US" sz="2600" dirty="0"/>
              <a:t>; </a:t>
            </a:r>
            <a:r>
              <a:rPr lang="en-US" sz="2600" dirty="0" err="1"/>
              <a:t>Robi</a:t>
            </a:r>
            <a:r>
              <a:rPr lang="en-US" sz="2600" dirty="0"/>
              <a:t> </a:t>
            </a:r>
            <a:r>
              <a:rPr lang="en-US" sz="2600" dirty="0" err="1"/>
              <a:t>Sen</a:t>
            </a:r>
            <a:r>
              <a:rPr lang="en-US" sz="2600" dirty="0"/>
              <a:t>; Chris King; C. Enrique Ortiz</a:t>
            </a:r>
          </a:p>
          <a:p>
            <a:r>
              <a:rPr lang="en-US" sz="2600" b="1" dirty="0"/>
              <a:t>Pro Android 3</a:t>
            </a:r>
          </a:p>
          <a:p>
            <a:pPr lvl="1"/>
            <a:r>
              <a:rPr lang="en-US" sz="2600" dirty="0" err="1" smtClean="0"/>
              <a:t>Satya</a:t>
            </a:r>
            <a:r>
              <a:rPr lang="en-US" sz="2600" dirty="0" smtClean="0"/>
              <a:t> </a:t>
            </a:r>
            <a:r>
              <a:rPr lang="en-US" sz="2600" dirty="0" err="1"/>
              <a:t>Komatineni</a:t>
            </a:r>
            <a:r>
              <a:rPr lang="en-US" sz="2600" dirty="0"/>
              <a:t>; Dave MacLean; </a:t>
            </a:r>
            <a:r>
              <a:rPr lang="en-US" sz="2600" dirty="0" err="1"/>
              <a:t>Sayed</a:t>
            </a:r>
            <a:r>
              <a:rPr lang="en-US" sz="2600" dirty="0"/>
              <a:t> Y. </a:t>
            </a:r>
            <a:r>
              <a:rPr lang="en-US" sz="2600" dirty="0" err="1"/>
              <a:t>Hashimi</a:t>
            </a:r>
            <a:endParaRPr lang="en-US" sz="2600" dirty="0"/>
          </a:p>
          <a:p>
            <a:r>
              <a:rPr lang="en-US" sz="2600" b="1" dirty="0"/>
              <a:t>Learning Android</a:t>
            </a:r>
          </a:p>
          <a:p>
            <a:pPr lvl="1"/>
            <a:r>
              <a:rPr lang="en-US" sz="2600" dirty="0" smtClean="0"/>
              <a:t>Marko </a:t>
            </a:r>
            <a:r>
              <a:rPr lang="en-US" sz="2600" dirty="0" err="1" smtClean="0"/>
              <a:t>Gargenta</a:t>
            </a:r>
            <a:endParaRPr lang="en-US" sz="2600" dirty="0"/>
          </a:p>
          <a:p>
            <a:r>
              <a:rPr lang="en-US" sz="2600" b="1" dirty="0" smtClean="0"/>
              <a:t>Professional Android</a:t>
            </a:r>
            <a:r>
              <a:rPr lang="en-US" sz="2600" b="1" dirty="0"/>
              <a:t> </a:t>
            </a:r>
            <a:r>
              <a:rPr lang="en-US" sz="2600" b="1" dirty="0" smtClean="0"/>
              <a:t>2 </a:t>
            </a:r>
            <a:r>
              <a:rPr lang="en-US" sz="2600" b="1" dirty="0"/>
              <a:t>Application Development</a:t>
            </a:r>
          </a:p>
          <a:p>
            <a:pPr lvl="1"/>
            <a:r>
              <a:rPr lang="en-US" sz="2600" dirty="0" err="1" smtClean="0"/>
              <a:t>Reto</a:t>
            </a:r>
            <a:r>
              <a:rPr lang="en-US" sz="2600" dirty="0" smtClean="0"/>
              <a:t> Meier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3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developer.android.com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vkedco.blogspot.com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http://code.chadmaughan.com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6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1139</Words>
  <Application>Microsoft Macintosh PowerPoint</Application>
  <PresentationFormat>On-screen Show (4:3)</PresentationFormat>
  <Paragraphs>224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Android Development </vt:lpstr>
      <vt:lpstr>System requirements</vt:lpstr>
      <vt:lpstr>Setup &amp; Installation</vt:lpstr>
      <vt:lpstr>JDK</vt:lpstr>
      <vt:lpstr>Eclipse</vt:lpstr>
      <vt:lpstr>Android SDK</vt:lpstr>
      <vt:lpstr>Git</vt:lpstr>
      <vt:lpstr>Books</vt:lpstr>
      <vt:lpstr>Other Resources</vt:lpstr>
      <vt:lpstr>Android Platform</vt:lpstr>
      <vt:lpstr>Android Stack</vt:lpstr>
      <vt:lpstr>Introduction</vt:lpstr>
      <vt:lpstr>Key Components</vt:lpstr>
      <vt:lpstr>View </vt:lpstr>
      <vt:lpstr>Layouts</vt:lpstr>
      <vt:lpstr>Example Layout XML</vt:lpstr>
      <vt:lpstr>Lab 1</vt:lpstr>
      <vt:lpstr>Activities</vt:lpstr>
      <vt:lpstr>Application Manifest</vt:lpstr>
      <vt:lpstr>Intents</vt:lpstr>
      <vt:lpstr>Start for a result</vt:lpstr>
      <vt:lpstr>Intent Filter</vt:lpstr>
      <vt:lpstr>Activity Lifecycle</vt:lpstr>
      <vt:lpstr>Activity States</vt:lpstr>
      <vt:lpstr>Saving Activity State</vt:lpstr>
      <vt:lpstr>Fragments</vt:lpstr>
      <vt:lpstr>Lab 2</vt:lpstr>
      <vt:lpstr>Menus</vt:lpstr>
      <vt:lpstr>Options</vt:lpstr>
      <vt:lpstr>Context Menu</vt:lpstr>
      <vt:lpstr>Submenu</vt:lpstr>
      <vt:lpstr>Creating a Menu</vt:lpstr>
      <vt:lpstr>Creating a Menu (cont.) </vt:lpstr>
      <vt:lpstr>Lab 3</vt:lpstr>
      <vt:lpstr>Data Storage</vt:lpstr>
      <vt:lpstr>Shared Preferences</vt:lpstr>
      <vt:lpstr>Internal Storage</vt:lpstr>
      <vt:lpstr>External Storage</vt:lpstr>
      <vt:lpstr>SQLite</vt:lpstr>
      <vt:lpstr>PreferenceActivity</vt:lpstr>
      <vt:lpstr>Lab 4</vt:lpstr>
      <vt:lpstr>Location, Location, Location</vt:lpstr>
      <vt:lpstr>Get API Key</vt:lpstr>
      <vt:lpstr>Install APIs</vt:lpstr>
      <vt:lpstr>Change Build Target</vt:lpstr>
      <vt:lpstr>Lab 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</dc:title>
  <dc:creator>Chad Maughan</dc:creator>
  <cp:lastModifiedBy>Chad Maughan</cp:lastModifiedBy>
  <cp:revision>38</cp:revision>
  <dcterms:created xsi:type="dcterms:W3CDTF">2012-01-16T23:30:25Z</dcterms:created>
  <dcterms:modified xsi:type="dcterms:W3CDTF">2012-01-27T06:20:57Z</dcterms:modified>
</cp:coreProperties>
</file>