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302" r:id="rId4"/>
    <p:sldId id="257" r:id="rId5"/>
    <p:sldId id="261" r:id="rId6"/>
    <p:sldId id="258" r:id="rId7"/>
    <p:sldId id="259" r:id="rId8"/>
    <p:sldId id="260" r:id="rId9"/>
    <p:sldId id="262" r:id="rId10"/>
    <p:sldId id="269" r:id="rId11"/>
    <p:sldId id="270" r:id="rId12"/>
    <p:sldId id="267" r:id="rId13"/>
    <p:sldId id="268" r:id="rId14"/>
    <p:sldId id="266" r:id="rId15"/>
    <p:sldId id="271" r:id="rId16"/>
    <p:sldId id="275" r:id="rId17"/>
    <p:sldId id="273" r:id="rId18"/>
    <p:sldId id="274" r:id="rId19"/>
    <p:sldId id="263" r:id="rId20"/>
    <p:sldId id="277" r:id="rId21"/>
    <p:sldId id="264" r:id="rId22"/>
    <p:sldId id="279" r:id="rId23"/>
    <p:sldId id="278" r:id="rId24"/>
    <p:sldId id="272" r:id="rId25"/>
    <p:sldId id="280" r:id="rId26"/>
    <p:sldId id="281" r:id="rId27"/>
    <p:sldId id="282" r:id="rId28"/>
    <p:sldId id="283" r:id="rId29"/>
    <p:sldId id="276" r:id="rId30"/>
    <p:sldId id="285" r:id="rId31"/>
    <p:sldId id="286" r:id="rId32"/>
    <p:sldId id="287" r:id="rId33"/>
    <p:sldId id="288" r:id="rId34"/>
    <p:sldId id="289" r:id="rId35"/>
    <p:sldId id="284" r:id="rId36"/>
    <p:sldId id="290" r:id="rId37"/>
    <p:sldId id="291" r:id="rId38"/>
    <p:sldId id="293" r:id="rId39"/>
    <p:sldId id="294" r:id="rId40"/>
    <p:sldId id="295" r:id="rId41"/>
    <p:sldId id="292" r:id="rId42"/>
    <p:sldId id="296" r:id="rId43"/>
    <p:sldId id="297" r:id="rId44"/>
    <p:sldId id="299" r:id="rId45"/>
    <p:sldId id="303" r:id="rId46"/>
    <p:sldId id="300" r:id="rId47"/>
    <p:sldId id="301" r:id="rId48"/>
    <p:sldId id="298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04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9F36-BB36-5640-A629-8C31A03F64E5}" type="datetimeFigureOut">
              <a:rPr lang="en-US" smtClean="0"/>
              <a:t>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D62F-E90A-1041-84F4-16FEFD6C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75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9F36-BB36-5640-A629-8C31A03F64E5}" type="datetimeFigureOut">
              <a:rPr lang="en-US" smtClean="0"/>
              <a:t>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D62F-E90A-1041-84F4-16FEFD6C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1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9F36-BB36-5640-A629-8C31A03F64E5}" type="datetimeFigureOut">
              <a:rPr lang="en-US" smtClean="0"/>
              <a:t>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D62F-E90A-1041-84F4-16FEFD6C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62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9F36-BB36-5640-A629-8C31A03F64E5}" type="datetimeFigureOut">
              <a:rPr lang="en-US" smtClean="0"/>
              <a:t>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D62F-E90A-1041-84F4-16FEFD6C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0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9F36-BB36-5640-A629-8C31A03F64E5}" type="datetimeFigureOut">
              <a:rPr lang="en-US" smtClean="0"/>
              <a:t>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D62F-E90A-1041-84F4-16FEFD6C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33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9F36-BB36-5640-A629-8C31A03F64E5}" type="datetimeFigureOut">
              <a:rPr lang="en-US" smtClean="0"/>
              <a:t>1/26/12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D62F-E90A-1041-84F4-16FEFD6C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3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9F36-BB36-5640-A629-8C31A03F64E5}" type="datetimeFigureOut">
              <a:rPr lang="en-US" smtClean="0"/>
              <a:t>1/26/12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D62F-E90A-1041-84F4-16FEFD6C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74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9F36-BB36-5640-A629-8C31A03F64E5}" type="datetimeFigureOut">
              <a:rPr lang="en-US" smtClean="0"/>
              <a:t>1/26/12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D62F-E90A-1041-84F4-16FEFD6C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31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9F36-BB36-5640-A629-8C31A03F64E5}" type="datetimeFigureOut">
              <a:rPr lang="en-US" smtClean="0"/>
              <a:t>1/26/12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D62F-E90A-1041-84F4-16FEFD6C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0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9F36-BB36-5640-A629-8C31A03F64E5}" type="datetimeFigureOut">
              <a:rPr lang="en-US" smtClean="0"/>
              <a:t>1/26/12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D62F-E90A-1041-84F4-16FEFD6C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67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9F36-BB36-5640-A629-8C31A03F64E5}" type="datetimeFigureOut">
              <a:rPr lang="en-US" smtClean="0"/>
              <a:t>1/26/12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D62F-E90A-1041-84F4-16FEFD6C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30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19F36-BB36-5640-A629-8C31A03F64E5}" type="datetimeFigureOut">
              <a:rPr lang="en-US" smtClean="0"/>
              <a:t>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8D62F-E90A-1041-84F4-16FEFD6C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3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vkedco.blogspot.com" TargetMode="External"/><Relationship Id="rId4" Type="http://schemas.openxmlformats.org/officeDocument/2006/relationships/hyperlink" Target="http://code.chadmaughan.com" TargetMode="External"/><Relationship Id="rId5" Type="http://schemas.openxmlformats.org/officeDocument/2006/relationships/hyperlink" Target="http://github.com/chadmaugha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android.com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android.com/reference/android/widget/package-summary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android.com/resources/tutorials/views/index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android.com/guide/topics/fundamentals/activitie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hadmaughan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android.com/sdk/requirements.html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de.google.com/android/maps-api-signup.html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android.com/sdk/installing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racle.com/technetwork/java/javase/downloads/index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clipse.org/downloads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android.com/sdk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help.github.com/win-set-up-git/" TargetMode="External"/><Relationship Id="rId4" Type="http://schemas.openxmlformats.org/officeDocument/2006/relationships/hyperlink" Target="http://rogerdudler.github.com/git-guide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-scm.com/downloa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 Development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Chad Maughan</a:t>
            </a:r>
          </a:p>
          <a:p>
            <a:r>
              <a:rPr lang="en-US" dirty="0" smtClean="0"/>
              <a:t>January 28,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921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/>
              <a:t>Android in Action, Third Edition</a:t>
            </a:r>
          </a:p>
          <a:p>
            <a:pPr lvl="1"/>
            <a:r>
              <a:rPr lang="en-US" sz="2600" dirty="0" smtClean="0"/>
              <a:t>W</a:t>
            </a:r>
            <a:r>
              <a:rPr lang="en-US" sz="2600" dirty="0"/>
              <a:t>. Frank </a:t>
            </a:r>
            <a:r>
              <a:rPr lang="en-US" sz="2600" dirty="0" err="1"/>
              <a:t>Ableson</a:t>
            </a:r>
            <a:r>
              <a:rPr lang="en-US" sz="2600" dirty="0"/>
              <a:t>; </a:t>
            </a:r>
            <a:r>
              <a:rPr lang="en-US" sz="2600" dirty="0" err="1"/>
              <a:t>Robi</a:t>
            </a:r>
            <a:r>
              <a:rPr lang="en-US" sz="2600" dirty="0"/>
              <a:t> </a:t>
            </a:r>
            <a:r>
              <a:rPr lang="en-US" sz="2600" dirty="0" err="1"/>
              <a:t>Sen</a:t>
            </a:r>
            <a:r>
              <a:rPr lang="en-US" sz="2600" dirty="0"/>
              <a:t>; Chris King; C. Enrique Ortiz</a:t>
            </a:r>
          </a:p>
          <a:p>
            <a:r>
              <a:rPr lang="en-US" sz="2600" b="1" dirty="0"/>
              <a:t>Pro Android 3</a:t>
            </a:r>
          </a:p>
          <a:p>
            <a:pPr lvl="1"/>
            <a:r>
              <a:rPr lang="en-US" sz="2600" dirty="0" err="1" smtClean="0"/>
              <a:t>Satya</a:t>
            </a:r>
            <a:r>
              <a:rPr lang="en-US" sz="2600" dirty="0" smtClean="0"/>
              <a:t> </a:t>
            </a:r>
            <a:r>
              <a:rPr lang="en-US" sz="2600" dirty="0" err="1"/>
              <a:t>Komatineni</a:t>
            </a:r>
            <a:r>
              <a:rPr lang="en-US" sz="2600" dirty="0"/>
              <a:t>; Dave MacLean; </a:t>
            </a:r>
            <a:r>
              <a:rPr lang="en-US" sz="2600" dirty="0" err="1"/>
              <a:t>Sayed</a:t>
            </a:r>
            <a:r>
              <a:rPr lang="en-US" sz="2600" dirty="0"/>
              <a:t> Y. </a:t>
            </a:r>
            <a:r>
              <a:rPr lang="en-US" sz="2600" dirty="0" err="1"/>
              <a:t>Hashimi</a:t>
            </a:r>
            <a:endParaRPr lang="en-US" sz="2600" dirty="0"/>
          </a:p>
          <a:p>
            <a:r>
              <a:rPr lang="en-US" sz="2600" b="1" dirty="0"/>
              <a:t>Learning Android</a:t>
            </a:r>
          </a:p>
          <a:p>
            <a:pPr lvl="1"/>
            <a:r>
              <a:rPr lang="en-US" sz="2600" dirty="0" smtClean="0"/>
              <a:t>Marko </a:t>
            </a:r>
            <a:r>
              <a:rPr lang="en-US" sz="2600" dirty="0" err="1" smtClean="0"/>
              <a:t>Gargenta</a:t>
            </a:r>
            <a:endParaRPr lang="en-US" sz="2600" dirty="0"/>
          </a:p>
          <a:p>
            <a:r>
              <a:rPr lang="en-US" sz="2600" b="1" dirty="0" smtClean="0"/>
              <a:t>Professional Android</a:t>
            </a:r>
            <a:r>
              <a:rPr lang="en-US" sz="2600" b="1" dirty="0"/>
              <a:t> </a:t>
            </a:r>
            <a:r>
              <a:rPr lang="en-US" sz="2600" b="1" dirty="0" smtClean="0"/>
              <a:t>2 </a:t>
            </a:r>
            <a:r>
              <a:rPr lang="en-US" sz="2600" b="1" dirty="0"/>
              <a:t>Application Development</a:t>
            </a:r>
          </a:p>
          <a:p>
            <a:pPr lvl="1"/>
            <a:r>
              <a:rPr lang="en-US" sz="2600" dirty="0" err="1" smtClean="0"/>
              <a:t>Reto</a:t>
            </a:r>
            <a:r>
              <a:rPr lang="en-US" sz="2600" dirty="0" smtClean="0"/>
              <a:t> Meier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834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developer.android.com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vkedco.blogspot.com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code.chadmaughan.com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http://github.com/chadmaughan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662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Android is a software environment built for mobile devices. It’s not a hardware platform. Android includes a Linux kernel-based OS, a rich UI, end-user applications, code libraries, application frameworks, multimedia </a:t>
            </a:r>
            <a:r>
              <a:rPr lang="en-US" dirty="0" smtClean="0"/>
              <a:t>support, telephone functionality and more.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775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Stack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9387" r="-19387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6450791" y="6298755"/>
            <a:ext cx="2236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Pro Android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96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</a:t>
            </a:r>
          </a:p>
          <a:p>
            <a:r>
              <a:rPr lang="en-US" dirty="0" smtClean="0"/>
              <a:t>Activity</a:t>
            </a:r>
          </a:p>
          <a:p>
            <a:r>
              <a:rPr lang="en-US" dirty="0" smtClean="0"/>
              <a:t>Service</a:t>
            </a:r>
          </a:p>
          <a:p>
            <a:r>
              <a:rPr lang="en-US" dirty="0" err="1" smtClean="0"/>
              <a:t>BroadcastReciever</a:t>
            </a:r>
            <a:endParaRPr lang="en-US" dirty="0" smtClean="0"/>
          </a:p>
          <a:p>
            <a:r>
              <a:rPr lang="en-US" dirty="0" err="1" smtClean="0"/>
              <a:t>ContentProvider</a:t>
            </a:r>
            <a:endParaRPr lang="en-US" dirty="0" smtClean="0"/>
          </a:p>
          <a:p>
            <a:r>
              <a:rPr lang="en-US" dirty="0" err="1" smtClean="0"/>
              <a:t>AndroidManifest.xml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703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 UI controls, including the layout classes are derived from class </a:t>
            </a:r>
            <a:r>
              <a:rPr lang="en-US" i="1" dirty="0" smtClean="0"/>
              <a:t>View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View</a:t>
            </a:r>
            <a:r>
              <a:rPr lang="en-US" dirty="0" smtClean="0"/>
              <a:t> is assigned to an activity</a:t>
            </a:r>
          </a:p>
          <a:p>
            <a:r>
              <a:rPr lang="en-US" dirty="0" smtClean="0"/>
              <a:t>A widget is a view object for interaction</a:t>
            </a:r>
          </a:p>
          <a:p>
            <a:pPr lvl="1"/>
            <a:r>
              <a:rPr lang="en-US" dirty="0" smtClean="0"/>
              <a:t>Comprehensive list at </a:t>
            </a:r>
            <a:r>
              <a:rPr lang="en-US" dirty="0" smtClean="0">
                <a:hlinkClick r:id="rId2"/>
              </a:rPr>
              <a:t>android.widget</a:t>
            </a:r>
            <a:endParaRPr lang="en-US" dirty="0" smtClean="0"/>
          </a:p>
          <a:p>
            <a:r>
              <a:rPr lang="en-US" dirty="0" smtClean="0"/>
              <a:t>Can be declared </a:t>
            </a:r>
            <a:r>
              <a:rPr lang="en-US" b="1" dirty="0" smtClean="0"/>
              <a:t>programmatically</a:t>
            </a:r>
            <a:r>
              <a:rPr lang="en-US" dirty="0" smtClean="0"/>
              <a:t> (in code) or </a:t>
            </a:r>
            <a:r>
              <a:rPr lang="en-US" b="1" dirty="0" smtClean="0"/>
              <a:t>declaratively</a:t>
            </a:r>
            <a:r>
              <a:rPr lang="en-US" dirty="0" smtClean="0"/>
              <a:t> (in XML)</a:t>
            </a:r>
          </a:p>
          <a:p>
            <a:r>
              <a:rPr lang="en-US" dirty="0" smtClean="0"/>
              <a:t>A </a:t>
            </a:r>
            <a:r>
              <a:rPr lang="en-US" i="1" dirty="0" err="1" smtClean="0"/>
              <a:t>ViewGroup</a:t>
            </a:r>
            <a:r>
              <a:rPr lang="en-US" dirty="0" smtClean="0"/>
              <a:t> is a special view that can have children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122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 layouts are subclasses of </a:t>
            </a:r>
            <a:r>
              <a:rPr lang="en-US" i="1" dirty="0" err="1" smtClean="0"/>
              <a:t>ViewGroup</a:t>
            </a:r>
            <a:endParaRPr lang="en-US" dirty="0" smtClean="0"/>
          </a:p>
          <a:p>
            <a:r>
              <a:rPr lang="en-US" dirty="0" smtClean="0"/>
              <a:t>XML layouts are compiled into a View resource in </a:t>
            </a:r>
            <a:r>
              <a:rPr lang="en-US" i="1" dirty="0" smtClean="0"/>
              <a:t>/res/layout</a:t>
            </a:r>
            <a:r>
              <a:rPr lang="en-US" dirty="0" smtClean="0"/>
              <a:t> directory</a:t>
            </a:r>
          </a:p>
          <a:p>
            <a:pPr lvl="1"/>
            <a:r>
              <a:rPr lang="en-US" dirty="0" err="1" smtClean="0"/>
              <a:t>R.layout.main_layout</a:t>
            </a:r>
            <a:endParaRPr lang="en-US" dirty="0" smtClean="0"/>
          </a:p>
          <a:p>
            <a:pPr lvl="1"/>
            <a:r>
              <a:rPr lang="en-US" dirty="0" err="1"/>
              <a:t>setContentView</a:t>
            </a:r>
            <a:r>
              <a:rPr lang="en-US" dirty="0"/>
              <a:t>(</a:t>
            </a:r>
            <a:r>
              <a:rPr lang="en-US" dirty="0" err="1"/>
              <a:t>R.layout.main_layout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r>
              <a:rPr lang="en-US" dirty="0" smtClean="0"/>
              <a:t>On problems</a:t>
            </a:r>
          </a:p>
          <a:p>
            <a:pPr lvl="1"/>
            <a:r>
              <a:rPr lang="en-US" dirty="0" smtClean="0"/>
              <a:t>Clean project</a:t>
            </a:r>
          </a:p>
          <a:p>
            <a:pPr lvl="1"/>
            <a:r>
              <a:rPr lang="en-US" dirty="0" smtClean="0"/>
              <a:t>Right click, then Android Tools -&gt; Fix Project Properties </a:t>
            </a:r>
          </a:p>
          <a:p>
            <a:r>
              <a:rPr lang="en-US" dirty="0" smtClean="0"/>
              <a:t>Tutorial: </a:t>
            </a:r>
            <a:r>
              <a:rPr lang="en-US" dirty="0" smtClean="0">
                <a:hlinkClick r:id="rId2"/>
              </a:rPr>
              <a:t>Hello, 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759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Layout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&lt;?xml version="1.0" encoding="utf-8"?&gt;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LinearLayout</a:t>
            </a:r>
            <a:r>
              <a:rPr lang="en-US" dirty="0"/>
              <a:t> </a:t>
            </a:r>
            <a:r>
              <a:rPr lang="en-US" dirty="0" err="1"/>
              <a:t>xmlns:android</a:t>
            </a:r>
            <a:r>
              <a:rPr lang="en-US" dirty="0"/>
              <a:t>="http://</a:t>
            </a:r>
            <a:r>
              <a:rPr lang="en-US" dirty="0" err="1"/>
              <a:t>schemas.android.com</a:t>
            </a:r>
            <a:r>
              <a:rPr lang="en-US" dirty="0"/>
              <a:t>/</a:t>
            </a:r>
            <a:r>
              <a:rPr lang="en-US" dirty="0" err="1"/>
              <a:t>apk</a:t>
            </a:r>
            <a:r>
              <a:rPr lang="en-US" dirty="0"/>
              <a:t>/res/android"</a:t>
            </a:r>
            <a:br>
              <a:rPr lang="en-US" dirty="0"/>
            </a:br>
            <a:r>
              <a:rPr lang="en-US" dirty="0"/>
              <a:t>             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fill_parent</a:t>
            </a:r>
            <a:r>
              <a:rPr lang="en-US" dirty="0"/>
              <a:t>" </a:t>
            </a:r>
            <a:br>
              <a:rPr lang="en-US" dirty="0"/>
            </a:br>
            <a:r>
              <a:rPr lang="en-US" dirty="0"/>
              <a:t>             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fill_parent</a:t>
            </a:r>
            <a:r>
              <a:rPr lang="en-US" dirty="0"/>
              <a:t>" </a:t>
            </a:r>
            <a:br>
              <a:rPr lang="en-US" dirty="0"/>
            </a:br>
            <a:r>
              <a:rPr lang="en-US" dirty="0"/>
              <a:t>              </a:t>
            </a:r>
            <a:r>
              <a:rPr lang="en-US" dirty="0" err="1"/>
              <a:t>android:orientation</a:t>
            </a:r>
            <a:r>
              <a:rPr lang="en-US" dirty="0"/>
              <a:t>="vertical" &gt;</a:t>
            </a:r>
            <a:br>
              <a:rPr lang="en-US" dirty="0"/>
            </a:br>
            <a:r>
              <a:rPr lang="en-US" dirty="0"/>
              <a:t>    &lt;</a:t>
            </a:r>
            <a:r>
              <a:rPr lang="en-US" dirty="0" err="1"/>
              <a:t>TextView</a:t>
            </a:r>
            <a:r>
              <a:rPr lang="en-US" dirty="0"/>
              <a:t> </a:t>
            </a:r>
            <a:r>
              <a:rPr lang="en-US" dirty="0" err="1"/>
              <a:t>android:id</a:t>
            </a:r>
            <a:r>
              <a:rPr lang="en-US" dirty="0"/>
              <a:t>="@+id/text"</a:t>
            </a:r>
            <a:br>
              <a:rPr lang="en-US" dirty="0"/>
            </a:br>
            <a:r>
              <a:rPr lang="en-US" dirty="0"/>
              <a:t>             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             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              </a:t>
            </a:r>
            <a:r>
              <a:rPr lang="en-US" dirty="0" err="1"/>
              <a:t>android:text</a:t>
            </a:r>
            <a:r>
              <a:rPr lang="en-US" dirty="0"/>
              <a:t>="Hello, I am a </a:t>
            </a:r>
            <a:r>
              <a:rPr lang="en-US" dirty="0" err="1"/>
              <a:t>TextView</a:t>
            </a:r>
            <a:r>
              <a:rPr lang="en-US" dirty="0"/>
              <a:t>" /&gt;</a:t>
            </a:r>
            <a:br>
              <a:rPr lang="en-US" dirty="0"/>
            </a:br>
            <a:r>
              <a:rPr lang="en-US" dirty="0"/>
              <a:t>    &lt;Button </a:t>
            </a:r>
            <a:r>
              <a:rPr lang="en-US" dirty="0" err="1"/>
              <a:t>android:id</a:t>
            </a:r>
            <a:r>
              <a:rPr lang="en-US" dirty="0"/>
              <a:t>="@+id/button"</a:t>
            </a:r>
            <a:br>
              <a:rPr lang="en-US" dirty="0"/>
            </a:br>
            <a:r>
              <a:rPr lang="en-US" dirty="0"/>
              <a:t>           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           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            </a:t>
            </a:r>
            <a:r>
              <a:rPr lang="en-US" dirty="0" err="1"/>
              <a:t>android:text</a:t>
            </a:r>
            <a:r>
              <a:rPr lang="en-US" dirty="0"/>
              <a:t>="Hello, I am a Button" /&gt;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LinearLayout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93637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84990" r="-84990"/>
          <a:stretch>
            <a:fillRect/>
          </a:stretch>
        </p:blipFill>
        <p:spPr>
          <a:xfrm>
            <a:off x="-1514761" y="1600200"/>
            <a:ext cx="8400928" cy="462018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754" y="1600200"/>
            <a:ext cx="3107438" cy="462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53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Activity = Screen</a:t>
            </a:r>
          </a:p>
          <a:p>
            <a:r>
              <a:rPr lang="en-US" dirty="0" smtClean="0"/>
              <a:t>Allows interaction (via interface)</a:t>
            </a:r>
          </a:p>
          <a:p>
            <a:r>
              <a:rPr lang="en-US" dirty="0" smtClean="0"/>
              <a:t>Application usually consists of multiple activities</a:t>
            </a:r>
          </a:p>
          <a:p>
            <a:r>
              <a:rPr lang="en-US" dirty="0" smtClean="0"/>
              <a:t>Two important methods to implement</a:t>
            </a:r>
          </a:p>
          <a:p>
            <a:pPr lvl="1"/>
            <a:r>
              <a:rPr lang="en-US" dirty="0" err="1" smtClean="0"/>
              <a:t>onCreate</a:t>
            </a:r>
            <a:r>
              <a:rPr lang="en-US" dirty="0" smtClean="0"/>
              <a:t>(Bundle)</a:t>
            </a:r>
          </a:p>
          <a:p>
            <a:pPr lvl="1"/>
            <a:r>
              <a:rPr lang="en-US" dirty="0" err="1" smtClean="0"/>
              <a:t>onPause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Developer Guide</a:t>
            </a:r>
          </a:p>
          <a:p>
            <a:pPr lvl="1"/>
            <a:r>
              <a:rPr lang="en-US" dirty="0">
                <a:hlinkClick r:id="rId2"/>
              </a:rPr>
              <a:t>http://developer.android.com/guide/topics/fundamentals/</a:t>
            </a:r>
            <a:r>
              <a:rPr lang="en-US" dirty="0" smtClean="0">
                <a:hlinkClick r:id="rId2"/>
              </a:rPr>
              <a:t>activities.html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5519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Chad Maughan</a:t>
            </a:r>
          </a:p>
          <a:p>
            <a:r>
              <a:rPr lang="en-US" dirty="0" smtClean="0">
                <a:hlinkClick r:id="rId2"/>
              </a:rPr>
              <a:t>http://chadmaughan.com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946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Manifest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</a:t>
            </a:r>
            <a:r>
              <a:rPr lang="en-US" dirty="0" err="1" smtClean="0"/>
              <a:t>ndroid:name</a:t>
            </a:r>
            <a:r>
              <a:rPr lang="en-US" dirty="0" smtClean="0"/>
              <a:t> only required attribute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manifest ... &gt;</a:t>
            </a:r>
            <a:br>
              <a:rPr lang="en-US" dirty="0"/>
            </a:br>
            <a:r>
              <a:rPr lang="en-US" dirty="0"/>
              <a:t>  &lt;application ... &gt;</a:t>
            </a:r>
            <a:br>
              <a:rPr lang="en-US" dirty="0"/>
            </a:br>
            <a:r>
              <a:rPr lang="en-US" dirty="0"/>
              <a:t>      &lt;activity </a:t>
            </a:r>
            <a:r>
              <a:rPr lang="en-US" dirty="0" err="1"/>
              <a:t>android:name</a:t>
            </a:r>
            <a:r>
              <a:rPr lang="en-US" dirty="0"/>
              <a:t>="</a:t>
            </a:r>
            <a:r>
              <a:rPr lang="en-US" dirty="0" smtClean="0"/>
              <a:t>.</a:t>
            </a:r>
            <a:r>
              <a:rPr lang="en-US" dirty="0" err="1" smtClean="0"/>
              <a:t>MainActivity</a:t>
            </a:r>
            <a:r>
              <a:rPr lang="en-US" dirty="0"/>
              <a:t>" /&gt;</a:t>
            </a:r>
            <a:br>
              <a:rPr lang="en-US" dirty="0"/>
            </a:br>
            <a:r>
              <a:rPr lang="en-US" dirty="0"/>
              <a:t>      ...</a:t>
            </a:r>
            <a:br>
              <a:rPr lang="en-US" dirty="0"/>
            </a:br>
            <a:r>
              <a:rPr lang="en-US" dirty="0"/>
              <a:t>  &lt;/application ... &gt;</a:t>
            </a:r>
            <a:br>
              <a:rPr lang="en-US" dirty="0"/>
            </a:br>
            <a:r>
              <a:rPr lang="en-US" dirty="0"/>
              <a:t>  ...</a:t>
            </a:r>
            <a:br>
              <a:rPr lang="en-US" dirty="0"/>
            </a:br>
            <a:r>
              <a:rPr lang="en-US" dirty="0"/>
              <a:t>&lt;/manifest &gt;</a:t>
            </a:r>
          </a:p>
        </p:txBody>
      </p:sp>
    </p:spTree>
    <p:extLst>
      <p:ext uri="{BB962C8B-B14F-4D97-AF65-F5344CB8AC3E}">
        <p14:creationId xmlns:p14="http://schemas.microsoft.com/office/powerpoint/2010/main" val="2985484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Used to start another activity</a:t>
            </a:r>
          </a:p>
          <a:p>
            <a:pPr marL="0" indent="0">
              <a:buNone/>
            </a:pPr>
            <a:endParaRPr lang="en-US" sz="2400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400" dirty="0" smtClean="0">
                <a:latin typeface="Lucida Console"/>
                <a:cs typeface="Lucida Console"/>
              </a:rPr>
              <a:t>Intent </a:t>
            </a:r>
            <a:r>
              <a:rPr lang="en-US" sz="2400" dirty="0">
                <a:latin typeface="Lucida Console"/>
                <a:cs typeface="Lucida Console"/>
              </a:rPr>
              <a:t>intent = </a:t>
            </a:r>
            <a:r>
              <a:rPr lang="en-US" sz="2400" dirty="0" smtClean="0">
                <a:latin typeface="Lucida Console"/>
                <a:cs typeface="Lucida Console"/>
              </a:rPr>
              <a:t>new Intent</a:t>
            </a:r>
            <a:r>
              <a:rPr lang="en-US" sz="2400" dirty="0">
                <a:latin typeface="Lucida Console"/>
                <a:cs typeface="Lucida Console"/>
              </a:rPr>
              <a:t>(</a:t>
            </a:r>
            <a:r>
              <a:rPr lang="en-US" sz="2400" dirty="0" err="1">
                <a:latin typeface="Lucida Console"/>
                <a:cs typeface="Lucida Console"/>
              </a:rPr>
              <a:t>Intent.ACTION_SEND</a:t>
            </a:r>
            <a:r>
              <a:rPr lang="en-US" sz="2400" dirty="0">
                <a:latin typeface="Lucida Console"/>
                <a:cs typeface="Lucida Console"/>
              </a:rPr>
              <a:t>);</a:t>
            </a:r>
            <a:br>
              <a:rPr lang="en-US" sz="2400" dirty="0">
                <a:latin typeface="Lucida Console"/>
                <a:cs typeface="Lucida Console"/>
              </a:rPr>
            </a:br>
            <a:r>
              <a:rPr lang="en-US" sz="2400" dirty="0" err="1">
                <a:latin typeface="Lucida Console"/>
                <a:cs typeface="Lucida Console"/>
              </a:rPr>
              <a:t>intent.putExtra</a:t>
            </a:r>
            <a:r>
              <a:rPr lang="en-US" sz="2400" dirty="0" smtClean="0">
                <a:latin typeface="Lucida Console"/>
                <a:cs typeface="Lucida Console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latin typeface="Lucida Console"/>
                <a:cs typeface="Lucida Console"/>
              </a:rPr>
              <a:t>	</a:t>
            </a:r>
            <a:r>
              <a:rPr lang="en-US" sz="2400" dirty="0" err="1" smtClean="0">
                <a:latin typeface="Lucida Console"/>
                <a:cs typeface="Lucida Console"/>
              </a:rPr>
              <a:t>Intent.EXTRA_EMAIL,recipients</a:t>
            </a:r>
            <a:r>
              <a:rPr lang="en-US" sz="2400" dirty="0" smtClean="0">
                <a:latin typeface="Lucida Console"/>
                <a:cs typeface="Lucida Console"/>
              </a:rPr>
              <a:t>)</a:t>
            </a:r>
            <a:r>
              <a:rPr lang="en-US" sz="2400" dirty="0">
                <a:latin typeface="Lucida Console"/>
                <a:cs typeface="Lucida Console"/>
              </a:rPr>
              <a:t>;</a:t>
            </a:r>
            <a:br>
              <a:rPr lang="en-US" sz="2400" dirty="0">
                <a:latin typeface="Lucida Console"/>
                <a:cs typeface="Lucida Console"/>
              </a:rPr>
            </a:br>
            <a:r>
              <a:rPr lang="en-US" sz="2400" dirty="0" err="1">
                <a:latin typeface="Lucida Console"/>
                <a:cs typeface="Lucida Console"/>
              </a:rPr>
              <a:t>startActivity</a:t>
            </a:r>
            <a:r>
              <a:rPr lang="en-US" sz="2400" dirty="0">
                <a:latin typeface="Lucida Console"/>
                <a:cs typeface="Lucida Console"/>
              </a:rPr>
              <a:t>(intent);</a:t>
            </a:r>
          </a:p>
        </p:txBody>
      </p:sp>
    </p:spTree>
    <p:extLst>
      <p:ext uri="{BB962C8B-B14F-4D97-AF65-F5344CB8AC3E}">
        <p14:creationId xmlns:p14="http://schemas.microsoft.com/office/powerpoint/2010/main" val="606304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for a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To receive a result from a started activity</a:t>
            </a:r>
            <a:endParaRPr lang="en-US" sz="2900" dirty="0" smtClean="0"/>
          </a:p>
          <a:p>
            <a:pPr marL="0" indent="0">
              <a:buNone/>
            </a:pPr>
            <a:endParaRPr lang="en-US" sz="2000" dirty="0"/>
          </a:p>
          <a:p>
            <a:pPr marL="400050" lvl="1" indent="0">
              <a:buNone/>
            </a:pPr>
            <a:r>
              <a:rPr lang="en-US" sz="2000" dirty="0" smtClean="0">
                <a:latin typeface="Lucida Console"/>
                <a:cs typeface="Lucida Console"/>
              </a:rPr>
              <a:t>Intent </a:t>
            </a:r>
            <a:r>
              <a:rPr lang="en-US" sz="2000" dirty="0">
                <a:latin typeface="Lucida Console"/>
                <a:cs typeface="Lucida Console"/>
              </a:rPr>
              <a:t>intent = new Intent</a:t>
            </a:r>
            <a:r>
              <a:rPr lang="en-US" sz="2000" dirty="0" smtClean="0">
                <a:latin typeface="Lucida Console"/>
                <a:cs typeface="Lucida Console"/>
              </a:rPr>
              <a:t>(</a:t>
            </a:r>
          </a:p>
          <a:p>
            <a:pPr marL="400050" lvl="1" indent="0">
              <a:buNone/>
            </a:pPr>
            <a:r>
              <a:rPr lang="en-US" sz="2000" dirty="0">
                <a:latin typeface="Lucida Console"/>
                <a:cs typeface="Lucida Console"/>
              </a:rPr>
              <a:t>	</a:t>
            </a:r>
            <a:r>
              <a:rPr lang="en-US" sz="2000" dirty="0" smtClean="0">
                <a:latin typeface="Lucida Console"/>
                <a:cs typeface="Lucida Console"/>
              </a:rPr>
              <a:t>	</a:t>
            </a:r>
            <a:r>
              <a:rPr lang="en-US" sz="2000" dirty="0" err="1" smtClean="0">
                <a:latin typeface="Lucida Console"/>
                <a:cs typeface="Lucida Console"/>
              </a:rPr>
              <a:t>Intent.ACTION_PICK</a:t>
            </a:r>
            <a:r>
              <a:rPr lang="en-US" sz="2000" dirty="0">
                <a:latin typeface="Lucida Console"/>
                <a:cs typeface="Lucida Console"/>
              </a:rPr>
              <a:t>, </a:t>
            </a:r>
            <a:r>
              <a:rPr lang="en-US" sz="2000" dirty="0" err="1" smtClean="0">
                <a:latin typeface="Lucida Console"/>
                <a:cs typeface="Lucida Console"/>
              </a:rPr>
              <a:t>Contacts.CONTENT_URI</a:t>
            </a:r>
            <a:r>
              <a:rPr lang="en-US" sz="2000" dirty="0">
                <a:latin typeface="Lucida Console"/>
                <a:cs typeface="Lucida Console"/>
              </a:rPr>
              <a:t>);</a:t>
            </a:r>
            <a:br>
              <a:rPr lang="en-US" sz="2000" dirty="0">
                <a:latin typeface="Lucida Console"/>
                <a:cs typeface="Lucida Console"/>
              </a:rPr>
            </a:br>
            <a:endParaRPr lang="en-US" sz="2000" dirty="0" smtClean="0">
              <a:latin typeface="Lucida Console"/>
              <a:cs typeface="Lucida Console"/>
            </a:endParaRPr>
          </a:p>
          <a:p>
            <a:pPr marL="400050" lvl="1" indent="0">
              <a:buNone/>
            </a:pPr>
            <a:r>
              <a:rPr lang="en-US" sz="2000" dirty="0" err="1" smtClean="0">
                <a:latin typeface="Lucida Console"/>
                <a:cs typeface="Lucida Console"/>
              </a:rPr>
              <a:t>startActivityForResult</a:t>
            </a:r>
            <a:r>
              <a:rPr lang="en-US" sz="2000" dirty="0" smtClean="0">
                <a:latin typeface="Lucida Console"/>
                <a:cs typeface="Lucida Console"/>
              </a:rPr>
              <a:t>(</a:t>
            </a:r>
          </a:p>
          <a:p>
            <a:pPr marL="400050" lvl="1" indent="0">
              <a:buNone/>
            </a:pPr>
            <a:r>
              <a:rPr lang="en-US" sz="2000" dirty="0" smtClean="0">
                <a:latin typeface="Lucida Console"/>
                <a:cs typeface="Lucida Console"/>
              </a:rPr>
              <a:t>		Intent, PICK_CONTACT_REQUEST</a:t>
            </a:r>
            <a:r>
              <a:rPr lang="en-US" sz="2000" dirty="0">
                <a:latin typeface="Lucida Console"/>
                <a:cs typeface="Lucida Console"/>
              </a:rPr>
              <a:t>);</a:t>
            </a:r>
            <a:r>
              <a:rPr lang="en-US" sz="1600" dirty="0">
                <a:latin typeface="Lucida Console"/>
                <a:cs typeface="Lucida Console"/>
              </a:rPr>
              <a:t/>
            </a:r>
            <a:br>
              <a:rPr lang="en-US" sz="1600" dirty="0">
                <a:latin typeface="Lucida Console"/>
                <a:cs typeface="Lucida Console"/>
              </a:rPr>
            </a:br>
            <a:endParaRPr lang="en-US" sz="1600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/>
              <a:t>To receive a result from a started activity</a:t>
            </a:r>
          </a:p>
          <a:p>
            <a:pPr marL="0" indent="0">
              <a:buNone/>
            </a:pPr>
            <a:endParaRPr lang="en-US" sz="2000" dirty="0" smtClean="0">
              <a:latin typeface="Lucida Console"/>
              <a:cs typeface="Lucida Console"/>
            </a:endParaRPr>
          </a:p>
          <a:p>
            <a:pPr marL="400050" lvl="1" indent="0">
              <a:buNone/>
            </a:pPr>
            <a:r>
              <a:rPr lang="en-US" sz="2000" dirty="0" err="1">
                <a:latin typeface="Lucida Console"/>
                <a:cs typeface="Lucida Console"/>
              </a:rPr>
              <a:t>onActivityResult</a:t>
            </a:r>
            <a:r>
              <a:rPr lang="en-US" sz="2000" dirty="0" smtClean="0">
                <a:latin typeface="Lucida Console"/>
                <a:cs typeface="Lucida Console"/>
              </a:rPr>
              <a:t>(</a:t>
            </a:r>
          </a:p>
          <a:p>
            <a:pPr marL="400050" lvl="1" indent="0">
              <a:buNone/>
            </a:pPr>
            <a:r>
              <a:rPr lang="en-US" sz="2000" dirty="0">
                <a:latin typeface="Lucida Console"/>
                <a:cs typeface="Lucida Console"/>
              </a:rPr>
              <a:t>	</a:t>
            </a:r>
            <a:r>
              <a:rPr lang="en-US" sz="2000" dirty="0" smtClean="0">
                <a:latin typeface="Lucida Console"/>
                <a:cs typeface="Lucida Console"/>
              </a:rPr>
              <a:t>	</a:t>
            </a:r>
            <a:r>
              <a:rPr lang="en-US" sz="2000" dirty="0" err="1" smtClean="0">
                <a:latin typeface="Lucida Console"/>
                <a:cs typeface="Lucida Console"/>
              </a:rPr>
              <a:t>int</a:t>
            </a:r>
            <a:r>
              <a:rPr lang="en-US" sz="2000" dirty="0" smtClean="0">
                <a:latin typeface="Lucida Console"/>
                <a:cs typeface="Lucida Console"/>
              </a:rPr>
              <a:t> </a:t>
            </a:r>
            <a:r>
              <a:rPr lang="en-US" sz="2000" dirty="0" err="1">
                <a:latin typeface="Lucida Console"/>
                <a:cs typeface="Lucida Console"/>
              </a:rPr>
              <a:t>requestCode</a:t>
            </a:r>
            <a:r>
              <a:rPr lang="en-US" sz="2000" dirty="0">
                <a:latin typeface="Lucida Console"/>
                <a:cs typeface="Lucida Console"/>
              </a:rPr>
              <a:t>, </a:t>
            </a:r>
            <a:r>
              <a:rPr lang="en-US" sz="2000" dirty="0" err="1">
                <a:latin typeface="Lucida Console"/>
                <a:cs typeface="Lucida Console"/>
              </a:rPr>
              <a:t>int</a:t>
            </a:r>
            <a:r>
              <a:rPr lang="en-US" sz="2000" dirty="0">
                <a:latin typeface="Lucida Console"/>
                <a:cs typeface="Lucida Console"/>
              </a:rPr>
              <a:t> </a:t>
            </a:r>
            <a:r>
              <a:rPr lang="en-US" sz="2000" dirty="0" err="1">
                <a:latin typeface="Lucida Console"/>
                <a:cs typeface="Lucida Console"/>
              </a:rPr>
              <a:t>resultCode</a:t>
            </a:r>
            <a:r>
              <a:rPr lang="en-US" sz="2000" dirty="0">
                <a:latin typeface="Lucida Console"/>
                <a:cs typeface="Lucida Console"/>
              </a:rPr>
              <a:t>, </a:t>
            </a:r>
            <a:r>
              <a:rPr lang="en-US" sz="2000" dirty="0" smtClean="0">
                <a:latin typeface="Lucida Console"/>
                <a:cs typeface="Lucida Console"/>
              </a:rPr>
              <a:t>Intent </a:t>
            </a:r>
            <a:r>
              <a:rPr lang="en-US" sz="2000" dirty="0">
                <a:latin typeface="Lucida Console"/>
                <a:cs typeface="Lucida Console"/>
              </a:rPr>
              <a:t>data)</a:t>
            </a:r>
          </a:p>
        </p:txBody>
      </p:sp>
    </p:spTree>
    <p:extLst>
      <p:ext uri="{BB962C8B-B14F-4D97-AF65-F5344CB8AC3E}">
        <p14:creationId xmlns:p14="http://schemas.microsoft.com/office/powerpoint/2010/main" val="3500067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smtClean="0"/>
              <a:t>Allows other applications to activate your Activity</a:t>
            </a:r>
          </a:p>
          <a:p>
            <a:r>
              <a:rPr lang="en-US" sz="2800" dirty="0" smtClean="0"/>
              <a:t>Three “tests”</a:t>
            </a:r>
          </a:p>
          <a:p>
            <a:pPr lvl="1"/>
            <a:r>
              <a:rPr lang="en-US" dirty="0" smtClean="0"/>
              <a:t>Action</a:t>
            </a:r>
          </a:p>
          <a:p>
            <a:pPr lvl="1"/>
            <a:r>
              <a:rPr lang="en-US" dirty="0" smtClean="0"/>
              <a:t>Category</a:t>
            </a:r>
          </a:p>
          <a:p>
            <a:pPr lvl="1"/>
            <a:r>
              <a:rPr lang="en-US" dirty="0" smtClean="0"/>
              <a:t>Data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1700" dirty="0" smtClean="0">
                <a:latin typeface="Lucida Console"/>
                <a:cs typeface="Lucida Console"/>
              </a:rPr>
              <a:t>&lt;</a:t>
            </a:r>
            <a:r>
              <a:rPr lang="en-US" sz="1700" dirty="0">
                <a:latin typeface="Lucida Console"/>
                <a:cs typeface="Lucida Console"/>
              </a:rPr>
              <a:t>activity </a:t>
            </a:r>
            <a:r>
              <a:rPr lang="en-US" sz="1700" dirty="0" err="1">
                <a:latin typeface="Lucida Console"/>
                <a:cs typeface="Lucida Console"/>
              </a:rPr>
              <a:t>android:name</a:t>
            </a:r>
            <a:r>
              <a:rPr lang="en-US" sz="1700" dirty="0">
                <a:latin typeface="Lucida Console"/>
                <a:cs typeface="Lucida Console"/>
              </a:rPr>
              <a:t>="</a:t>
            </a:r>
            <a:r>
              <a:rPr lang="en-US" sz="1700" dirty="0" smtClean="0">
                <a:latin typeface="Lucida Console"/>
                <a:cs typeface="Lucida Console"/>
              </a:rPr>
              <a:t>.</a:t>
            </a:r>
            <a:r>
              <a:rPr lang="en-US" sz="1700" dirty="0" err="1" smtClean="0">
                <a:latin typeface="Lucida Console"/>
                <a:cs typeface="Lucida Console"/>
              </a:rPr>
              <a:t>MainActivity</a:t>
            </a:r>
            <a:r>
              <a:rPr lang="en-US" sz="1700" dirty="0" smtClean="0">
                <a:latin typeface="Lucida Console"/>
                <a:cs typeface="Lucida Console"/>
              </a:rPr>
              <a:t>”&gt;</a:t>
            </a:r>
            <a:r>
              <a:rPr lang="en-US" sz="1700" dirty="0">
                <a:latin typeface="Lucida Console"/>
                <a:cs typeface="Lucida Console"/>
              </a:rPr>
              <a:t/>
            </a:r>
            <a:br>
              <a:rPr lang="en-US" sz="1700" dirty="0">
                <a:latin typeface="Lucida Console"/>
                <a:cs typeface="Lucida Console"/>
              </a:rPr>
            </a:br>
            <a:r>
              <a:rPr lang="en-US" sz="1700" dirty="0" smtClean="0">
                <a:latin typeface="Lucida Console"/>
                <a:cs typeface="Lucida Console"/>
              </a:rPr>
              <a:t>  &lt;</a:t>
            </a:r>
            <a:r>
              <a:rPr lang="en-US" sz="1700" dirty="0">
                <a:latin typeface="Lucida Console"/>
                <a:cs typeface="Lucida Console"/>
              </a:rPr>
              <a:t>intent-filter&gt;</a:t>
            </a:r>
            <a:br>
              <a:rPr lang="en-US" sz="1700" dirty="0">
                <a:latin typeface="Lucida Console"/>
                <a:cs typeface="Lucida Console"/>
              </a:rPr>
            </a:br>
            <a:r>
              <a:rPr lang="en-US" sz="1700" dirty="0" smtClean="0">
                <a:latin typeface="Lucida Console"/>
                <a:cs typeface="Lucida Console"/>
              </a:rPr>
              <a:t>    &lt;</a:t>
            </a:r>
            <a:r>
              <a:rPr lang="en-US" sz="1700" dirty="0">
                <a:latin typeface="Lucida Console"/>
                <a:cs typeface="Lucida Console"/>
              </a:rPr>
              <a:t>action </a:t>
            </a:r>
            <a:r>
              <a:rPr lang="en-US" sz="1700" dirty="0" err="1">
                <a:latin typeface="Lucida Console"/>
                <a:cs typeface="Lucida Console"/>
              </a:rPr>
              <a:t>android:name</a:t>
            </a:r>
            <a:r>
              <a:rPr lang="en-US" sz="1700" dirty="0">
                <a:latin typeface="Lucida Console"/>
                <a:cs typeface="Lucida Console"/>
              </a:rPr>
              <a:t>="</a:t>
            </a:r>
            <a:r>
              <a:rPr lang="en-US" sz="1700" dirty="0" err="1">
                <a:latin typeface="Lucida Console"/>
                <a:cs typeface="Lucida Console"/>
              </a:rPr>
              <a:t>android.intent.action.MAIN</a:t>
            </a:r>
            <a:r>
              <a:rPr lang="en-US" sz="1700" dirty="0">
                <a:latin typeface="Lucida Console"/>
                <a:cs typeface="Lucida Console"/>
              </a:rPr>
              <a:t>" /&gt;</a:t>
            </a:r>
            <a:br>
              <a:rPr lang="en-US" sz="1700" dirty="0">
                <a:latin typeface="Lucida Console"/>
                <a:cs typeface="Lucida Console"/>
              </a:rPr>
            </a:br>
            <a:r>
              <a:rPr lang="en-US" sz="1700" dirty="0">
                <a:latin typeface="Lucida Console"/>
                <a:cs typeface="Lucida Console"/>
              </a:rPr>
              <a:t>    </a:t>
            </a:r>
            <a:r>
              <a:rPr lang="en-US" sz="1700" dirty="0" smtClean="0">
                <a:latin typeface="Lucida Console"/>
                <a:cs typeface="Lucida Console"/>
              </a:rPr>
              <a:t>&lt;</a:t>
            </a:r>
            <a:r>
              <a:rPr lang="en-US" sz="1700" dirty="0">
                <a:latin typeface="Lucida Console"/>
                <a:cs typeface="Lucida Console"/>
              </a:rPr>
              <a:t>category </a:t>
            </a:r>
            <a:r>
              <a:rPr lang="en-US" sz="1700" dirty="0" err="1">
                <a:latin typeface="Lucida Console"/>
                <a:cs typeface="Lucida Console"/>
              </a:rPr>
              <a:t>android:name</a:t>
            </a:r>
            <a:r>
              <a:rPr lang="en-US" sz="1700" dirty="0">
                <a:latin typeface="Lucida Console"/>
                <a:cs typeface="Lucida Console"/>
              </a:rPr>
              <a:t>="</a:t>
            </a:r>
            <a:r>
              <a:rPr lang="en-US" sz="1700" dirty="0" err="1">
                <a:latin typeface="Lucida Console"/>
                <a:cs typeface="Lucida Console"/>
              </a:rPr>
              <a:t>android.intent.category.LAUNCHER</a:t>
            </a:r>
            <a:r>
              <a:rPr lang="en-US" sz="1700" dirty="0">
                <a:latin typeface="Lucida Console"/>
                <a:cs typeface="Lucida Console"/>
              </a:rPr>
              <a:t>" /&gt;</a:t>
            </a:r>
            <a:br>
              <a:rPr lang="en-US" sz="1700" dirty="0">
                <a:latin typeface="Lucida Console"/>
                <a:cs typeface="Lucida Console"/>
              </a:rPr>
            </a:br>
            <a:r>
              <a:rPr lang="en-US" sz="1700" dirty="0">
                <a:latin typeface="Lucida Console"/>
                <a:cs typeface="Lucida Console"/>
              </a:rPr>
              <a:t>	 </a:t>
            </a:r>
            <a:r>
              <a:rPr lang="en-US" sz="1700" dirty="0" smtClean="0">
                <a:latin typeface="Lucida Console"/>
                <a:cs typeface="Lucida Console"/>
              </a:rPr>
              <a:t>&lt;</a:t>
            </a:r>
            <a:r>
              <a:rPr lang="en-US" sz="1700" dirty="0">
                <a:latin typeface="Lucida Console"/>
                <a:cs typeface="Lucida Console"/>
              </a:rPr>
              <a:t>data </a:t>
            </a:r>
            <a:r>
              <a:rPr lang="en-US" sz="1700" dirty="0" err="1">
                <a:latin typeface="Lucida Console"/>
                <a:cs typeface="Lucida Console"/>
              </a:rPr>
              <a:t>android:mimeType</a:t>
            </a:r>
            <a:r>
              <a:rPr lang="en-US" sz="1700" dirty="0">
                <a:latin typeface="Lucida Console"/>
                <a:cs typeface="Lucida Console"/>
              </a:rPr>
              <a:t>="audio/mpeg" </a:t>
            </a:r>
            <a:r>
              <a:rPr lang="en-US" sz="1700" dirty="0" err="1">
                <a:latin typeface="Lucida Console"/>
                <a:cs typeface="Lucida Console"/>
              </a:rPr>
              <a:t>android:scheme</a:t>
            </a:r>
            <a:r>
              <a:rPr lang="en-US" sz="1700" dirty="0">
                <a:latin typeface="Lucida Console"/>
                <a:cs typeface="Lucida Console"/>
              </a:rPr>
              <a:t>="</a:t>
            </a:r>
            <a:r>
              <a:rPr lang="en-US" sz="1700" dirty="0" smtClean="0">
                <a:latin typeface="Lucida Console"/>
                <a:cs typeface="Lucida Console"/>
              </a:rPr>
              <a:t>http” /</a:t>
            </a:r>
            <a:r>
              <a:rPr lang="en-US" sz="1700" dirty="0">
                <a:latin typeface="Lucida Console"/>
                <a:cs typeface="Lucida Console"/>
              </a:rPr>
              <a:t>&gt;</a:t>
            </a:r>
            <a:br>
              <a:rPr lang="en-US" sz="1700" dirty="0">
                <a:latin typeface="Lucida Console"/>
                <a:cs typeface="Lucida Console"/>
              </a:rPr>
            </a:br>
            <a:r>
              <a:rPr lang="en-US" sz="1700" dirty="0">
                <a:latin typeface="Lucida Console"/>
                <a:cs typeface="Lucida Console"/>
              </a:rPr>
              <a:t>  </a:t>
            </a:r>
            <a:r>
              <a:rPr lang="en-US" sz="1700" dirty="0" smtClean="0">
                <a:latin typeface="Lucida Console"/>
                <a:cs typeface="Lucida Console"/>
              </a:rPr>
              <a:t> &lt;</a:t>
            </a:r>
            <a:r>
              <a:rPr lang="en-US" sz="1700" dirty="0">
                <a:latin typeface="Lucida Console"/>
                <a:cs typeface="Lucida Console"/>
              </a:rPr>
              <a:t>/intent-filter&gt;</a:t>
            </a:r>
            <a:br>
              <a:rPr lang="en-US" sz="1700" dirty="0">
                <a:latin typeface="Lucida Console"/>
                <a:cs typeface="Lucida Console"/>
              </a:rPr>
            </a:br>
            <a:r>
              <a:rPr lang="en-US" sz="1700" dirty="0">
                <a:latin typeface="Lucida Console"/>
                <a:cs typeface="Lucida Console"/>
              </a:rPr>
              <a:t>&lt;/activity&gt;</a:t>
            </a:r>
          </a:p>
        </p:txBody>
      </p:sp>
    </p:spTree>
    <p:extLst>
      <p:ext uri="{BB962C8B-B14F-4D97-AF65-F5344CB8AC3E}">
        <p14:creationId xmlns:p14="http://schemas.microsoft.com/office/powerpoint/2010/main" val="822748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Lifecycle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66991" r="-66991"/>
          <a:stretch>
            <a:fillRect/>
          </a:stretch>
        </p:blipFill>
        <p:spPr>
          <a:xfrm>
            <a:off x="457200" y="1600200"/>
            <a:ext cx="8229600" cy="5039179"/>
          </a:xfrm>
        </p:spPr>
      </p:pic>
      <p:sp>
        <p:nvSpPr>
          <p:cNvPr id="5" name="TextBox 4"/>
          <p:cNvSpPr txBox="1"/>
          <p:nvPr/>
        </p:nvSpPr>
        <p:spPr>
          <a:xfrm>
            <a:off x="2885527" y="66393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303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Essentially three states</a:t>
            </a:r>
          </a:p>
          <a:p>
            <a:pPr lvl="1"/>
            <a:r>
              <a:rPr lang="en-US" dirty="0" smtClean="0"/>
              <a:t>Resumed (running)</a:t>
            </a:r>
          </a:p>
          <a:p>
            <a:pPr lvl="1"/>
            <a:r>
              <a:rPr lang="en-US" dirty="0" smtClean="0"/>
              <a:t>Paused</a:t>
            </a:r>
          </a:p>
          <a:p>
            <a:pPr lvl="2"/>
            <a:r>
              <a:rPr lang="en-US" dirty="0" smtClean="0"/>
              <a:t>Another activity has focus, but not obscured</a:t>
            </a:r>
          </a:p>
          <a:p>
            <a:pPr lvl="1"/>
            <a:r>
              <a:rPr lang="en-US" dirty="0" smtClean="0"/>
              <a:t>Stopped</a:t>
            </a:r>
          </a:p>
          <a:p>
            <a:pPr lvl="2"/>
            <a:r>
              <a:rPr lang="en-US" dirty="0" smtClean="0"/>
              <a:t>Totally obscured, in “background”</a:t>
            </a:r>
          </a:p>
          <a:p>
            <a:pPr lvl="2"/>
            <a:r>
              <a:rPr lang="en-US" dirty="0" smtClean="0"/>
              <a:t>Can be “finish()-</a:t>
            </a:r>
            <a:r>
              <a:rPr lang="en-US" dirty="0" err="1" smtClean="0"/>
              <a:t>ed</a:t>
            </a:r>
            <a:r>
              <a:rPr lang="en-US" dirty="0" smtClean="0"/>
              <a:t>” or killed</a:t>
            </a:r>
          </a:p>
        </p:txBody>
      </p:sp>
    </p:spTree>
    <p:extLst>
      <p:ext uri="{BB962C8B-B14F-4D97-AF65-F5344CB8AC3E}">
        <p14:creationId xmlns:p14="http://schemas.microsoft.com/office/powerpoint/2010/main" val="2590530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Activity State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2108" b="2108"/>
          <a:stretch>
            <a:fillRect/>
          </a:stretch>
        </p:blipFill>
        <p:spPr>
          <a:xfrm>
            <a:off x="658497" y="1600201"/>
            <a:ext cx="7804884" cy="4292386"/>
          </a:xfrm>
        </p:spPr>
      </p:pic>
    </p:spTree>
    <p:extLst>
      <p:ext uri="{BB962C8B-B14F-4D97-AF65-F5344CB8AC3E}">
        <p14:creationId xmlns:p14="http://schemas.microsoft.com/office/powerpoint/2010/main" val="19212242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Introduced in Android 3.0</a:t>
            </a:r>
          </a:p>
          <a:p>
            <a:r>
              <a:rPr lang="en-US" dirty="0" smtClean="0"/>
              <a:t>More flexible UI for larger screens (tablets)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413" y="2974837"/>
            <a:ext cx="6119971" cy="353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39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057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types of application menus</a:t>
            </a:r>
          </a:p>
          <a:p>
            <a:pPr lvl="1"/>
            <a:r>
              <a:rPr lang="en-US" dirty="0" smtClean="0"/>
              <a:t>Options</a:t>
            </a:r>
          </a:p>
          <a:p>
            <a:pPr lvl="1"/>
            <a:r>
              <a:rPr lang="en-US" dirty="0" smtClean="0"/>
              <a:t>Context</a:t>
            </a:r>
          </a:p>
          <a:p>
            <a:pPr lvl="1"/>
            <a:r>
              <a:rPr lang="en-US" dirty="0" smtClean="0"/>
              <a:t>Submenu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899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Familiarize yourself with the Android development environment and platform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8180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93190" cy="4525963"/>
          </a:xfrm>
        </p:spPr>
        <p:txBody>
          <a:bodyPr/>
          <a:lstStyle/>
          <a:p>
            <a:r>
              <a:rPr lang="en-US" dirty="0" smtClean="0"/>
              <a:t>Appear when you touch the menu button</a:t>
            </a:r>
          </a:p>
          <a:p>
            <a:r>
              <a:rPr lang="en-US" dirty="0" smtClean="0"/>
              <a:t>Android 3.0 (API 11) and later allow </a:t>
            </a:r>
            <a:r>
              <a:rPr lang="en-US" dirty="0" err="1" smtClean="0"/>
              <a:t>ActionBar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259" y="1706025"/>
            <a:ext cx="2852406" cy="474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9147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Floating list of menu items when the user touches and </a:t>
            </a:r>
            <a:r>
              <a:rPr lang="en-US" b="1" dirty="0" smtClean="0"/>
              <a:t>holds</a:t>
            </a:r>
            <a:r>
              <a:rPr lang="en-US" dirty="0" smtClean="0"/>
              <a:t> a view that is registered to provide a context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1649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Floating list displayed when Options menu has a nested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3062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 in XML</a:t>
            </a:r>
          </a:p>
          <a:p>
            <a:pPr marL="400050" lvl="1" indent="0">
              <a:buNone/>
            </a:pPr>
            <a:r>
              <a:rPr lang="en-US" sz="1800" dirty="0">
                <a:latin typeface="Lucida Console"/>
                <a:cs typeface="Lucida Console"/>
              </a:rPr>
              <a:t>&lt;menu </a:t>
            </a:r>
            <a:r>
              <a:rPr lang="en-US" sz="1800" dirty="0" err="1">
                <a:latin typeface="Lucida Console"/>
                <a:cs typeface="Lucida Console"/>
              </a:rPr>
              <a:t>xmlns:android</a:t>
            </a:r>
            <a:r>
              <a:rPr lang="en-US" sz="1800" dirty="0" smtClean="0">
                <a:latin typeface="Lucida Console"/>
                <a:cs typeface="Lucida Console"/>
              </a:rPr>
              <a:t>=”</a:t>
            </a:r>
          </a:p>
          <a:p>
            <a:pPr marL="400050" lvl="1" indent="0">
              <a:buNone/>
            </a:pPr>
            <a:r>
              <a:rPr lang="en-US" sz="1800" dirty="0">
                <a:latin typeface="Lucida Console"/>
                <a:cs typeface="Lucida Console"/>
              </a:rPr>
              <a:t>	</a:t>
            </a:r>
            <a:r>
              <a:rPr lang="en-US" sz="1800" dirty="0" smtClean="0">
                <a:latin typeface="Lucida Console"/>
                <a:cs typeface="Lucida Console"/>
              </a:rPr>
              <a:t>		http</a:t>
            </a:r>
            <a:r>
              <a:rPr lang="en-US" sz="1800" dirty="0">
                <a:latin typeface="Lucida Console"/>
                <a:cs typeface="Lucida Console"/>
              </a:rPr>
              <a:t>://</a:t>
            </a:r>
            <a:r>
              <a:rPr lang="en-US" sz="1800" dirty="0" err="1">
                <a:latin typeface="Lucida Console"/>
                <a:cs typeface="Lucida Console"/>
              </a:rPr>
              <a:t>schemas.android.com</a:t>
            </a:r>
            <a:r>
              <a:rPr lang="en-US" sz="1800" dirty="0">
                <a:latin typeface="Lucida Console"/>
                <a:cs typeface="Lucida Console"/>
              </a:rPr>
              <a:t>/</a:t>
            </a:r>
            <a:r>
              <a:rPr lang="en-US" sz="1800" dirty="0" err="1">
                <a:latin typeface="Lucida Console"/>
                <a:cs typeface="Lucida Console"/>
              </a:rPr>
              <a:t>apk</a:t>
            </a:r>
            <a:r>
              <a:rPr lang="en-US" sz="1800" dirty="0">
                <a:latin typeface="Lucida Console"/>
                <a:cs typeface="Lucida Console"/>
              </a:rPr>
              <a:t>/res/android"&gt;</a:t>
            </a:r>
            <a:br>
              <a:rPr lang="en-US" sz="1800" dirty="0">
                <a:latin typeface="Lucida Console"/>
                <a:cs typeface="Lucida Console"/>
              </a:rPr>
            </a:br>
            <a:r>
              <a:rPr lang="en-US" sz="1800" dirty="0" smtClean="0">
                <a:latin typeface="Lucida Console"/>
                <a:cs typeface="Lucida Console"/>
              </a:rPr>
              <a:t>  &lt;</a:t>
            </a:r>
            <a:r>
              <a:rPr lang="en-US" sz="1800" dirty="0">
                <a:latin typeface="Lucida Console"/>
                <a:cs typeface="Lucida Console"/>
              </a:rPr>
              <a:t>item </a:t>
            </a:r>
            <a:r>
              <a:rPr lang="en-US" sz="1800" dirty="0" err="1">
                <a:latin typeface="Lucida Console"/>
                <a:cs typeface="Lucida Console"/>
              </a:rPr>
              <a:t>android:id</a:t>
            </a:r>
            <a:r>
              <a:rPr lang="en-US" sz="1800" dirty="0">
                <a:latin typeface="Lucida Console"/>
                <a:cs typeface="Lucida Console"/>
              </a:rPr>
              <a:t>="@+id/</a:t>
            </a:r>
            <a:r>
              <a:rPr lang="en-US" sz="1800" dirty="0" err="1">
                <a:latin typeface="Lucida Console"/>
                <a:cs typeface="Lucida Console"/>
              </a:rPr>
              <a:t>new_game</a:t>
            </a:r>
            <a:r>
              <a:rPr lang="en-US" sz="1800" dirty="0">
                <a:latin typeface="Lucida Console"/>
                <a:cs typeface="Lucida Console"/>
              </a:rPr>
              <a:t>"</a:t>
            </a:r>
            <a:br>
              <a:rPr lang="en-US" sz="1800" dirty="0">
                <a:latin typeface="Lucida Console"/>
                <a:cs typeface="Lucida Console"/>
              </a:rPr>
            </a:br>
            <a:r>
              <a:rPr lang="en-US" sz="1800" dirty="0">
                <a:latin typeface="Lucida Console"/>
                <a:cs typeface="Lucida Console"/>
              </a:rPr>
              <a:t>        </a:t>
            </a:r>
            <a:r>
              <a:rPr lang="en-US" sz="1800" dirty="0" err="1" smtClean="0">
                <a:latin typeface="Lucida Console"/>
                <a:cs typeface="Lucida Console"/>
              </a:rPr>
              <a:t>android:icon</a:t>
            </a:r>
            <a:r>
              <a:rPr lang="en-US" sz="1800" dirty="0">
                <a:latin typeface="Lucida Console"/>
                <a:cs typeface="Lucida Console"/>
              </a:rPr>
              <a:t>="@</a:t>
            </a:r>
            <a:r>
              <a:rPr lang="en-US" sz="1800" dirty="0" err="1">
                <a:latin typeface="Lucida Console"/>
                <a:cs typeface="Lucida Console"/>
              </a:rPr>
              <a:t>drawable</a:t>
            </a:r>
            <a:r>
              <a:rPr lang="en-US" sz="1800" dirty="0">
                <a:latin typeface="Lucida Console"/>
                <a:cs typeface="Lucida Console"/>
              </a:rPr>
              <a:t>/</a:t>
            </a:r>
            <a:r>
              <a:rPr lang="en-US" sz="1800" dirty="0" err="1">
                <a:latin typeface="Lucida Console"/>
                <a:cs typeface="Lucida Console"/>
              </a:rPr>
              <a:t>ic_new_game</a:t>
            </a:r>
            <a:r>
              <a:rPr lang="en-US" sz="1800" dirty="0">
                <a:latin typeface="Lucida Console"/>
                <a:cs typeface="Lucida Console"/>
              </a:rPr>
              <a:t>"</a:t>
            </a:r>
            <a:br>
              <a:rPr lang="en-US" sz="1800" dirty="0">
                <a:latin typeface="Lucida Console"/>
                <a:cs typeface="Lucida Console"/>
              </a:rPr>
            </a:br>
            <a:r>
              <a:rPr lang="en-US" sz="1800" dirty="0">
                <a:latin typeface="Lucida Console"/>
                <a:cs typeface="Lucida Console"/>
              </a:rPr>
              <a:t>        </a:t>
            </a:r>
            <a:r>
              <a:rPr lang="en-US" sz="1800" dirty="0" err="1" smtClean="0">
                <a:latin typeface="Lucida Console"/>
                <a:cs typeface="Lucida Console"/>
              </a:rPr>
              <a:t>android:title</a:t>
            </a:r>
            <a:r>
              <a:rPr lang="en-US" sz="1800" dirty="0">
                <a:latin typeface="Lucida Console"/>
                <a:cs typeface="Lucida Console"/>
              </a:rPr>
              <a:t>="@string/</a:t>
            </a:r>
            <a:r>
              <a:rPr lang="en-US" sz="1800" dirty="0" err="1">
                <a:latin typeface="Lucida Console"/>
                <a:cs typeface="Lucida Console"/>
              </a:rPr>
              <a:t>new_game</a:t>
            </a:r>
            <a:r>
              <a:rPr lang="en-US" sz="1800" dirty="0">
                <a:latin typeface="Lucida Console"/>
                <a:cs typeface="Lucida Console"/>
              </a:rPr>
              <a:t>" /&gt;</a:t>
            </a:r>
            <a:br>
              <a:rPr lang="en-US" sz="1800" dirty="0">
                <a:latin typeface="Lucida Console"/>
                <a:cs typeface="Lucida Console"/>
              </a:rPr>
            </a:br>
            <a:r>
              <a:rPr lang="en-US" sz="1800" dirty="0">
                <a:latin typeface="Lucida Console"/>
                <a:cs typeface="Lucida Console"/>
              </a:rPr>
              <a:t>  </a:t>
            </a:r>
            <a:r>
              <a:rPr lang="en-US" sz="1800" dirty="0" smtClean="0">
                <a:latin typeface="Lucida Console"/>
                <a:cs typeface="Lucida Console"/>
              </a:rPr>
              <a:t>&lt;</a:t>
            </a:r>
            <a:r>
              <a:rPr lang="en-US" sz="1800" dirty="0">
                <a:latin typeface="Lucida Console"/>
                <a:cs typeface="Lucida Console"/>
              </a:rPr>
              <a:t>item </a:t>
            </a:r>
            <a:r>
              <a:rPr lang="en-US" sz="1800" dirty="0" err="1">
                <a:latin typeface="Lucida Console"/>
                <a:cs typeface="Lucida Console"/>
              </a:rPr>
              <a:t>android:id</a:t>
            </a:r>
            <a:r>
              <a:rPr lang="en-US" sz="1800" dirty="0">
                <a:latin typeface="Lucida Console"/>
                <a:cs typeface="Lucida Console"/>
              </a:rPr>
              <a:t>="@+id/help"</a:t>
            </a:r>
            <a:br>
              <a:rPr lang="en-US" sz="1800" dirty="0">
                <a:latin typeface="Lucida Console"/>
                <a:cs typeface="Lucida Console"/>
              </a:rPr>
            </a:br>
            <a:r>
              <a:rPr lang="en-US" sz="1800" dirty="0">
                <a:latin typeface="Lucida Console"/>
                <a:cs typeface="Lucida Console"/>
              </a:rPr>
              <a:t>        </a:t>
            </a:r>
            <a:r>
              <a:rPr lang="en-US" sz="1800" dirty="0" err="1" smtClean="0">
                <a:latin typeface="Lucida Console"/>
                <a:cs typeface="Lucida Console"/>
              </a:rPr>
              <a:t>android:icon</a:t>
            </a:r>
            <a:r>
              <a:rPr lang="en-US" sz="1800" dirty="0">
                <a:latin typeface="Lucida Console"/>
                <a:cs typeface="Lucida Console"/>
              </a:rPr>
              <a:t>="@</a:t>
            </a:r>
            <a:r>
              <a:rPr lang="en-US" sz="1800" dirty="0" err="1">
                <a:latin typeface="Lucida Console"/>
                <a:cs typeface="Lucida Console"/>
              </a:rPr>
              <a:t>drawable</a:t>
            </a:r>
            <a:r>
              <a:rPr lang="en-US" sz="1800" dirty="0">
                <a:latin typeface="Lucida Console"/>
                <a:cs typeface="Lucida Console"/>
              </a:rPr>
              <a:t>/</a:t>
            </a:r>
            <a:r>
              <a:rPr lang="en-US" sz="1800" dirty="0" err="1">
                <a:latin typeface="Lucida Console"/>
                <a:cs typeface="Lucida Console"/>
              </a:rPr>
              <a:t>ic_help</a:t>
            </a:r>
            <a:r>
              <a:rPr lang="en-US" sz="1800" dirty="0">
                <a:latin typeface="Lucida Console"/>
                <a:cs typeface="Lucida Console"/>
              </a:rPr>
              <a:t>"</a:t>
            </a:r>
            <a:br>
              <a:rPr lang="en-US" sz="1800" dirty="0">
                <a:latin typeface="Lucida Console"/>
                <a:cs typeface="Lucida Console"/>
              </a:rPr>
            </a:br>
            <a:r>
              <a:rPr lang="en-US" sz="1800" dirty="0">
                <a:latin typeface="Lucida Console"/>
                <a:cs typeface="Lucida Console"/>
              </a:rPr>
              <a:t>        </a:t>
            </a:r>
            <a:r>
              <a:rPr lang="en-US" sz="1800" dirty="0" err="1" smtClean="0">
                <a:latin typeface="Lucida Console"/>
                <a:cs typeface="Lucida Console"/>
              </a:rPr>
              <a:t>android:title</a:t>
            </a:r>
            <a:r>
              <a:rPr lang="en-US" sz="1800" dirty="0">
                <a:latin typeface="Lucida Console"/>
                <a:cs typeface="Lucida Console"/>
              </a:rPr>
              <a:t>="@string/help" /&gt;</a:t>
            </a:r>
            <a:br>
              <a:rPr lang="en-US" sz="1800" dirty="0">
                <a:latin typeface="Lucida Console"/>
                <a:cs typeface="Lucida Console"/>
              </a:rPr>
            </a:br>
            <a:r>
              <a:rPr lang="en-US" sz="1800" dirty="0">
                <a:latin typeface="Lucida Console"/>
                <a:cs typeface="Lucida Console"/>
              </a:rPr>
              <a:t>&lt;/menu&gt;</a:t>
            </a:r>
          </a:p>
        </p:txBody>
      </p:sp>
    </p:spTree>
    <p:extLst>
      <p:ext uri="{BB962C8B-B14F-4D97-AF65-F5344CB8AC3E}">
        <p14:creationId xmlns:p14="http://schemas.microsoft.com/office/powerpoint/2010/main" val="12801933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Menu (cont.)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Inflate in code</a:t>
            </a:r>
          </a:p>
          <a:p>
            <a:pPr marL="0" indent="0">
              <a:buNone/>
            </a:pPr>
            <a:r>
              <a:rPr lang="en-US" sz="2100" dirty="0" smtClean="0">
                <a:latin typeface="Lucida Console"/>
                <a:cs typeface="Lucida Console"/>
              </a:rPr>
              <a:t>  @</a:t>
            </a:r>
            <a:r>
              <a:rPr lang="en-US" sz="2100" dirty="0">
                <a:latin typeface="Lucida Console"/>
                <a:cs typeface="Lucida Console"/>
              </a:rPr>
              <a:t>Override</a:t>
            </a:r>
            <a:br>
              <a:rPr lang="en-US" sz="2100" dirty="0">
                <a:latin typeface="Lucida Console"/>
                <a:cs typeface="Lucida Console"/>
              </a:rPr>
            </a:br>
            <a:r>
              <a:rPr lang="en-US" sz="2100" dirty="0" smtClean="0">
                <a:latin typeface="Lucida Console"/>
                <a:cs typeface="Lucida Console"/>
              </a:rPr>
              <a:t>  public </a:t>
            </a:r>
            <a:r>
              <a:rPr lang="en-US" sz="2100" dirty="0" err="1">
                <a:latin typeface="Lucida Console"/>
                <a:cs typeface="Lucida Console"/>
              </a:rPr>
              <a:t>boolean</a:t>
            </a:r>
            <a:r>
              <a:rPr lang="en-US" sz="2100" dirty="0">
                <a:latin typeface="Lucida Console"/>
                <a:cs typeface="Lucida Console"/>
              </a:rPr>
              <a:t> </a:t>
            </a:r>
            <a:r>
              <a:rPr lang="en-US" sz="2100" dirty="0" err="1">
                <a:latin typeface="Lucida Console"/>
                <a:cs typeface="Lucida Console"/>
              </a:rPr>
              <a:t>onCreateOptionsMenu</a:t>
            </a:r>
            <a:r>
              <a:rPr lang="en-US" sz="2100" dirty="0">
                <a:latin typeface="Lucida Console"/>
                <a:cs typeface="Lucida Console"/>
              </a:rPr>
              <a:t>(Menu </a:t>
            </a:r>
            <a:r>
              <a:rPr lang="en-US" sz="2100" dirty="0" smtClean="0">
                <a:latin typeface="Lucida Console"/>
                <a:cs typeface="Lucida Console"/>
              </a:rPr>
              <a:t>menu</a:t>
            </a:r>
            <a:r>
              <a:rPr lang="en-US" sz="2100" dirty="0">
                <a:latin typeface="Lucida Console"/>
                <a:cs typeface="Lucida Console"/>
              </a:rPr>
              <a:t>)</a:t>
            </a:r>
            <a:r>
              <a:rPr lang="en-US" sz="2100" dirty="0" smtClean="0">
                <a:latin typeface="Lucida Console"/>
                <a:cs typeface="Lucida Console"/>
              </a:rPr>
              <a:t>{</a:t>
            </a:r>
            <a:r>
              <a:rPr lang="en-US" sz="2100" dirty="0">
                <a:latin typeface="Lucida Console"/>
                <a:cs typeface="Lucida Console"/>
              </a:rPr>
              <a:t/>
            </a:r>
            <a:br>
              <a:rPr lang="en-US" sz="2100" dirty="0">
                <a:latin typeface="Lucida Console"/>
                <a:cs typeface="Lucida Console"/>
              </a:rPr>
            </a:br>
            <a:r>
              <a:rPr lang="en-US" sz="2100" dirty="0" smtClean="0">
                <a:latin typeface="Lucida Console"/>
                <a:cs typeface="Lucida Console"/>
              </a:rPr>
              <a:t>    </a:t>
            </a:r>
            <a:r>
              <a:rPr lang="en-US" sz="2100" dirty="0" err="1" smtClean="0">
                <a:latin typeface="Lucida Console"/>
                <a:cs typeface="Lucida Console"/>
              </a:rPr>
              <a:t>MenuInflater</a:t>
            </a:r>
            <a:r>
              <a:rPr lang="en-US" sz="2100" dirty="0" smtClean="0">
                <a:latin typeface="Lucida Console"/>
                <a:cs typeface="Lucida Console"/>
              </a:rPr>
              <a:t> </a:t>
            </a:r>
            <a:r>
              <a:rPr lang="en-US" sz="2100" dirty="0" err="1">
                <a:latin typeface="Lucida Console"/>
                <a:cs typeface="Lucida Console"/>
              </a:rPr>
              <a:t>inflater</a:t>
            </a:r>
            <a:r>
              <a:rPr lang="en-US" sz="2100" dirty="0">
                <a:latin typeface="Lucida Console"/>
                <a:cs typeface="Lucida Console"/>
              </a:rPr>
              <a:t> = </a:t>
            </a:r>
            <a:r>
              <a:rPr lang="en-US" sz="2100" dirty="0" err="1">
                <a:latin typeface="Lucida Console"/>
                <a:cs typeface="Lucida Console"/>
              </a:rPr>
              <a:t>getMenuInflater</a:t>
            </a:r>
            <a:r>
              <a:rPr lang="en-US" sz="2100" dirty="0">
                <a:latin typeface="Lucida Console"/>
                <a:cs typeface="Lucida Console"/>
              </a:rPr>
              <a:t>();</a:t>
            </a:r>
            <a:br>
              <a:rPr lang="en-US" sz="2100" dirty="0">
                <a:latin typeface="Lucida Console"/>
                <a:cs typeface="Lucida Console"/>
              </a:rPr>
            </a:br>
            <a:r>
              <a:rPr lang="en-US" sz="2100" dirty="0">
                <a:latin typeface="Lucida Console"/>
                <a:cs typeface="Lucida Console"/>
              </a:rPr>
              <a:t>  </a:t>
            </a:r>
            <a:r>
              <a:rPr lang="en-US" sz="2100" dirty="0" smtClean="0">
                <a:latin typeface="Lucida Console"/>
                <a:cs typeface="Lucida Console"/>
              </a:rPr>
              <a:t>  </a:t>
            </a:r>
            <a:r>
              <a:rPr lang="en-US" sz="2100" dirty="0" err="1" smtClean="0">
                <a:latin typeface="Lucida Console"/>
                <a:cs typeface="Lucida Console"/>
              </a:rPr>
              <a:t>inflater.inflate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 err="1">
                <a:latin typeface="Lucida Console"/>
                <a:cs typeface="Lucida Console"/>
              </a:rPr>
              <a:t>R.menu.game_menu</a:t>
            </a:r>
            <a:r>
              <a:rPr lang="en-US" sz="2100" dirty="0">
                <a:latin typeface="Lucida Console"/>
                <a:cs typeface="Lucida Console"/>
              </a:rPr>
              <a:t>, menu);</a:t>
            </a:r>
            <a:br>
              <a:rPr lang="en-US" sz="2100" dirty="0">
                <a:latin typeface="Lucida Console"/>
                <a:cs typeface="Lucida Console"/>
              </a:rPr>
            </a:br>
            <a:r>
              <a:rPr lang="en-US" sz="2100" dirty="0">
                <a:latin typeface="Lucida Console"/>
                <a:cs typeface="Lucida Console"/>
              </a:rPr>
              <a:t>  </a:t>
            </a:r>
            <a:r>
              <a:rPr lang="en-US" sz="2100" dirty="0" smtClean="0">
                <a:latin typeface="Lucida Console"/>
                <a:cs typeface="Lucida Console"/>
              </a:rPr>
              <a:t>  return </a:t>
            </a:r>
            <a:r>
              <a:rPr lang="en-US" sz="2100" dirty="0">
                <a:latin typeface="Lucida Console"/>
                <a:cs typeface="Lucida Console"/>
              </a:rPr>
              <a:t>true;</a:t>
            </a:r>
            <a:br>
              <a:rPr lang="en-US" sz="2100" dirty="0">
                <a:latin typeface="Lucida Console"/>
                <a:cs typeface="Lucida Console"/>
              </a:rPr>
            </a:br>
            <a:r>
              <a:rPr lang="en-US" sz="2100" dirty="0" smtClean="0">
                <a:latin typeface="Lucida Console"/>
                <a:cs typeface="Lucida Console"/>
              </a:rPr>
              <a:t>  }</a:t>
            </a:r>
            <a:endParaRPr lang="en-US" sz="21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6019316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3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671" y="1417637"/>
            <a:ext cx="2932335" cy="48353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630" y="1417638"/>
            <a:ext cx="2907185" cy="483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159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provides multiple storage options:</a:t>
            </a:r>
          </a:p>
          <a:p>
            <a:pPr lvl="1"/>
            <a:r>
              <a:rPr lang="en-US" sz="3200" dirty="0" smtClean="0"/>
              <a:t>Shared Preferences</a:t>
            </a:r>
          </a:p>
          <a:p>
            <a:pPr lvl="1"/>
            <a:r>
              <a:rPr lang="en-US" sz="3200" dirty="0" smtClean="0"/>
              <a:t>Internal Storage</a:t>
            </a:r>
          </a:p>
          <a:p>
            <a:pPr lvl="1"/>
            <a:r>
              <a:rPr lang="en-US" sz="3200" dirty="0" smtClean="0"/>
              <a:t>External Storage</a:t>
            </a:r>
          </a:p>
          <a:p>
            <a:pPr lvl="1"/>
            <a:r>
              <a:rPr lang="en-US" sz="3200" dirty="0" smtClean="0"/>
              <a:t>SQLite Database</a:t>
            </a:r>
          </a:p>
          <a:p>
            <a:pPr lvl="1"/>
            <a:r>
              <a:rPr lang="en-US" sz="3200" dirty="0" smtClean="0"/>
              <a:t>Network Connection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617210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Preferences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</a:t>
            </a:r>
            <a:r>
              <a:rPr lang="en-US" dirty="0"/>
              <a:t>and retrieve persistent key-value pairs of primitive data </a:t>
            </a:r>
            <a:r>
              <a:rPr lang="en-US" dirty="0" smtClean="0"/>
              <a:t>types</a:t>
            </a:r>
          </a:p>
          <a:p>
            <a:r>
              <a:rPr lang="en-US" dirty="0" smtClean="0"/>
              <a:t>Data </a:t>
            </a:r>
            <a:r>
              <a:rPr lang="en-US" dirty="0"/>
              <a:t>will persist across user sessions (even if your application is killed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Not to be used to store “user preferences”</a:t>
            </a:r>
          </a:p>
          <a:p>
            <a:r>
              <a:rPr lang="en-US" dirty="0" smtClean="0"/>
              <a:t>Multiple files: </a:t>
            </a:r>
            <a:r>
              <a:rPr lang="en-US" dirty="0" err="1" smtClean="0"/>
              <a:t>getSharedPreferences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Single file: </a:t>
            </a:r>
            <a:r>
              <a:rPr lang="en-US" dirty="0" err="1" smtClean="0"/>
              <a:t>getPreferences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Write with: </a:t>
            </a:r>
            <a:r>
              <a:rPr lang="en-US" dirty="0" err="1" smtClean="0"/>
              <a:t>SharedPreferences.Editor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7246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Store files on device’s internal storage</a:t>
            </a:r>
          </a:p>
          <a:p>
            <a:r>
              <a:rPr lang="en-US" dirty="0" smtClean="0"/>
              <a:t>Files saved are private by default</a:t>
            </a:r>
          </a:p>
          <a:p>
            <a:pPr lvl="1"/>
            <a:r>
              <a:rPr lang="en-US" dirty="0" smtClean="0"/>
              <a:t>MODE_PRIVATE, MODE_APPEND, MODE_WORD_READABLE,  MODE_WORLD_WRITEABLE</a:t>
            </a:r>
          </a:p>
          <a:p>
            <a:r>
              <a:rPr lang="en-US" dirty="0" smtClean="0"/>
              <a:t>Cache files with </a:t>
            </a:r>
            <a:r>
              <a:rPr lang="en-US" dirty="0" err="1" smtClean="0"/>
              <a:t>getCacheDir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Android deletes when space is low</a:t>
            </a:r>
          </a:p>
          <a:p>
            <a:r>
              <a:rPr lang="en-US" dirty="0" smtClean="0"/>
              <a:t>Static files in res/raw directory</a:t>
            </a:r>
          </a:p>
          <a:p>
            <a:pPr lvl="1"/>
            <a:r>
              <a:rPr lang="en-US" dirty="0" smtClean="0"/>
              <a:t>Access w/ </a:t>
            </a:r>
            <a:r>
              <a:rPr lang="en-US" dirty="0" err="1" smtClean="0"/>
              <a:t>openRawResource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4964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getExternalFilesDir</a:t>
            </a:r>
            <a:r>
              <a:rPr lang="en-US" dirty="0" smtClean="0"/>
              <a:t>() while specifying “type”</a:t>
            </a:r>
          </a:p>
          <a:p>
            <a:pPr lvl="1"/>
            <a:r>
              <a:rPr lang="en-US" sz="1900" dirty="0" smtClean="0"/>
              <a:t>DIRECTORY_ALARM, DIRECTORY_DCIM, DIRECTORY_DOWNLOADS, DIRECTORY_MOVIES, DIRECTORY_MUSIC, DIRECTORY_NOTIFICATIONS, DIRECTORY_PICTURES, DIRECTORY_PODCASTS,</a:t>
            </a:r>
            <a:r>
              <a:rPr lang="en-US" sz="1900" dirty="0"/>
              <a:t> </a:t>
            </a:r>
            <a:r>
              <a:rPr lang="en-US" sz="1900" dirty="0" smtClean="0"/>
              <a:t>DIRECTORY_RINGTONES</a:t>
            </a:r>
          </a:p>
          <a:p>
            <a:r>
              <a:rPr lang="en-US" dirty="0" smtClean="0"/>
              <a:t>Allows media scanner to find files</a:t>
            </a:r>
          </a:p>
          <a:p>
            <a:pPr lvl="1"/>
            <a:r>
              <a:rPr lang="en-US" dirty="0" smtClean="0"/>
              <a:t>Hide with .</a:t>
            </a:r>
            <a:r>
              <a:rPr lang="en-US" dirty="0" err="1" smtClean="0"/>
              <a:t>nomedia</a:t>
            </a:r>
            <a:r>
              <a:rPr lang="en-US" dirty="0" smtClean="0"/>
              <a:t> file in directory</a:t>
            </a:r>
          </a:p>
          <a:p>
            <a:r>
              <a:rPr lang="en-US" dirty="0" err="1" smtClean="0"/>
              <a:t>getExternalCacheDir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eleted when uninstalled, we manage other times</a:t>
            </a:r>
          </a:p>
          <a:p>
            <a:r>
              <a:rPr lang="en-US" dirty="0" smtClean="0"/>
              <a:t>User can “disappear” your files being dumb</a:t>
            </a:r>
          </a:p>
          <a:p>
            <a:pPr lvl="1"/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810485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http://developer.android.com/sdk/requirements.html</a:t>
            </a:r>
            <a:endParaRPr lang="en-US" dirty="0" smtClean="0"/>
          </a:p>
          <a:p>
            <a:pPr lvl="2"/>
            <a:r>
              <a:rPr lang="en-US" dirty="0" smtClean="0"/>
              <a:t>Windows XP/Vista/7, Mac OS X &gt;= 10.4.8, Linux</a:t>
            </a:r>
          </a:p>
          <a:p>
            <a:pPr lvl="2"/>
            <a:r>
              <a:rPr lang="en-US" dirty="0" smtClean="0"/>
              <a:t>JDK and Java Runtime Environment (JRE) &gt;= 5</a:t>
            </a:r>
          </a:p>
          <a:p>
            <a:pPr lvl="2"/>
            <a:r>
              <a:rPr lang="en-US" dirty="0" smtClean="0"/>
              <a:t>Eclipse &gt;= 3.4, including the JDT and Web Tools Platform, which are included in the Eclipse installation package</a:t>
            </a:r>
          </a:p>
          <a:p>
            <a:pPr lvl="2"/>
            <a:r>
              <a:rPr lang="en-US" dirty="0" smtClean="0"/>
              <a:t>ADT plug-in for Eclipse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9485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Created databases are private to application, but available to all classes</a:t>
            </a:r>
          </a:p>
          <a:p>
            <a:r>
              <a:rPr lang="en-US" dirty="0" err="1" smtClean="0"/>
              <a:t>SQLiteOpenHelper</a:t>
            </a:r>
            <a:endParaRPr lang="en-US" dirty="0" smtClean="0"/>
          </a:p>
          <a:p>
            <a:pPr lvl="1"/>
            <a:r>
              <a:rPr lang="en-US" dirty="0" smtClean="0"/>
              <a:t>Manage creation and version management</a:t>
            </a:r>
          </a:p>
          <a:p>
            <a:r>
              <a:rPr lang="en-US" dirty="0" err="1" smtClean="0"/>
              <a:t>SQLiteQueryBuilder</a:t>
            </a:r>
            <a:r>
              <a:rPr lang="en-US" dirty="0" smtClean="0"/>
              <a:t>()</a:t>
            </a:r>
          </a:p>
          <a:p>
            <a:r>
              <a:rPr lang="en-US" dirty="0" smtClean="0"/>
              <a:t>Cursor</a:t>
            </a:r>
          </a:p>
          <a:p>
            <a:r>
              <a:rPr lang="en-US" dirty="0" smtClean="0"/>
              <a:t>Connect from host computer</a:t>
            </a:r>
          </a:p>
          <a:p>
            <a:pPr marL="800100" lvl="2" indent="0">
              <a:buNone/>
            </a:pPr>
            <a:r>
              <a:rPr lang="en-US" sz="2000" dirty="0">
                <a:latin typeface="Lucida Console"/>
                <a:cs typeface="Lucida Console"/>
              </a:rPr>
              <a:t>$ </a:t>
            </a:r>
            <a:r>
              <a:rPr lang="en-US" sz="2000" dirty="0" err="1">
                <a:latin typeface="Lucida Console"/>
                <a:cs typeface="Lucida Console"/>
              </a:rPr>
              <a:t>adb</a:t>
            </a:r>
            <a:r>
              <a:rPr lang="en-US" sz="2000" dirty="0">
                <a:latin typeface="Lucida Console"/>
                <a:cs typeface="Lucida Console"/>
              </a:rPr>
              <a:t> -s </a:t>
            </a:r>
            <a:r>
              <a:rPr lang="en-US" sz="2000" dirty="0" smtClean="0">
                <a:latin typeface="Lucida Console"/>
                <a:cs typeface="Lucida Console"/>
              </a:rPr>
              <a:t>&lt;emulator serial number&gt; shell</a:t>
            </a:r>
          </a:p>
          <a:p>
            <a:pPr marL="800100" lvl="2" indent="0">
              <a:buNone/>
            </a:pPr>
            <a:r>
              <a:rPr lang="en-US" sz="2000" dirty="0" smtClean="0">
                <a:latin typeface="Lucida Console"/>
                <a:cs typeface="Lucida Console"/>
              </a:rPr>
              <a:t>#sqlite3 &lt;</a:t>
            </a:r>
            <a:r>
              <a:rPr lang="en-US" sz="2000" dirty="0" err="1" smtClean="0">
                <a:latin typeface="Lucida Console"/>
                <a:cs typeface="Lucida Console"/>
              </a:rPr>
              <a:t>dbname</a:t>
            </a:r>
            <a:r>
              <a:rPr lang="en-US" sz="2000" dirty="0" smtClean="0">
                <a:latin typeface="Lucida Console"/>
                <a:cs typeface="Lucida Console"/>
              </a:rPr>
              <a:t>&gt;</a:t>
            </a:r>
          </a:p>
          <a:p>
            <a:pPr marL="800100" lvl="2" indent="0">
              <a:buNone/>
            </a:pPr>
            <a:r>
              <a:rPr lang="en-US" sz="2000" dirty="0" err="1" smtClean="0">
                <a:latin typeface="Lucida Console"/>
                <a:cs typeface="Lucida Console"/>
              </a:rPr>
              <a:t>sqlite</a:t>
            </a:r>
            <a:r>
              <a:rPr lang="en-US" sz="2000" dirty="0">
                <a:latin typeface="Lucida Console"/>
                <a:cs typeface="Lucida Console"/>
              </a:rPr>
              <a:t>&gt; .exit </a:t>
            </a:r>
          </a:p>
        </p:txBody>
      </p:sp>
    </p:spTree>
    <p:extLst>
      <p:ext uri="{BB962C8B-B14F-4D97-AF65-F5344CB8AC3E}">
        <p14:creationId xmlns:p14="http://schemas.microsoft.com/office/powerpoint/2010/main" val="34130073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PreferenceActivity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9902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Makes storing user application data easy</a:t>
            </a:r>
          </a:p>
          <a:p>
            <a:r>
              <a:rPr lang="en-US" dirty="0" smtClean="0"/>
              <a:t>5 different preference views</a:t>
            </a:r>
          </a:p>
          <a:p>
            <a:pPr lvl="1"/>
            <a:r>
              <a:rPr lang="en-US" dirty="0" err="1" smtClean="0"/>
              <a:t>CheckBoxPreference</a:t>
            </a:r>
            <a:endParaRPr lang="en-US" dirty="0" smtClean="0"/>
          </a:p>
          <a:p>
            <a:pPr lvl="1"/>
            <a:r>
              <a:rPr lang="en-US" dirty="0" err="1" smtClean="0"/>
              <a:t>ListPreference</a:t>
            </a:r>
            <a:endParaRPr lang="en-US" dirty="0" smtClean="0"/>
          </a:p>
          <a:p>
            <a:pPr lvl="1"/>
            <a:r>
              <a:rPr lang="en-US" dirty="0" err="1" smtClean="0"/>
              <a:t>EditTextPreference</a:t>
            </a:r>
            <a:endParaRPr lang="en-US" dirty="0" smtClean="0"/>
          </a:p>
          <a:p>
            <a:pPr lvl="1"/>
            <a:r>
              <a:rPr lang="en-US" dirty="0" err="1" smtClean="0"/>
              <a:t>RingtonePreference</a:t>
            </a:r>
            <a:endParaRPr lang="en-US" dirty="0" smtClean="0"/>
          </a:p>
          <a:p>
            <a:pPr lvl="1"/>
            <a:r>
              <a:rPr lang="en-US" dirty="0" smtClean="0"/>
              <a:t>Preference (custom)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604" y="1600200"/>
            <a:ext cx="2847605" cy="42714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47039" y="6164904"/>
            <a:ext cx="518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http://</a:t>
            </a:r>
            <a:r>
              <a:rPr lang="en-US" dirty="0" err="1"/>
              <a:t>www.kaloer.com</a:t>
            </a:r>
            <a:r>
              <a:rPr lang="en-US" dirty="0"/>
              <a:t>/android-preferences</a:t>
            </a:r>
          </a:p>
        </p:txBody>
      </p:sp>
    </p:spTree>
    <p:extLst>
      <p:ext uri="{BB962C8B-B14F-4D97-AF65-F5344CB8AC3E}">
        <p14:creationId xmlns:p14="http://schemas.microsoft.com/office/powerpoint/2010/main" val="8548405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4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156" y="1578735"/>
            <a:ext cx="2910612" cy="482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3906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Location, Location,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MapView</a:t>
            </a:r>
            <a:endParaRPr lang="en-US" dirty="0" smtClean="0"/>
          </a:p>
          <a:p>
            <a:r>
              <a:rPr lang="en-US" dirty="0" err="1" smtClean="0"/>
              <a:t>MapActivity</a:t>
            </a:r>
            <a:endParaRPr lang="en-US" dirty="0" smtClean="0"/>
          </a:p>
          <a:p>
            <a:r>
              <a:rPr lang="en-US" dirty="0" err="1" smtClean="0"/>
              <a:t>Geocoder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740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API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cs typeface="Lucida Console"/>
                <a:hlinkClick r:id="rId2"/>
              </a:rPr>
              <a:t>http://code.google.com/android/maps-api-</a:t>
            </a:r>
            <a:r>
              <a:rPr lang="en-US" sz="2800" dirty="0" smtClean="0">
                <a:cs typeface="Lucida Console"/>
                <a:hlinkClick r:id="rId2"/>
              </a:rPr>
              <a:t>signup.html</a:t>
            </a:r>
            <a:endParaRPr lang="en-US" sz="2800" dirty="0" smtClean="0">
              <a:cs typeface="Lucida Console"/>
            </a:endParaRPr>
          </a:p>
          <a:p>
            <a:pPr marL="0" indent="0">
              <a:buNone/>
            </a:pPr>
            <a:endParaRPr lang="en-US" sz="2400" dirty="0">
              <a:cs typeface="Lucida Console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Lucida Console"/>
                <a:cs typeface="Lucida Console"/>
              </a:rPr>
              <a:t>keytool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dirty="0">
                <a:latin typeface="Lucida Console"/>
                <a:cs typeface="Lucida Console"/>
              </a:rPr>
              <a:t>-list -alias </a:t>
            </a:r>
            <a:r>
              <a:rPr lang="en-US" sz="2400" dirty="0" err="1">
                <a:latin typeface="Lucida Console"/>
                <a:cs typeface="Lucida Console"/>
              </a:rPr>
              <a:t>androiddebugkey</a:t>
            </a:r>
            <a:r>
              <a:rPr lang="en-US" sz="2400" dirty="0">
                <a:latin typeface="Lucida Console"/>
                <a:cs typeface="Lucida Console"/>
              </a:rPr>
              <a:t> -</a:t>
            </a:r>
            <a:r>
              <a:rPr lang="en-US" sz="2400" dirty="0" err="1">
                <a:latin typeface="Lucida Console"/>
                <a:cs typeface="Lucida Console"/>
              </a:rPr>
              <a:t>keystore</a:t>
            </a:r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”/full/path/</a:t>
            </a:r>
            <a:r>
              <a:rPr lang="en-US" sz="2400" dirty="0">
                <a:latin typeface="Lucida Console"/>
                <a:cs typeface="Lucida Console"/>
              </a:rPr>
              <a:t>learn-android/</a:t>
            </a:r>
            <a:r>
              <a:rPr lang="en-US" sz="2400" dirty="0" err="1">
                <a:latin typeface="Lucida Console"/>
                <a:cs typeface="Lucida Console"/>
              </a:rPr>
              <a:t>debug.keystore</a:t>
            </a:r>
            <a:r>
              <a:rPr lang="en-US" sz="2400" dirty="0">
                <a:latin typeface="Lucida Console"/>
                <a:cs typeface="Lucida Console"/>
              </a:rPr>
              <a:t>" -</a:t>
            </a:r>
            <a:r>
              <a:rPr lang="en-US" sz="2400" dirty="0" err="1">
                <a:latin typeface="Lucida Console"/>
                <a:cs typeface="Lucida Console"/>
              </a:rPr>
              <a:t>storepass</a:t>
            </a:r>
            <a:r>
              <a:rPr lang="en-US" sz="2400" dirty="0">
                <a:latin typeface="Lucida Console"/>
                <a:cs typeface="Lucida Console"/>
              </a:rPr>
              <a:t> android -</a:t>
            </a:r>
            <a:r>
              <a:rPr lang="en-US" sz="2400" dirty="0" err="1">
                <a:latin typeface="Lucida Console"/>
                <a:cs typeface="Lucida Console"/>
              </a:rPr>
              <a:t>keypass</a:t>
            </a:r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android</a:t>
            </a:r>
          </a:p>
          <a:p>
            <a:pPr marL="0" indent="0">
              <a:buNone/>
            </a:pPr>
            <a:endParaRPr lang="en-US" sz="24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400" dirty="0" err="1">
                <a:latin typeface="Lucida Console"/>
                <a:cs typeface="Lucida Console"/>
              </a:rPr>
              <a:t>androiddebugkey</a:t>
            </a:r>
            <a:r>
              <a:rPr lang="en-US" sz="2400" dirty="0">
                <a:latin typeface="Lucida Console"/>
                <a:cs typeface="Lucida Console"/>
              </a:rPr>
              <a:t>, Sep 4, 2011, </a:t>
            </a:r>
            <a:r>
              <a:rPr lang="en-US" sz="2400" dirty="0" err="1">
                <a:latin typeface="Lucida Console"/>
                <a:cs typeface="Lucida Console"/>
              </a:rPr>
              <a:t>PrivateKeyEntry</a:t>
            </a:r>
            <a:r>
              <a:rPr lang="en-US" sz="2400" dirty="0">
                <a:latin typeface="Lucida Console"/>
                <a:cs typeface="Lucida Console"/>
              </a:rPr>
              <a:t>, </a:t>
            </a:r>
          </a:p>
          <a:p>
            <a:pPr marL="0" indent="0">
              <a:buNone/>
            </a:pPr>
            <a:r>
              <a:rPr lang="en-US" sz="2400" dirty="0">
                <a:latin typeface="Lucida Console"/>
                <a:cs typeface="Lucida Console"/>
              </a:rPr>
              <a:t>Certificate fingerprint (MD5): 70:3C:3D:A9:52:2B:73:9E:E1:81:B4:DD:B9:5B:F6:F8</a:t>
            </a:r>
          </a:p>
        </p:txBody>
      </p:sp>
    </p:spTree>
    <p:extLst>
      <p:ext uri="{BB962C8B-B14F-4D97-AF65-F5344CB8AC3E}">
        <p14:creationId xmlns:p14="http://schemas.microsoft.com/office/powerpoint/2010/main" val="3819618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 </a:t>
            </a:r>
            <a:r>
              <a:rPr lang="en-US" dirty="0" err="1" smtClean="0"/>
              <a:t>Keystore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3419" r="-234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225240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APIs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7950" r="-79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798004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Build Target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8777" r="-287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91673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5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00103" r="-1001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83533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&amp;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guide on Android Developer </a:t>
            </a:r>
            <a:r>
              <a:rPr lang="en-US" dirty="0" smtClean="0"/>
              <a:t>site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://developer.android.com/sdk/</a:t>
            </a:r>
            <a:r>
              <a:rPr lang="en-US" dirty="0" smtClean="0">
                <a:hlinkClick r:id="rId2"/>
              </a:rPr>
              <a:t>installing.html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0275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 version with 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Lucida Console"/>
                <a:cs typeface="Lucida Console"/>
              </a:rPr>
              <a:t>$ java -version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Lucida Console"/>
                <a:cs typeface="Lucida Console"/>
              </a:rPr>
              <a:t>java version "1.6.0_29"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Lucida Console"/>
                <a:cs typeface="Lucida Console"/>
              </a:rPr>
              <a:t>Java(TM) SE Runtime Environment (build 1.6.0_29-b11-402-11M3527)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Lucida Console"/>
                <a:cs typeface="Lucida Console"/>
              </a:rPr>
              <a:t>Java </a:t>
            </a:r>
            <a:r>
              <a:rPr lang="en-US" sz="2200" dirty="0" err="1" smtClean="0">
                <a:latin typeface="Lucida Console"/>
                <a:cs typeface="Lucida Console"/>
              </a:rPr>
              <a:t>HotSpot</a:t>
            </a:r>
            <a:r>
              <a:rPr lang="en-US" sz="2200" dirty="0" smtClean="0">
                <a:latin typeface="Lucida Console"/>
                <a:cs typeface="Lucida Console"/>
              </a:rPr>
              <a:t>(TM) 64-Bit Server VM (build 20.4-b02-402, mixed mode)</a:t>
            </a:r>
          </a:p>
          <a:p>
            <a:r>
              <a:rPr lang="en-US" dirty="0" smtClean="0">
                <a:cs typeface="Lucida Console"/>
              </a:rPr>
              <a:t>Download:</a:t>
            </a:r>
          </a:p>
          <a:p>
            <a:pPr lvl="1"/>
            <a:r>
              <a:rPr lang="en-US" dirty="0" smtClean="0">
                <a:cs typeface="Lucida Console"/>
                <a:hlinkClick r:id="rId2"/>
              </a:rPr>
              <a:t>http://www.oracle.com/technetwork/java/javase/downloads/index.html</a:t>
            </a:r>
            <a:endParaRPr lang="en-US" dirty="0" smtClean="0">
              <a:cs typeface="Lucida Console"/>
            </a:endParaRPr>
          </a:p>
          <a:p>
            <a:pPr lvl="1"/>
            <a:endParaRPr lang="en-US" dirty="0"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926608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version: Indigo 3.7.1</a:t>
            </a:r>
          </a:p>
          <a:p>
            <a:r>
              <a:rPr lang="en-US" dirty="0" smtClean="0"/>
              <a:t>Download:</a:t>
            </a:r>
          </a:p>
          <a:p>
            <a:pPr lvl="1"/>
            <a:r>
              <a:rPr lang="en-US" dirty="0" smtClean="0">
                <a:hlinkClick r:id="rId2"/>
              </a:rPr>
              <a:t>http://eclipse.org/downloads/</a:t>
            </a:r>
            <a:endParaRPr lang="en-US" dirty="0" smtClean="0"/>
          </a:p>
          <a:p>
            <a:r>
              <a:rPr lang="en-US" dirty="0" smtClean="0"/>
              <a:t>“Eclipse Classic” recommended version</a:t>
            </a:r>
          </a:p>
          <a:p>
            <a:r>
              <a:rPr lang="en-US" dirty="0" smtClean="0"/>
              <a:t>Recommended Plugins (Eclipse Marketplace)</a:t>
            </a:r>
          </a:p>
          <a:p>
            <a:pPr lvl="1"/>
            <a:r>
              <a:rPr lang="en-US" smtClean="0"/>
              <a:t>EGit</a:t>
            </a:r>
            <a:endParaRPr lang="en-US" dirty="0" smtClean="0"/>
          </a:p>
          <a:p>
            <a:pPr lvl="1"/>
            <a:r>
              <a:rPr lang="en-US" dirty="0" smtClean="0"/>
              <a:t>Maven Integration for Eclipse</a:t>
            </a:r>
          </a:p>
          <a:p>
            <a:pPr lvl="1"/>
            <a:r>
              <a:rPr lang="en-US" dirty="0" smtClean="0"/>
              <a:t>Spring Tools (STS)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98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at</a:t>
            </a:r>
          </a:p>
          <a:p>
            <a:pPr lvl="1"/>
            <a:r>
              <a:rPr lang="en-US" dirty="0" smtClean="0">
                <a:hlinkClick r:id="rId2"/>
              </a:rPr>
              <a:t>http://developer.android.com/sdk/</a:t>
            </a:r>
            <a:endParaRPr lang="en-US" dirty="0" smtClean="0"/>
          </a:p>
          <a:p>
            <a:r>
              <a:rPr lang="en-US" dirty="0" smtClean="0"/>
              <a:t>Add Platforms &amp; Components</a:t>
            </a:r>
          </a:p>
          <a:p>
            <a:pPr lvl="1"/>
            <a:r>
              <a:rPr lang="en-US" dirty="0" smtClean="0"/>
              <a:t>Mac/Linux: </a:t>
            </a:r>
            <a:r>
              <a:rPr lang="en-US" dirty="0" err="1" smtClean="0"/>
              <a:t>android_sdk</a:t>
            </a:r>
            <a:r>
              <a:rPr lang="en-US" dirty="0" smtClean="0"/>
              <a:t>/tools/android</a:t>
            </a:r>
          </a:p>
          <a:p>
            <a:pPr lvl="1"/>
            <a:r>
              <a:rPr lang="en-US" dirty="0" smtClean="0"/>
              <a:t>Win: SDK </a:t>
            </a:r>
            <a:r>
              <a:rPr lang="en-US" dirty="0" err="1" smtClean="0"/>
              <a:t>Manger.exe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40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hlinkClick r:id="rId2"/>
              </a:rPr>
              <a:t>http://git-scm.com/download</a:t>
            </a:r>
            <a:endParaRPr lang="en-US" dirty="0" smtClean="0"/>
          </a:p>
          <a:p>
            <a:r>
              <a:rPr lang="en-US" dirty="0" smtClean="0"/>
              <a:t>Other installation</a:t>
            </a:r>
          </a:p>
          <a:p>
            <a:pPr lvl="1"/>
            <a:r>
              <a:rPr lang="en-US" dirty="0" err="1" smtClean="0"/>
              <a:t>Debian</a:t>
            </a:r>
            <a:r>
              <a:rPr lang="en-US" dirty="0" smtClean="0"/>
              <a:t> based Linux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pt-get install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OS X (with Homebrew)</a:t>
            </a:r>
          </a:p>
          <a:p>
            <a:pPr lvl="2"/>
            <a:r>
              <a:rPr lang="en-US" dirty="0"/>
              <a:t>b</a:t>
            </a:r>
            <a:r>
              <a:rPr lang="en-US" dirty="0" smtClean="0"/>
              <a:t>rew install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Windows Help</a:t>
            </a:r>
          </a:p>
          <a:p>
            <a:pPr lvl="1"/>
            <a:r>
              <a:rPr lang="en-US" dirty="0" smtClean="0">
                <a:hlinkClick r:id="rId3"/>
              </a:rPr>
              <a:t>http://help.github.com/win-set-up-git/</a:t>
            </a:r>
            <a:endParaRPr lang="en-US" dirty="0" smtClean="0"/>
          </a:p>
          <a:p>
            <a:r>
              <a:rPr lang="en-US" dirty="0" smtClean="0"/>
              <a:t>Tutorial</a:t>
            </a:r>
          </a:p>
          <a:p>
            <a:pPr lvl="1"/>
            <a:r>
              <a:rPr lang="en-US" dirty="0" smtClean="0">
                <a:hlinkClick r:id="rId4"/>
              </a:rPr>
              <a:t>http://rogerdudler.github.com/git-guide/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857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3520</TotalTime>
  <Words>1173</Words>
  <Application>Microsoft Macintosh PowerPoint</Application>
  <PresentationFormat>On-screen Show (4:3)</PresentationFormat>
  <Paragraphs>231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Android Development </vt:lpstr>
      <vt:lpstr>Introduction</vt:lpstr>
      <vt:lpstr>Goals</vt:lpstr>
      <vt:lpstr>System requirements</vt:lpstr>
      <vt:lpstr>Setup &amp; Installation</vt:lpstr>
      <vt:lpstr>JDK</vt:lpstr>
      <vt:lpstr>Eclipse</vt:lpstr>
      <vt:lpstr>Android SDK</vt:lpstr>
      <vt:lpstr>Git</vt:lpstr>
      <vt:lpstr>Books</vt:lpstr>
      <vt:lpstr>Other Resources</vt:lpstr>
      <vt:lpstr>Android Platform</vt:lpstr>
      <vt:lpstr>Android Stack</vt:lpstr>
      <vt:lpstr>Key Components</vt:lpstr>
      <vt:lpstr>View </vt:lpstr>
      <vt:lpstr>Layouts</vt:lpstr>
      <vt:lpstr>Example Layout XML</vt:lpstr>
      <vt:lpstr>Lab 1</vt:lpstr>
      <vt:lpstr>Activities</vt:lpstr>
      <vt:lpstr>Application Manifest</vt:lpstr>
      <vt:lpstr>Intents</vt:lpstr>
      <vt:lpstr>Start for a result</vt:lpstr>
      <vt:lpstr>Intent Filter</vt:lpstr>
      <vt:lpstr>Activity Lifecycle</vt:lpstr>
      <vt:lpstr>Activity States</vt:lpstr>
      <vt:lpstr>Saving Activity State</vt:lpstr>
      <vt:lpstr>Fragments</vt:lpstr>
      <vt:lpstr>Lab 2</vt:lpstr>
      <vt:lpstr>Menus</vt:lpstr>
      <vt:lpstr>Options</vt:lpstr>
      <vt:lpstr>Context Menu</vt:lpstr>
      <vt:lpstr>Submenu</vt:lpstr>
      <vt:lpstr>Creating a Menu</vt:lpstr>
      <vt:lpstr>Creating a Menu (cont.) </vt:lpstr>
      <vt:lpstr>Lab 3</vt:lpstr>
      <vt:lpstr>Data Storage</vt:lpstr>
      <vt:lpstr>Shared Preferences</vt:lpstr>
      <vt:lpstr>Internal Storage</vt:lpstr>
      <vt:lpstr>External Storage</vt:lpstr>
      <vt:lpstr>SQLite</vt:lpstr>
      <vt:lpstr>PreferenceActivity</vt:lpstr>
      <vt:lpstr>Lab 4</vt:lpstr>
      <vt:lpstr>Location, Location, Location</vt:lpstr>
      <vt:lpstr>Get API Key</vt:lpstr>
      <vt:lpstr>Use Debug Keystore</vt:lpstr>
      <vt:lpstr>Install APIs</vt:lpstr>
      <vt:lpstr>Change Build Target</vt:lpstr>
      <vt:lpstr>Lab 5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Development </dc:title>
  <dc:creator>Chad Maughan</dc:creator>
  <cp:lastModifiedBy>Chad Maughan</cp:lastModifiedBy>
  <cp:revision>43</cp:revision>
  <dcterms:created xsi:type="dcterms:W3CDTF">2012-01-16T23:30:25Z</dcterms:created>
  <dcterms:modified xsi:type="dcterms:W3CDTF">2012-01-27T07:32:08Z</dcterms:modified>
</cp:coreProperties>
</file>