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9" r:id="rId4"/>
    <p:sldId id="278" r:id="rId5"/>
    <p:sldId id="263" r:id="rId6"/>
    <p:sldId id="258" r:id="rId7"/>
    <p:sldId id="275" r:id="rId8"/>
    <p:sldId id="259" r:id="rId9"/>
    <p:sldId id="262" r:id="rId10"/>
    <p:sldId id="277" r:id="rId11"/>
    <p:sldId id="283" r:id="rId12"/>
    <p:sldId id="264" r:id="rId13"/>
    <p:sldId id="266" r:id="rId14"/>
    <p:sldId id="292" r:id="rId15"/>
    <p:sldId id="293" r:id="rId16"/>
    <p:sldId id="265" r:id="rId17"/>
    <p:sldId id="281" r:id="rId18"/>
    <p:sldId id="285" r:id="rId19"/>
    <p:sldId id="287" r:id="rId20"/>
    <p:sldId id="284" r:id="rId21"/>
    <p:sldId id="267" r:id="rId22"/>
    <p:sldId id="268" r:id="rId23"/>
    <p:sldId id="269" r:id="rId24"/>
    <p:sldId id="282" r:id="rId25"/>
    <p:sldId id="270" r:id="rId26"/>
    <p:sldId id="276" r:id="rId27"/>
    <p:sldId id="286" r:id="rId28"/>
    <p:sldId id="288" r:id="rId29"/>
    <p:sldId id="289" r:id="rId30"/>
    <p:sldId id="271" r:id="rId31"/>
    <p:sldId id="291" r:id="rId32"/>
    <p:sldId id="294" r:id="rId33"/>
    <p:sldId id="273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ED622-0B3B-3341-A398-80508AF4563D}" type="datetimeFigureOut">
              <a:rPr lang="en-US" smtClean="0"/>
              <a:t>1/31/12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86E69-65B5-AB43-B544-4A8C4C93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5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thing</a:t>
            </a:r>
            <a:r>
              <a:rPr lang="en-US" baseline="0" dirty="0" smtClean="0"/>
              <a:t> I could think of where this is useful is if you needed to override Backbone’s .sync functionality to handle two different types (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and web sockets)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you can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2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we have a .33 (repeating of course) chance of finishing the code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finally seeing the community carve out a set of practices that make </a:t>
            </a:r>
            <a:r>
              <a:rPr lang="en-US" dirty="0" err="1" smtClean="0"/>
              <a:t>Javascript</a:t>
            </a:r>
            <a:r>
              <a:rPr lang="en-US" dirty="0" smtClean="0"/>
              <a:t> palpable:</a:t>
            </a:r>
            <a:r>
              <a:rPr lang="en-US" baseline="0" dirty="0" smtClean="0"/>
              <a:t> modules, callback oriented, underscore (functional),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coffescript</a:t>
            </a:r>
            <a:r>
              <a:rPr lang="en-US" baseline="0" dirty="0" smtClean="0"/>
              <a:t>.  The community is finally getting it’s act </a:t>
            </a:r>
            <a:r>
              <a:rPr lang="en-US" baseline="0" dirty="0" smtClean="0"/>
              <a:t>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8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Dave has done an amazing job</a:t>
            </a:r>
            <a:r>
              <a:rPr lang="en-US" baseline="0" dirty="0" smtClean="0"/>
              <a:t> with this </a:t>
            </a:r>
            <a:r>
              <a:rPr lang="en-US" baseline="0" dirty="0" smtClean="0"/>
              <a:t>stack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2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have to</a:t>
            </a:r>
            <a:r>
              <a:rPr lang="en-US" baseline="0" dirty="0" smtClean="0"/>
              <a:t> use every module or tool.  You can drop in </a:t>
            </a:r>
            <a:r>
              <a:rPr lang="en-US" baseline="0" dirty="0" smtClean="0"/>
              <a:t>backbone </a:t>
            </a:r>
            <a:r>
              <a:rPr lang="en-US" baseline="0" dirty="0" smtClean="0"/>
              <a:t>for small parts of your application.  Don’t refactor your whole application just to use all the backbone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quite</a:t>
            </a:r>
            <a:r>
              <a:rPr lang="en-US" baseline="0" dirty="0" smtClean="0"/>
              <a:t> </a:t>
            </a:r>
            <a:r>
              <a:rPr lang="en-US" dirty="0" err="1" smtClean="0"/>
              <a:t>java.collections</a:t>
            </a:r>
            <a:r>
              <a:rPr lang="en-US" dirty="0" smtClean="0"/>
              <a:t> powerful, but we’ll take what we can 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6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what your view is, you may not want to always re-render</a:t>
            </a:r>
            <a:r>
              <a:rPr lang="en-US" baseline="0" dirty="0" smtClean="0"/>
              <a:t> the whole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86E69-65B5-AB43-B544-4A8C4C93BA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6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ackb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78018"/>
            <a:ext cx="2291559" cy="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ackb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78018"/>
            <a:ext cx="2291559" cy="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4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4896" y="6126163"/>
            <a:ext cx="423808" cy="5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4896" y="6126163"/>
            <a:ext cx="423808" cy="5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ackb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78018"/>
            <a:ext cx="2291559" cy="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ackb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68882"/>
            <a:ext cx="2291559" cy="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ackb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78018"/>
            <a:ext cx="2291559" cy="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backb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78018"/>
            <a:ext cx="2291559" cy="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ackb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78018"/>
            <a:ext cx="2291559" cy="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ackb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78018"/>
            <a:ext cx="2291559" cy="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7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A29F-75A5-044B-9C75-70F3DD0EEEDF}" type="datetimeFigureOut">
              <a:rPr lang="en-US" smtClean="0"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F462-7543-3049-84EF-0C36EC49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dmaughan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dmaughan@github.com/chadmaughan/backbone-ninja.git" TargetMode="External"/><Relationship Id="rId4" Type="http://schemas.openxmlformats.org/officeDocument/2006/relationships/hyperlink" Target="https://github.com/chadmaughan/backbone-ninj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ws.ycombinator.com/item?id=353075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ddyosmani/backbone-fundamentals%23fundamenta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b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921000"/>
            <a:ext cx="5727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7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Bind a callback function to an object</a:t>
            </a:r>
          </a:p>
          <a:p>
            <a:pPr lvl="1"/>
            <a:r>
              <a:rPr lang="en-US" dirty="0" smtClean="0"/>
              <a:t>Allows object to bind &amp; trigger custom events</a:t>
            </a:r>
          </a:p>
          <a:p>
            <a:r>
              <a:rPr lang="en-US" dirty="0" smtClean="0"/>
              <a:t>Event specified by an arbitrary string</a:t>
            </a:r>
          </a:p>
          <a:p>
            <a:pPr lvl="1"/>
            <a:r>
              <a:rPr lang="en-US" sz="2400" dirty="0" err="1" smtClean="0">
                <a:latin typeface="Lucida Console"/>
                <a:cs typeface="Lucida Console"/>
              </a:rPr>
              <a:t>model.bind</a:t>
            </a:r>
            <a:r>
              <a:rPr lang="en-US" sz="2400" dirty="0" smtClean="0">
                <a:latin typeface="Lucida Console"/>
                <a:cs typeface="Lucida Console"/>
              </a:rPr>
              <a:t>('change', </a:t>
            </a:r>
            <a:r>
              <a:rPr lang="en-US" sz="2400" dirty="0" err="1" smtClean="0">
                <a:latin typeface="Lucida Console"/>
                <a:cs typeface="Lucida Console"/>
              </a:rPr>
              <a:t>this.render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dirty="0" smtClean="0"/>
              <a:t>Use colon convention to namespace events</a:t>
            </a:r>
          </a:p>
          <a:p>
            <a:pPr lvl="1"/>
            <a:r>
              <a:rPr lang="en-US" dirty="0" err="1" smtClean="0"/>
              <a:t>change:selection</a:t>
            </a:r>
            <a:endParaRPr lang="en-US" dirty="0" smtClean="0"/>
          </a:p>
          <a:p>
            <a:pPr lvl="1"/>
            <a:r>
              <a:rPr lang="en-US" dirty="0" err="1" smtClean="0"/>
              <a:t>poll:start</a:t>
            </a:r>
            <a:endParaRPr lang="en-US" dirty="0" smtClean="0"/>
          </a:p>
          <a:p>
            <a:r>
              <a:rPr lang="en-US" dirty="0" smtClean="0"/>
              <a:t>Supply context value for </a:t>
            </a:r>
            <a:r>
              <a:rPr lang="en-US" i="1" dirty="0" smtClean="0"/>
              <a:t>this</a:t>
            </a:r>
            <a:r>
              <a:rPr lang="en-US" dirty="0" smtClean="0"/>
              <a:t> (3</a:t>
            </a:r>
            <a:r>
              <a:rPr lang="en-US" baseline="30000" dirty="0" smtClean="0"/>
              <a:t>rd</a:t>
            </a:r>
            <a:r>
              <a:rPr lang="en-US" dirty="0" smtClean="0"/>
              <a:t> parameter)</a:t>
            </a:r>
            <a:endParaRPr lang="en-US" i="1" dirty="0" smtClean="0"/>
          </a:p>
          <a:p>
            <a:pPr lvl="1"/>
            <a:r>
              <a:rPr lang="en-US" sz="2000" dirty="0" err="1" smtClean="0">
                <a:latin typeface="Lucida Console"/>
                <a:cs typeface="Lucida Console"/>
              </a:rPr>
              <a:t>model.bind</a:t>
            </a:r>
            <a:r>
              <a:rPr lang="en-US" sz="2000" dirty="0">
                <a:latin typeface="Lucida Console"/>
                <a:cs typeface="Lucida Console"/>
              </a:rPr>
              <a:t>('change', </a:t>
            </a:r>
            <a:r>
              <a:rPr lang="en-US" sz="2000" dirty="0" err="1">
                <a:latin typeface="Lucida Console"/>
                <a:cs typeface="Lucida Console"/>
              </a:rPr>
              <a:t>this.render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this</a:t>
            </a:r>
            <a:r>
              <a:rPr lang="en-US" sz="20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94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You can also use Backbone for global events</a:t>
            </a:r>
            <a:endParaRPr lang="en-US" sz="2800" dirty="0"/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// global event ‘bus’</a:t>
            </a: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Backbone.Events.trigger</a:t>
            </a:r>
            <a:r>
              <a:rPr lang="en-US" sz="2000" dirty="0" smtClean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Backbone.Events.bind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1531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// create an object</a:t>
            </a: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object = {};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// copy all properties extend(</a:t>
            </a:r>
            <a:r>
              <a:rPr lang="en-US" sz="2000" dirty="0" err="1" smtClean="0">
                <a:latin typeface="Lucida Console"/>
                <a:cs typeface="Lucida Console"/>
              </a:rPr>
              <a:t>dest,sources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_</a:t>
            </a:r>
            <a:r>
              <a:rPr lang="en-US" sz="2000" dirty="0">
                <a:latin typeface="Lucida Console"/>
                <a:cs typeface="Lucida Console"/>
              </a:rPr>
              <a:t>.extend(object, </a:t>
            </a:r>
            <a:r>
              <a:rPr lang="en-US" sz="2000" dirty="0" err="1">
                <a:latin typeface="Lucida Console"/>
                <a:cs typeface="Lucida Console"/>
              </a:rPr>
              <a:t>Backbone.Events</a:t>
            </a:r>
            <a:r>
              <a:rPr lang="en-US" sz="2000" dirty="0">
                <a:latin typeface="Lucida Console"/>
                <a:cs typeface="Lucida Console"/>
              </a:rPr>
              <a:t>)</a:t>
            </a:r>
            <a:r>
              <a:rPr lang="en-US" sz="20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// bind global event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object.bind</a:t>
            </a:r>
            <a:r>
              <a:rPr lang="en-US" sz="2000" dirty="0">
                <a:latin typeface="Lucida Console"/>
                <a:cs typeface="Lucida Console"/>
              </a:rPr>
              <a:t>("alert", function(</a:t>
            </a:r>
            <a:r>
              <a:rPr lang="en-US" sz="2000" dirty="0" err="1">
                <a:latin typeface="Lucida Console"/>
                <a:cs typeface="Lucida Console"/>
              </a:rPr>
              <a:t>msg</a:t>
            </a:r>
            <a:r>
              <a:rPr lang="en-US" sz="2000" dirty="0">
                <a:latin typeface="Lucida Console"/>
                <a:cs typeface="Lucida Console"/>
              </a:rPr>
              <a:t>) {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alert</a:t>
            </a:r>
            <a:r>
              <a:rPr lang="en-US" sz="2000" dirty="0">
                <a:latin typeface="Lucida Console"/>
                <a:cs typeface="Lucida Console"/>
              </a:rPr>
              <a:t>("Triggered " + </a:t>
            </a:r>
            <a:r>
              <a:rPr lang="en-US" sz="2000" dirty="0" err="1">
                <a:latin typeface="Lucida Console"/>
                <a:cs typeface="Lucida Console"/>
              </a:rPr>
              <a:t>msg</a:t>
            </a:r>
            <a:r>
              <a:rPr lang="en-US" sz="2000" dirty="0">
                <a:latin typeface="Lucida Console"/>
                <a:cs typeface="Lucida Console"/>
              </a:rPr>
              <a:t>);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}</a:t>
            </a:r>
            <a:r>
              <a:rPr lang="en-US" sz="2000" dirty="0">
                <a:latin typeface="Lucida Console"/>
                <a:cs typeface="Lucida Console"/>
              </a:rPr>
              <a:t>)</a:t>
            </a:r>
            <a:r>
              <a:rPr lang="en-US" sz="20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// trigger global event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object.trigger</a:t>
            </a:r>
            <a:r>
              <a:rPr lang="en-US" sz="2000" dirty="0">
                <a:latin typeface="Lucida Console"/>
                <a:cs typeface="Lucida Console"/>
              </a:rPr>
              <a:t>("alert", "an event");</a:t>
            </a:r>
          </a:p>
        </p:txBody>
      </p:sp>
    </p:spTree>
    <p:extLst>
      <p:ext uri="{BB962C8B-B14F-4D97-AF65-F5344CB8AC3E}">
        <p14:creationId xmlns:p14="http://schemas.microsoft.com/office/powerpoint/2010/main" val="336917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(constructor)</a:t>
            </a:r>
          </a:p>
          <a:p>
            <a:pPr lvl="1"/>
            <a:r>
              <a:rPr lang="en-US" dirty="0" smtClean="0"/>
              <a:t>Pass initial values of the attributes</a:t>
            </a:r>
          </a:p>
          <a:p>
            <a:r>
              <a:rPr lang="en-US" dirty="0" smtClean="0"/>
              <a:t>get/set</a:t>
            </a:r>
          </a:p>
          <a:p>
            <a:pPr marL="457200" lvl="1" indent="0">
              <a:buNone/>
            </a:pPr>
            <a:r>
              <a:rPr lang="en-US" sz="1700" dirty="0" err="1" smtClean="0">
                <a:latin typeface="Lucida Console"/>
                <a:cs typeface="Lucida Console"/>
              </a:rPr>
              <a:t>note.get</a:t>
            </a:r>
            <a:r>
              <a:rPr lang="en-US" sz="1700" dirty="0" smtClean="0">
                <a:latin typeface="Lucida Console"/>
                <a:cs typeface="Lucida Console"/>
              </a:rPr>
              <a:t>("title");</a:t>
            </a:r>
          </a:p>
          <a:p>
            <a:pPr marL="457200" lvl="1" indent="0">
              <a:buNone/>
            </a:pPr>
            <a:r>
              <a:rPr lang="en-US" sz="1700" dirty="0" err="1" smtClean="0">
                <a:latin typeface="Lucida Console"/>
                <a:cs typeface="Lucida Console"/>
              </a:rPr>
              <a:t>note.set</a:t>
            </a:r>
            <a:r>
              <a:rPr lang="en-US" sz="1700" dirty="0">
                <a:latin typeface="Lucida Console"/>
                <a:cs typeface="Lucida Console"/>
              </a:rPr>
              <a:t>({title: "October 12", content: "</a:t>
            </a:r>
            <a:r>
              <a:rPr lang="en-US" sz="1700" dirty="0" err="1">
                <a:latin typeface="Lucida Console"/>
                <a:cs typeface="Lucida Console"/>
              </a:rPr>
              <a:t>Lorem</a:t>
            </a:r>
            <a:r>
              <a:rPr lang="en-US" sz="1700" dirty="0">
                <a:latin typeface="Lucida Console"/>
                <a:cs typeface="Lucida Console"/>
              </a:rPr>
              <a:t> </a:t>
            </a:r>
            <a:r>
              <a:rPr lang="en-US" sz="1700" dirty="0" err="1">
                <a:latin typeface="Lucida Console"/>
                <a:cs typeface="Lucida Console"/>
              </a:rPr>
              <a:t>Ipsum</a:t>
            </a:r>
            <a:r>
              <a:rPr lang="en-US" sz="1700" dirty="0">
                <a:latin typeface="Lucida Console"/>
                <a:cs typeface="Lucida Console"/>
              </a:rPr>
              <a:t> </a:t>
            </a:r>
            <a:r>
              <a:rPr lang="en-US" sz="1700" dirty="0" smtClean="0">
                <a:latin typeface="Lucida Console"/>
                <a:cs typeface="Lucida Console"/>
              </a:rPr>
              <a:t>"</a:t>
            </a:r>
            <a:r>
              <a:rPr lang="en-US" sz="1700" dirty="0">
                <a:latin typeface="Lucida Console"/>
                <a:cs typeface="Lucida Console"/>
              </a:rPr>
              <a:t>}</a:t>
            </a:r>
            <a:r>
              <a:rPr lang="en-US" sz="1700" dirty="0" smtClean="0">
                <a:latin typeface="Lucida Console"/>
                <a:cs typeface="Lucida Console"/>
              </a:rPr>
              <a:t>);</a:t>
            </a:r>
          </a:p>
          <a:p>
            <a:r>
              <a:rPr lang="en-US" dirty="0"/>
              <a:t>e</a:t>
            </a:r>
            <a:r>
              <a:rPr lang="en-US" dirty="0" smtClean="0"/>
              <a:t>scape (like get but HTML-escaped)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700" dirty="0" err="1" smtClean="0">
                <a:latin typeface="Lucida Console"/>
                <a:cs typeface="Lucida Console"/>
              </a:rPr>
              <a:t>var</a:t>
            </a:r>
            <a:r>
              <a:rPr lang="en-US" sz="1700" dirty="0" smtClean="0">
                <a:latin typeface="Lucida Console"/>
                <a:cs typeface="Lucida Console"/>
              </a:rPr>
              <a:t> hacker = new </a:t>
            </a:r>
            <a:r>
              <a:rPr lang="en-US" sz="1700" dirty="0" err="1" smtClean="0">
                <a:latin typeface="Lucida Console"/>
                <a:cs typeface="Lucida Console"/>
              </a:rPr>
              <a:t>Backbone.Model</a:t>
            </a:r>
            <a:r>
              <a:rPr lang="en-US" sz="1700" dirty="0" smtClean="0">
                <a:latin typeface="Lucida Console"/>
                <a:cs typeface="Lucida Console"/>
              </a:rPr>
              <a:t>({ </a:t>
            </a:r>
          </a:p>
          <a:p>
            <a:pPr marL="0" indent="0">
              <a:buNone/>
            </a:pPr>
            <a:r>
              <a:rPr lang="en-US" sz="1700" dirty="0">
                <a:latin typeface="Lucida Console"/>
                <a:cs typeface="Lucida Console"/>
              </a:rPr>
              <a:t>	</a:t>
            </a:r>
            <a:r>
              <a:rPr lang="en-US" sz="1700" dirty="0" smtClean="0">
                <a:latin typeface="Lucida Console"/>
                <a:cs typeface="Lucida Console"/>
              </a:rPr>
              <a:t>		name: "</a:t>
            </a:r>
            <a:r>
              <a:rPr lang="en-US" sz="1700" dirty="0">
                <a:latin typeface="Lucida Console"/>
                <a:cs typeface="Lucida Console"/>
              </a:rPr>
              <a:t>&lt;script&gt;alert('</a:t>
            </a:r>
            <a:r>
              <a:rPr lang="en-US" sz="1700" dirty="0" err="1">
                <a:latin typeface="Lucida Console"/>
                <a:cs typeface="Lucida Console"/>
              </a:rPr>
              <a:t>xss</a:t>
            </a:r>
            <a:r>
              <a:rPr lang="en-US" sz="1700" dirty="0">
                <a:latin typeface="Lucida Console"/>
                <a:cs typeface="Lucida Console"/>
              </a:rPr>
              <a:t>')&lt;/script&gt;" }); </a:t>
            </a:r>
            <a:r>
              <a:rPr lang="en-US" sz="1700" dirty="0" smtClean="0">
                <a:latin typeface="Lucida Console"/>
                <a:cs typeface="Lucida Console"/>
              </a:rPr>
              <a:t>	alert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 err="1">
                <a:latin typeface="Lucida Console"/>
                <a:cs typeface="Lucida Console"/>
              </a:rPr>
              <a:t>hacker.escape</a:t>
            </a:r>
            <a:r>
              <a:rPr lang="en-US" sz="1700" dirty="0">
                <a:latin typeface="Lucida Console"/>
                <a:cs typeface="Lucida Console"/>
              </a:rPr>
              <a:t>('name'))</a:t>
            </a:r>
            <a:r>
              <a:rPr lang="en-US" sz="1700" dirty="0" smtClean="0">
                <a:latin typeface="Lucida Console"/>
                <a:cs typeface="Lucida Console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0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efaults</a:t>
            </a:r>
          </a:p>
          <a:p>
            <a:pPr marL="800100" lvl="2" indent="0">
              <a:buNone/>
            </a:pPr>
            <a:r>
              <a:rPr lang="en-US" sz="2300" dirty="0" err="1">
                <a:latin typeface="Lucida Console"/>
                <a:cs typeface="Lucida Console"/>
              </a:rPr>
              <a:t>var</a:t>
            </a:r>
            <a:r>
              <a:rPr lang="en-US" sz="2300" dirty="0">
                <a:latin typeface="Lucida Console"/>
                <a:cs typeface="Lucida Console"/>
              </a:rPr>
              <a:t> Meal = </a:t>
            </a:r>
            <a:r>
              <a:rPr lang="en-US" sz="2300" dirty="0" err="1">
                <a:latin typeface="Lucida Console"/>
                <a:cs typeface="Lucida Console"/>
              </a:rPr>
              <a:t>Backbone.Model.extend</a:t>
            </a:r>
            <a:r>
              <a:rPr lang="en-US" sz="2300" dirty="0">
                <a:latin typeface="Lucida Console"/>
                <a:cs typeface="Lucida Console"/>
              </a:rPr>
              <a:t>({ </a:t>
            </a:r>
            <a:endParaRPr lang="en-US" sz="23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2300" dirty="0">
                <a:latin typeface="Lucida Console"/>
                <a:cs typeface="Lucida Console"/>
              </a:rPr>
              <a:t>	</a:t>
            </a:r>
            <a:r>
              <a:rPr lang="en-US" sz="2300" dirty="0" smtClean="0">
                <a:latin typeface="Lucida Console"/>
                <a:cs typeface="Lucida Console"/>
              </a:rPr>
              <a:t>	defaults</a:t>
            </a:r>
            <a:r>
              <a:rPr lang="en-US" sz="2300" dirty="0">
                <a:latin typeface="Lucida Console"/>
                <a:cs typeface="Lucida Console"/>
              </a:rPr>
              <a:t>: { </a:t>
            </a:r>
            <a:endParaRPr lang="en-US" sz="23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2300" dirty="0">
                <a:latin typeface="Lucida Console"/>
                <a:cs typeface="Lucida Console"/>
              </a:rPr>
              <a:t>	</a:t>
            </a:r>
            <a:r>
              <a:rPr lang="en-US" sz="2300" dirty="0" smtClean="0">
                <a:latin typeface="Lucida Console"/>
                <a:cs typeface="Lucida Console"/>
              </a:rPr>
              <a:t>		"</a:t>
            </a:r>
            <a:r>
              <a:rPr lang="en-US" sz="2300" dirty="0">
                <a:latin typeface="Lucida Console"/>
                <a:cs typeface="Lucida Console"/>
              </a:rPr>
              <a:t>appetizer": "</a:t>
            </a:r>
            <a:r>
              <a:rPr lang="en-US" sz="2300" dirty="0" err="1">
                <a:latin typeface="Lucida Console"/>
                <a:cs typeface="Lucida Console"/>
              </a:rPr>
              <a:t>caesar</a:t>
            </a:r>
            <a:r>
              <a:rPr lang="en-US" sz="2300" dirty="0">
                <a:latin typeface="Lucida Console"/>
                <a:cs typeface="Lucida Console"/>
              </a:rPr>
              <a:t> salad", </a:t>
            </a:r>
            <a:endParaRPr lang="en-US" sz="23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2300" dirty="0">
                <a:latin typeface="Lucida Console"/>
                <a:cs typeface="Lucida Console"/>
              </a:rPr>
              <a:t>	</a:t>
            </a:r>
            <a:r>
              <a:rPr lang="en-US" sz="2300" dirty="0" smtClean="0">
                <a:latin typeface="Lucida Console"/>
                <a:cs typeface="Lucida Console"/>
              </a:rPr>
              <a:t>		"</a:t>
            </a:r>
            <a:r>
              <a:rPr lang="en-US" sz="2300" dirty="0">
                <a:latin typeface="Lucida Console"/>
                <a:cs typeface="Lucida Console"/>
              </a:rPr>
              <a:t>entree": "ravioli", </a:t>
            </a:r>
            <a:endParaRPr lang="en-US" sz="23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2300" dirty="0">
                <a:latin typeface="Lucida Console"/>
                <a:cs typeface="Lucida Console"/>
              </a:rPr>
              <a:t>	</a:t>
            </a:r>
            <a:r>
              <a:rPr lang="en-US" sz="2300" dirty="0" smtClean="0">
                <a:latin typeface="Lucida Console"/>
                <a:cs typeface="Lucida Console"/>
              </a:rPr>
              <a:t>		"</a:t>
            </a:r>
            <a:r>
              <a:rPr lang="en-US" sz="2300" dirty="0">
                <a:latin typeface="Lucida Console"/>
                <a:cs typeface="Lucida Console"/>
              </a:rPr>
              <a:t>dessert": "cheesecake" } }); </a:t>
            </a:r>
            <a:endParaRPr lang="en-US" sz="23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2300" dirty="0" smtClean="0">
                <a:latin typeface="Lucida Console"/>
                <a:cs typeface="Lucida Console"/>
              </a:rPr>
              <a:t>alert</a:t>
            </a:r>
            <a:r>
              <a:rPr lang="en-US" sz="2300" dirty="0">
                <a:latin typeface="Lucida Console"/>
                <a:cs typeface="Lucida Console"/>
              </a:rPr>
              <a:t>("Dessert will be " + (new Meal).get('dessert'));</a:t>
            </a:r>
            <a:endParaRPr lang="en-US" sz="2300" dirty="0" smtClean="0">
              <a:latin typeface="Lucida Console"/>
              <a:cs typeface="Lucida Console"/>
            </a:endParaRPr>
          </a:p>
          <a:p>
            <a:r>
              <a:rPr lang="en-US" dirty="0" err="1" smtClean="0"/>
              <a:t>toJSON</a:t>
            </a:r>
            <a:endParaRPr lang="en-US" dirty="0" smtClean="0"/>
          </a:p>
          <a:p>
            <a:pPr lvl="1"/>
            <a:r>
              <a:rPr lang="en-US" dirty="0" smtClean="0"/>
              <a:t>Return a copy of the attributes for </a:t>
            </a:r>
            <a:r>
              <a:rPr lang="en-US" dirty="0" err="1" smtClean="0"/>
              <a:t>stringification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alidate</a:t>
            </a:r>
          </a:p>
          <a:p>
            <a:pPr marL="800100" lvl="2" indent="0">
              <a:buNone/>
            </a:pPr>
            <a:r>
              <a:rPr lang="en-US" sz="1900" dirty="0" err="1">
                <a:latin typeface="Lucida Console"/>
                <a:cs typeface="Lucida Console"/>
              </a:rPr>
              <a:t>var</a:t>
            </a:r>
            <a:r>
              <a:rPr lang="en-US" sz="1900" dirty="0">
                <a:latin typeface="Lucida Console"/>
                <a:cs typeface="Lucida Console"/>
              </a:rPr>
              <a:t> Chapter = </a:t>
            </a:r>
            <a:r>
              <a:rPr lang="en-US" sz="1900" dirty="0" err="1">
                <a:latin typeface="Lucida Console"/>
                <a:cs typeface="Lucida Console"/>
              </a:rPr>
              <a:t>Backbone.Model.extend</a:t>
            </a:r>
            <a:r>
              <a:rPr lang="en-US" sz="1900" dirty="0">
                <a:latin typeface="Lucida Console"/>
                <a:cs typeface="Lucida Console"/>
              </a:rPr>
              <a:t>({ </a:t>
            </a:r>
            <a:endParaRPr lang="en-US" sz="19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900" dirty="0">
                <a:latin typeface="Lucida Console"/>
                <a:cs typeface="Lucida Console"/>
              </a:rPr>
              <a:t>	</a:t>
            </a:r>
            <a:r>
              <a:rPr lang="en-US" sz="1900" dirty="0" smtClean="0">
                <a:latin typeface="Lucida Console"/>
                <a:cs typeface="Lucida Console"/>
              </a:rPr>
              <a:t>	validate</a:t>
            </a:r>
            <a:r>
              <a:rPr lang="en-US" sz="1900" dirty="0">
                <a:latin typeface="Lucida Console"/>
                <a:cs typeface="Lucida Console"/>
              </a:rPr>
              <a:t>: function(</a:t>
            </a:r>
            <a:r>
              <a:rPr lang="en-US" sz="1900" dirty="0" err="1">
                <a:latin typeface="Lucida Console"/>
                <a:cs typeface="Lucida Console"/>
              </a:rPr>
              <a:t>attrs</a:t>
            </a:r>
            <a:r>
              <a:rPr lang="en-US" sz="1900" dirty="0">
                <a:latin typeface="Lucida Console"/>
                <a:cs typeface="Lucida Console"/>
              </a:rPr>
              <a:t>) { </a:t>
            </a:r>
            <a:endParaRPr lang="en-US" sz="19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900" dirty="0">
                <a:latin typeface="Lucida Console"/>
                <a:cs typeface="Lucida Console"/>
              </a:rPr>
              <a:t>	</a:t>
            </a:r>
            <a:r>
              <a:rPr lang="en-US" sz="1900" dirty="0" smtClean="0">
                <a:latin typeface="Lucida Console"/>
                <a:cs typeface="Lucida Console"/>
              </a:rPr>
              <a:t>		if 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 err="1">
                <a:latin typeface="Lucida Console"/>
                <a:cs typeface="Lucida Console"/>
              </a:rPr>
              <a:t>attrs.end</a:t>
            </a:r>
            <a:r>
              <a:rPr lang="en-US" sz="1900" dirty="0">
                <a:latin typeface="Lucida Console"/>
                <a:cs typeface="Lucida Console"/>
              </a:rPr>
              <a:t> &lt; </a:t>
            </a:r>
            <a:r>
              <a:rPr lang="en-US" sz="1900" dirty="0" err="1">
                <a:latin typeface="Lucida Console"/>
                <a:cs typeface="Lucida Console"/>
              </a:rPr>
              <a:t>attrs.start</a:t>
            </a:r>
            <a:r>
              <a:rPr lang="en-US" sz="1900" dirty="0">
                <a:latin typeface="Lucida Console"/>
                <a:cs typeface="Lucida Console"/>
              </a:rPr>
              <a:t>) { </a:t>
            </a:r>
            <a:endParaRPr lang="en-US" sz="19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900" dirty="0">
                <a:latin typeface="Lucida Console"/>
                <a:cs typeface="Lucida Console"/>
              </a:rPr>
              <a:t>	</a:t>
            </a:r>
            <a:r>
              <a:rPr lang="en-US" sz="1900" dirty="0" smtClean="0">
                <a:latin typeface="Lucida Console"/>
                <a:cs typeface="Lucida Console"/>
              </a:rPr>
              <a:t>			return </a:t>
            </a:r>
            <a:r>
              <a:rPr lang="en-US" sz="1900" dirty="0">
                <a:latin typeface="Lucida Console"/>
                <a:cs typeface="Lucida Console"/>
              </a:rPr>
              <a:t>"can't end before it starts"; </a:t>
            </a:r>
            <a:endParaRPr lang="en-US" sz="19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900" dirty="0">
                <a:latin typeface="Lucida Console"/>
                <a:cs typeface="Lucida Console"/>
              </a:rPr>
              <a:t>	</a:t>
            </a:r>
            <a:r>
              <a:rPr lang="en-US" sz="1900" dirty="0" smtClean="0">
                <a:latin typeface="Lucida Console"/>
                <a:cs typeface="Lucida Console"/>
              </a:rPr>
              <a:t>		} </a:t>
            </a:r>
          </a:p>
          <a:p>
            <a:pPr marL="800100" lvl="2" indent="0">
              <a:buNone/>
            </a:pPr>
            <a:r>
              <a:rPr lang="en-US" sz="1900" dirty="0">
                <a:latin typeface="Lucida Console"/>
                <a:cs typeface="Lucida Console"/>
              </a:rPr>
              <a:t>	</a:t>
            </a:r>
            <a:r>
              <a:rPr lang="en-US" sz="1900" dirty="0" smtClean="0">
                <a:latin typeface="Lucida Console"/>
                <a:cs typeface="Lucida Console"/>
              </a:rPr>
              <a:t>	} </a:t>
            </a:r>
          </a:p>
          <a:p>
            <a:pPr marL="800100" lvl="2" indent="0">
              <a:buNone/>
            </a:pPr>
            <a:r>
              <a:rPr lang="en-US" sz="1900" dirty="0" smtClean="0">
                <a:latin typeface="Lucida Console"/>
                <a:cs typeface="Lucida Console"/>
              </a:rPr>
              <a:t>}</a:t>
            </a:r>
            <a:r>
              <a:rPr lang="en-US" sz="1900" dirty="0">
                <a:latin typeface="Lucida Console"/>
                <a:cs typeface="Lucida Console"/>
              </a:rPr>
              <a:t>); </a:t>
            </a:r>
            <a:endParaRPr lang="en-US" sz="1900" dirty="0" smtClean="0"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</a:t>
            </a:r>
          </a:p>
          <a:p>
            <a:pPr marL="800100" lvl="2" indent="0">
              <a:buNone/>
            </a:pPr>
            <a:r>
              <a:rPr lang="en-US" sz="1600" dirty="0" err="1">
                <a:latin typeface="Lucida Console"/>
                <a:cs typeface="Lucida Console"/>
              </a:rPr>
              <a:t>setInterval</a:t>
            </a:r>
            <a:r>
              <a:rPr lang="en-US" sz="1600" dirty="0">
                <a:latin typeface="Lucida Console"/>
                <a:cs typeface="Lucida Console"/>
              </a:rPr>
              <a:t>(function() { </a:t>
            </a:r>
            <a:endParaRPr lang="en-US" sz="16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600" dirty="0">
                <a:latin typeface="Lucida Console"/>
                <a:cs typeface="Lucida Console"/>
              </a:rPr>
              <a:t>	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channel.fetch</a:t>
            </a:r>
            <a:r>
              <a:rPr lang="en-US" sz="1600" dirty="0">
                <a:latin typeface="Lucida Console"/>
                <a:cs typeface="Lucida Console"/>
              </a:rPr>
              <a:t>(); </a:t>
            </a:r>
            <a:endParaRPr lang="en-US" sz="16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}</a:t>
            </a:r>
            <a:r>
              <a:rPr lang="en-US" sz="1600" dirty="0">
                <a:latin typeface="Lucida Console"/>
                <a:cs typeface="Lucida Console"/>
              </a:rPr>
              <a:t>, 10000)</a:t>
            </a:r>
            <a:r>
              <a:rPr lang="en-US" sz="1600" dirty="0" smtClean="0">
                <a:latin typeface="Lucida Console"/>
                <a:cs typeface="Lucida Console"/>
              </a:rPr>
              <a:t>;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Return relative URL where model’s </a:t>
            </a:r>
            <a:r>
              <a:rPr lang="en-US" dirty="0" smtClean="0"/>
              <a:t>resource (assumed format if not set)</a:t>
            </a:r>
            <a:endParaRPr lang="en-US" dirty="0" smtClean="0"/>
          </a:p>
          <a:p>
            <a:pPr lvl="1"/>
            <a:r>
              <a:rPr lang="en-US" dirty="0" smtClean="0"/>
              <a:t>/[</a:t>
            </a:r>
            <a:r>
              <a:rPr lang="en-US" dirty="0" err="1" smtClean="0"/>
              <a:t>collection.url</a:t>
            </a:r>
            <a:r>
              <a:rPr lang="en-US" dirty="0" smtClean="0"/>
              <a:t>]/[id] 	</a:t>
            </a:r>
            <a:r>
              <a:rPr lang="en-US" dirty="0" smtClean="0"/>
              <a:t>	(</a:t>
            </a:r>
            <a:r>
              <a:rPr lang="en-US" dirty="0" smtClean="0"/>
              <a:t>if with collection)</a:t>
            </a:r>
          </a:p>
          <a:p>
            <a:pPr lvl="1"/>
            <a:r>
              <a:rPr lang="en-US" dirty="0" smtClean="0"/>
              <a:t>/[</a:t>
            </a:r>
            <a:r>
              <a:rPr lang="en-US" dirty="0" err="1" smtClean="0"/>
              <a:t>urlRoot</a:t>
            </a:r>
            <a:r>
              <a:rPr lang="en-US" dirty="0" smtClean="0"/>
              <a:t>]/id 				(not part of collection)</a:t>
            </a:r>
          </a:p>
          <a:p>
            <a:r>
              <a:rPr lang="en-US" dirty="0" err="1" smtClean="0"/>
              <a:t>urlRoot</a:t>
            </a:r>
            <a:endParaRPr lang="en-US" dirty="0" smtClean="0"/>
          </a:p>
          <a:p>
            <a:pPr lvl="1"/>
            <a:r>
              <a:rPr lang="en-US" dirty="0" smtClean="0"/>
              <a:t>Specify if not part of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// define sidebar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/>
                <a:cs typeface="Lucida Console"/>
              </a:rPr>
              <a:t>var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dirty="0">
                <a:latin typeface="Lucida Console"/>
                <a:cs typeface="Lucida Console"/>
              </a:rPr>
              <a:t>Sidebar = </a:t>
            </a:r>
            <a:r>
              <a:rPr lang="en-US" sz="1800" dirty="0" err="1">
                <a:latin typeface="Lucida Console"/>
                <a:cs typeface="Lucida Console"/>
              </a:rPr>
              <a:t>Backbone.Model.extend</a:t>
            </a:r>
            <a:r>
              <a:rPr lang="en-US" sz="1800" dirty="0">
                <a:latin typeface="Lucida Console"/>
                <a:cs typeface="Lucida Console"/>
              </a:rPr>
              <a:t>({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 smtClean="0">
                <a:latin typeface="Lucida Console"/>
                <a:cs typeface="Lucida Console"/>
              </a:rPr>
              <a:t>promptColor</a:t>
            </a:r>
            <a:r>
              <a:rPr lang="en-US" sz="1800" dirty="0">
                <a:latin typeface="Lucida Console"/>
                <a:cs typeface="Lucida Console"/>
              </a:rPr>
              <a:t>: function() {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smtClean="0">
                <a:latin typeface="Lucida Console"/>
                <a:cs typeface="Lucida Console"/>
              </a:rPr>
              <a:t>	</a:t>
            </a:r>
            <a:r>
              <a:rPr lang="en-US" sz="1800" dirty="0" err="1" smtClean="0">
                <a:latin typeface="Lucida Console"/>
                <a:cs typeface="Lucida Console"/>
              </a:rPr>
              <a:t>var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dirty="0" err="1">
                <a:latin typeface="Lucida Console"/>
                <a:cs typeface="Lucida Console"/>
              </a:rPr>
              <a:t>cssColor</a:t>
            </a:r>
            <a:r>
              <a:rPr lang="en-US" sz="1800" dirty="0">
                <a:latin typeface="Lucida Console"/>
                <a:cs typeface="Lucida Console"/>
              </a:rPr>
              <a:t> = prompt("Please enter a CSS color:");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smtClean="0">
                <a:latin typeface="Lucida Console"/>
                <a:cs typeface="Lucida Console"/>
              </a:rPr>
              <a:t>	</a:t>
            </a:r>
            <a:r>
              <a:rPr lang="en-US" sz="1800" dirty="0" err="1" smtClean="0">
                <a:latin typeface="Lucida Console"/>
                <a:cs typeface="Lucida Console"/>
              </a:rPr>
              <a:t>this.set</a:t>
            </a:r>
            <a:r>
              <a:rPr lang="en-US" sz="1800" dirty="0">
                <a:latin typeface="Lucida Console"/>
                <a:cs typeface="Lucida Console"/>
              </a:rPr>
              <a:t>({color: </a:t>
            </a:r>
            <a:r>
              <a:rPr lang="en-US" sz="1800" dirty="0" err="1">
                <a:latin typeface="Lucida Console"/>
                <a:cs typeface="Lucida Console"/>
              </a:rPr>
              <a:t>cssColor</a:t>
            </a:r>
            <a:r>
              <a:rPr lang="en-US" sz="1800" dirty="0">
                <a:latin typeface="Lucida Console"/>
                <a:cs typeface="Lucida Console"/>
              </a:rPr>
              <a:t>}); 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	} 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}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r>
              <a:rPr lang="en-US" sz="18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// create sidebar &amp; bind event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Lucida Console"/>
                <a:cs typeface="Lucida Console"/>
              </a:rPr>
              <a:t>window.sidebar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dirty="0">
                <a:latin typeface="Lucida Console"/>
                <a:cs typeface="Lucida Console"/>
              </a:rPr>
              <a:t>= new Sidebar;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Lucida Console"/>
                <a:cs typeface="Lucida Console"/>
              </a:rPr>
              <a:t>sidebar.bind</a:t>
            </a:r>
            <a:r>
              <a:rPr lang="en-US" sz="1800" dirty="0">
                <a:latin typeface="Lucida Console"/>
                <a:cs typeface="Lucida Console"/>
              </a:rPr>
              <a:t>('</a:t>
            </a:r>
            <a:r>
              <a:rPr lang="en-US" sz="1800" dirty="0" err="1">
                <a:latin typeface="Lucida Console"/>
                <a:cs typeface="Lucida Console"/>
              </a:rPr>
              <a:t>change:color</a:t>
            </a:r>
            <a:r>
              <a:rPr lang="en-US" sz="1800" dirty="0">
                <a:latin typeface="Lucida Console"/>
                <a:cs typeface="Lucida Console"/>
              </a:rPr>
              <a:t>', function(model, color) {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smtClean="0">
                <a:latin typeface="Lucida Console"/>
                <a:cs typeface="Lucida Console"/>
              </a:rPr>
              <a:t>$</a:t>
            </a:r>
            <a:r>
              <a:rPr lang="en-US" sz="1800" dirty="0">
                <a:latin typeface="Lucida Console"/>
                <a:cs typeface="Lucida Console"/>
              </a:rPr>
              <a:t>('#sidebar').</a:t>
            </a:r>
            <a:r>
              <a:rPr lang="en-US" sz="1800" dirty="0" err="1">
                <a:latin typeface="Lucida Console"/>
                <a:cs typeface="Lucida Console"/>
              </a:rPr>
              <a:t>css</a:t>
            </a:r>
            <a:r>
              <a:rPr lang="en-US" sz="1800" dirty="0">
                <a:latin typeface="Lucida Console"/>
                <a:cs typeface="Lucida Console"/>
              </a:rPr>
              <a:t>({background: color});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}</a:t>
            </a:r>
            <a:r>
              <a:rPr lang="en-US" sz="1800" dirty="0">
                <a:latin typeface="Lucida Console"/>
                <a:cs typeface="Lucida Console"/>
              </a:rPr>
              <a:t>);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// set default white &amp; prompt user to change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Lucida Console"/>
                <a:cs typeface="Lucida Console"/>
              </a:rPr>
              <a:t>sidebar.set</a:t>
            </a:r>
            <a:r>
              <a:rPr lang="en-US" sz="1800" dirty="0">
                <a:latin typeface="Lucida Console"/>
                <a:cs typeface="Lucida Console"/>
              </a:rPr>
              <a:t>({color: 'white'});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Lucida Console"/>
                <a:cs typeface="Lucida Console"/>
              </a:rPr>
              <a:t>sidebar.promptColor</a:t>
            </a:r>
            <a:r>
              <a:rPr lang="en-US" sz="1800" dirty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4930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sets of models</a:t>
            </a:r>
          </a:p>
          <a:p>
            <a:r>
              <a:rPr lang="en-US" dirty="0"/>
              <a:t>Any event </a:t>
            </a:r>
            <a:r>
              <a:rPr lang="en-US" dirty="0" smtClean="0"/>
              <a:t>triggered </a:t>
            </a:r>
            <a:r>
              <a:rPr lang="en-US" dirty="0"/>
              <a:t>on a model in a collection will also be triggered on the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Bind </a:t>
            </a:r>
            <a:r>
              <a:rPr lang="en-US" dirty="0"/>
              <a:t>"change" events to be notified when any model in the collection has been modified, listen for "add" and "remove" events, fetch the collection from the </a:t>
            </a:r>
            <a:r>
              <a:rPr lang="en-US" dirty="0" smtClean="0"/>
              <a:t>server</a:t>
            </a:r>
          </a:p>
          <a:p>
            <a:r>
              <a:rPr lang="en-US" dirty="0"/>
              <a:t>Check out the </a:t>
            </a:r>
            <a:r>
              <a:rPr lang="en-US" dirty="0" err="1"/>
              <a:t>underscore.js</a:t>
            </a:r>
            <a:r>
              <a:rPr lang="en-US" dirty="0"/>
              <a:t> functions as well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7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Specifies the class of model the collection holds</a:t>
            </a:r>
          </a:p>
          <a:p>
            <a:r>
              <a:rPr lang="en-US" dirty="0" smtClean="0"/>
              <a:t>Initialize</a:t>
            </a:r>
          </a:p>
          <a:p>
            <a:pPr marL="800100" lvl="2" indent="0">
              <a:buNone/>
            </a:pPr>
            <a:r>
              <a:rPr lang="en-US" sz="1700" dirty="0" err="1">
                <a:latin typeface="Lucida Console"/>
                <a:cs typeface="Lucida Console"/>
              </a:rPr>
              <a:t>var</a:t>
            </a:r>
            <a:r>
              <a:rPr lang="en-US" sz="1700" dirty="0">
                <a:latin typeface="Lucida Console"/>
                <a:cs typeface="Lucida Console"/>
              </a:rPr>
              <a:t> tabs = new </a:t>
            </a:r>
            <a:r>
              <a:rPr lang="en-US" sz="1700" dirty="0" err="1">
                <a:latin typeface="Lucida Console"/>
                <a:cs typeface="Lucida Console"/>
              </a:rPr>
              <a:t>TabSet</a:t>
            </a:r>
            <a:r>
              <a:rPr lang="en-US" sz="1700" dirty="0">
                <a:latin typeface="Lucida Console"/>
                <a:cs typeface="Lucida Console"/>
              </a:rPr>
              <a:t>([tab1, tab2, tab3]);</a:t>
            </a:r>
            <a:endParaRPr lang="en-US" sz="1700" dirty="0" smtClean="0">
              <a:latin typeface="Lucida Console"/>
              <a:cs typeface="Lucida Console"/>
            </a:endParaRPr>
          </a:p>
          <a:p>
            <a:r>
              <a:rPr lang="en-US" dirty="0" smtClean="0"/>
              <a:t>add</a:t>
            </a:r>
          </a:p>
          <a:p>
            <a:pPr marL="800100" lvl="2" indent="0">
              <a:buNone/>
            </a:pPr>
            <a:r>
              <a:rPr lang="en-US" sz="1700" dirty="0" err="1">
                <a:latin typeface="Lucida Console"/>
                <a:cs typeface="Lucida Console"/>
              </a:rPr>
              <a:t>var</a:t>
            </a:r>
            <a:r>
              <a:rPr lang="en-US" sz="1700" dirty="0">
                <a:latin typeface="Lucida Console"/>
                <a:cs typeface="Lucida Console"/>
              </a:rPr>
              <a:t> ships = new </a:t>
            </a:r>
            <a:r>
              <a:rPr lang="en-US" sz="1700" dirty="0" err="1">
                <a:latin typeface="Lucida Console"/>
                <a:cs typeface="Lucida Console"/>
              </a:rPr>
              <a:t>Backbone.Collection</a:t>
            </a:r>
            <a:r>
              <a:rPr lang="en-US" sz="1700" dirty="0">
                <a:latin typeface="Lucida Console"/>
                <a:cs typeface="Lucida Console"/>
              </a:rPr>
              <a:t>; </a:t>
            </a:r>
            <a:endParaRPr lang="en-US" sz="17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700" dirty="0" err="1" smtClean="0">
                <a:latin typeface="Lucida Console"/>
                <a:cs typeface="Lucida Console"/>
              </a:rPr>
              <a:t>ships.bind</a:t>
            </a:r>
            <a:r>
              <a:rPr lang="en-US" sz="1700" dirty="0">
                <a:latin typeface="Lucida Console"/>
                <a:cs typeface="Lucida Console"/>
              </a:rPr>
              <a:t>("add", function(ship) { </a:t>
            </a:r>
            <a:endParaRPr lang="en-US" sz="17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700" dirty="0">
                <a:latin typeface="Lucida Console"/>
                <a:cs typeface="Lucida Console"/>
              </a:rPr>
              <a:t>	</a:t>
            </a:r>
            <a:r>
              <a:rPr lang="en-US" sz="1700" dirty="0" smtClean="0">
                <a:latin typeface="Lucida Console"/>
                <a:cs typeface="Lucida Console"/>
              </a:rPr>
              <a:t>alert</a:t>
            </a:r>
            <a:r>
              <a:rPr lang="en-US" sz="1700" dirty="0">
                <a:latin typeface="Lucida Console"/>
                <a:cs typeface="Lucida Console"/>
              </a:rPr>
              <a:t>("Ahoy " + </a:t>
            </a:r>
            <a:r>
              <a:rPr lang="en-US" sz="1700" dirty="0" err="1">
                <a:latin typeface="Lucida Console"/>
                <a:cs typeface="Lucida Console"/>
              </a:rPr>
              <a:t>ship.get</a:t>
            </a:r>
            <a:r>
              <a:rPr lang="en-US" sz="1700" dirty="0">
                <a:latin typeface="Lucida Console"/>
                <a:cs typeface="Lucida Console"/>
              </a:rPr>
              <a:t>("name") + "!"); </a:t>
            </a:r>
            <a:endParaRPr lang="en-US" sz="17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700" dirty="0" smtClean="0">
                <a:latin typeface="Lucida Console"/>
                <a:cs typeface="Lucida Console"/>
              </a:rPr>
              <a:t>}</a:t>
            </a:r>
            <a:r>
              <a:rPr lang="en-US" sz="1700" dirty="0">
                <a:latin typeface="Lucida Console"/>
                <a:cs typeface="Lucida Console"/>
              </a:rPr>
              <a:t>); </a:t>
            </a:r>
            <a:endParaRPr lang="en-US" sz="1700" dirty="0" smtClean="0">
              <a:latin typeface="Lucida Console"/>
              <a:cs typeface="Lucida Console"/>
            </a:endParaRPr>
          </a:p>
          <a:p>
            <a:pPr marL="800100" lvl="2" indent="0">
              <a:buNone/>
            </a:pPr>
            <a:r>
              <a:rPr lang="en-US" sz="1700" dirty="0" err="1" smtClean="0">
                <a:latin typeface="Lucida Console"/>
                <a:cs typeface="Lucida Console"/>
              </a:rPr>
              <a:t>ships.add</a:t>
            </a:r>
            <a:r>
              <a:rPr lang="en-US" sz="1700" dirty="0">
                <a:latin typeface="Lucida Console"/>
                <a:cs typeface="Lucida Console"/>
              </a:rPr>
              <a:t>([ {name: "Flying Dutchman"}, {name: "Black Pearl"} ]);</a:t>
            </a:r>
            <a:endParaRPr lang="en-US" sz="1700" dirty="0" smtClean="0">
              <a:latin typeface="Lucida Console"/>
              <a:cs typeface="Lucida Console"/>
            </a:endParaRPr>
          </a:p>
          <a:p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Remove a model or array of models</a:t>
            </a:r>
          </a:p>
          <a:p>
            <a:pPr lvl="1"/>
            <a:r>
              <a:rPr lang="en-US" dirty="0" smtClean="0"/>
              <a:t>Fires ‘remove’ event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</a:t>
            </a:r>
            <a:endParaRPr lang="en-US" dirty="0"/>
          </a:p>
          <a:p>
            <a:pPr marL="857250" lvl="2" indent="0">
              <a:buNone/>
            </a:pPr>
            <a:r>
              <a:rPr lang="en-US" sz="1800" dirty="0" err="1">
                <a:latin typeface="Lucida Console"/>
                <a:cs typeface="Lucida Console"/>
              </a:rPr>
              <a:t>var</a:t>
            </a:r>
            <a:r>
              <a:rPr lang="en-US" sz="1800" dirty="0">
                <a:latin typeface="Lucida Console"/>
                <a:cs typeface="Lucida Console"/>
              </a:rPr>
              <a:t> book = </a:t>
            </a:r>
            <a:r>
              <a:rPr lang="en-US" sz="1800" dirty="0" err="1">
                <a:latin typeface="Lucida Console"/>
                <a:cs typeface="Lucida Console"/>
              </a:rPr>
              <a:t>Library.get</a:t>
            </a:r>
            <a:r>
              <a:rPr lang="en-US" sz="1800" dirty="0">
                <a:latin typeface="Lucida Console"/>
                <a:cs typeface="Lucida Console"/>
              </a:rPr>
              <a:t>(110)</a:t>
            </a:r>
            <a:r>
              <a:rPr lang="en-US" sz="1800" dirty="0" smtClean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/>
              <a:t>comparator (</a:t>
            </a:r>
            <a:r>
              <a:rPr lang="en-US" dirty="0" err="1" smtClean="0"/>
              <a:t>woop</a:t>
            </a:r>
            <a:r>
              <a:rPr lang="en-US" dirty="0" smtClean="0"/>
              <a:t>!)</a:t>
            </a:r>
          </a:p>
          <a:p>
            <a:pPr marL="857250" lvl="2" indent="0">
              <a:buNone/>
            </a:pPr>
            <a:r>
              <a:rPr lang="en-US" sz="1800" dirty="0" err="1">
                <a:latin typeface="Lucida Console"/>
                <a:cs typeface="Lucida Console"/>
              </a:rPr>
              <a:t>var</a:t>
            </a:r>
            <a:r>
              <a:rPr lang="en-US" sz="1800" dirty="0">
                <a:latin typeface="Lucida Console"/>
                <a:cs typeface="Lucida Console"/>
              </a:rPr>
              <a:t> Chapter = </a:t>
            </a:r>
            <a:r>
              <a:rPr lang="en-US" sz="1800" dirty="0" err="1">
                <a:latin typeface="Lucida Console"/>
                <a:cs typeface="Lucida Console"/>
              </a:rPr>
              <a:t>Backbone.Model</a:t>
            </a:r>
            <a:r>
              <a:rPr lang="en-US" sz="1800" dirty="0">
                <a:latin typeface="Lucida Console"/>
                <a:cs typeface="Lucida Console"/>
              </a:rPr>
              <a:t>;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857250" lvl="2" indent="0">
              <a:buNone/>
            </a:pPr>
            <a:r>
              <a:rPr lang="en-US" sz="1800" dirty="0" err="1" smtClean="0">
                <a:latin typeface="Lucida Console"/>
                <a:cs typeface="Lucida Console"/>
              </a:rPr>
              <a:t>var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dirty="0">
                <a:latin typeface="Lucida Console"/>
                <a:cs typeface="Lucida Console"/>
              </a:rPr>
              <a:t>chapters = new </a:t>
            </a:r>
            <a:r>
              <a:rPr lang="en-US" sz="1800" dirty="0" err="1">
                <a:latin typeface="Lucida Console"/>
                <a:cs typeface="Lucida Console"/>
              </a:rPr>
              <a:t>Backbone.Collection</a:t>
            </a:r>
            <a:r>
              <a:rPr lang="en-US" sz="1800" dirty="0">
                <a:latin typeface="Lucida Console"/>
                <a:cs typeface="Lucida Console"/>
              </a:rPr>
              <a:t>;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857250" lvl="2" indent="0">
              <a:buNone/>
            </a:pPr>
            <a:endParaRPr lang="en-US" sz="1800" dirty="0">
              <a:latin typeface="Lucida Console"/>
              <a:cs typeface="Lucida Console"/>
            </a:endParaRPr>
          </a:p>
          <a:p>
            <a:pPr marL="857250" lvl="2" indent="0">
              <a:buNone/>
            </a:pPr>
            <a:r>
              <a:rPr lang="en-US" sz="1800" dirty="0" err="1" smtClean="0">
                <a:latin typeface="Lucida Console"/>
                <a:cs typeface="Lucida Console"/>
              </a:rPr>
              <a:t>chapters.comparator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dirty="0">
                <a:latin typeface="Lucida Console"/>
                <a:cs typeface="Lucida Console"/>
              </a:rPr>
              <a:t>= function(chapter) {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857250" lvl="2" indent="0"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		return </a:t>
            </a:r>
            <a:r>
              <a:rPr lang="en-US" sz="1800" dirty="0" err="1">
                <a:latin typeface="Lucida Console"/>
                <a:cs typeface="Lucida Console"/>
              </a:rPr>
              <a:t>chapter.get</a:t>
            </a:r>
            <a:r>
              <a:rPr lang="en-US" sz="1800" dirty="0">
                <a:latin typeface="Lucida Console"/>
                <a:cs typeface="Lucida Console"/>
              </a:rPr>
              <a:t>("page"); </a:t>
            </a:r>
            <a:endParaRPr lang="en-US" sz="1800" dirty="0" smtClean="0">
              <a:latin typeface="Lucida Console"/>
              <a:cs typeface="Lucida Console"/>
            </a:endParaRPr>
          </a:p>
          <a:p>
            <a:pPr marL="857250" lvl="2" indent="0"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}</a:t>
            </a:r>
            <a:r>
              <a:rPr lang="en-US" sz="1800" dirty="0">
                <a:latin typeface="Lucida Console"/>
                <a:cs typeface="Lucida Console"/>
              </a:rPr>
              <a:t>;</a:t>
            </a:r>
            <a:endParaRPr lang="en-US" sz="1800" dirty="0" smtClean="0">
              <a:latin typeface="Lucida Console"/>
              <a:cs typeface="Lucida Console"/>
            </a:endParaRPr>
          </a:p>
          <a:p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Force a collection to re-sort itself</a:t>
            </a:r>
          </a:p>
        </p:txBody>
      </p:sp>
    </p:spTree>
    <p:extLst>
      <p:ext uri="{BB962C8B-B14F-4D97-AF65-F5344CB8AC3E}">
        <p14:creationId xmlns:p14="http://schemas.microsoft.com/office/powerpoint/2010/main" val="17569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Me: “Hi, my name is Chad Maughan and I’m a 		     Java Developer.”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You: (in unison) “Hi, Chad.”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Me: “It’s been 16 hours since my last line of 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smtClean="0"/>
              <a:t>     Java code.”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8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methods for routing client-side pages and connecting them to actions and events</a:t>
            </a:r>
          </a:p>
          <a:p>
            <a:r>
              <a:rPr lang="en-US" i="1" dirty="0" smtClean="0"/>
              <a:t>:</a:t>
            </a:r>
            <a:r>
              <a:rPr lang="en-US" i="1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parts</a:t>
            </a:r>
            <a:endParaRPr lang="en-US" dirty="0"/>
          </a:p>
          <a:p>
            <a:pPr lvl="1"/>
            <a:r>
              <a:rPr lang="en-US" dirty="0" smtClean="0"/>
              <a:t>match </a:t>
            </a:r>
            <a:r>
              <a:rPr lang="en-US" dirty="0"/>
              <a:t>a single URL component between </a:t>
            </a:r>
            <a:r>
              <a:rPr lang="en-US" dirty="0" smtClean="0"/>
              <a:t>slashes</a:t>
            </a:r>
            <a:endParaRPr lang="en-US" i="1" dirty="0" smtClean="0"/>
          </a:p>
          <a:p>
            <a:r>
              <a:rPr lang="en-US" i="1" dirty="0" smtClean="0"/>
              <a:t>*splat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parts</a:t>
            </a:r>
          </a:p>
          <a:p>
            <a:pPr lvl="1"/>
            <a:r>
              <a:rPr lang="en-US" dirty="0" smtClean="0"/>
              <a:t>match </a:t>
            </a:r>
            <a:r>
              <a:rPr lang="en-US" dirty="0"/>
              <a:t>any number of URL components. 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hashtags</a:t>
            </a:r>
            <a:r>
              <a:rPr lang="en-US" dirty="0" smtClean="0"/>
              <a:t> or HTML5 History API</a:t>
            </a:r>
          </a:p>
          <a:p>
            <a:r>
              <a:rPr lang="en-US" dirty="0" smtClean="0"/>
              <a:t>Manually change URL</a:t>
            </a:r>
          </a:p>
          <a:p>
            <a:pPr lvl="1"/>
            <a:r>
              <a:rPr lang="en-US" sz="2000" dirty="0" err="1">
                <a:latin typeface="Lucida Console"/>
                <a:cs typeface="Lucida Console"/>
              </a:rPr>
              <a:t>router.navigate</a:t>
            </a:r>
            <a:r>
              <a:rPr lang="en-US" sz="2000" dirty="0">
                <a:latin typeface="Lucida Console"/>
                <a:cs typeface="Lucida Console"/>
              </a:rPr>
              <a:t>(fragment, [</a:t>
            </a:r>
            <a:r>
              <a:rPr lang="en-US" sz="2000" dirty="0" err="1">
                <a:latin typeface="Lucida Console"/>
                <a:cs typeface="Lucida Console"/>
              </a:rPr>
              <a:t>triggerRoute</a:t>
            </a:r>
            <a:r>
              <a:rPr lang="en-US" sz="2000" dirty="0">
                <a:latin typeface="Lucida Console"/>
                <a:cs typeface="Lucida Console"/>
              </a:rPr>
              <a:t>])</a:t>
            </a:r>
            <a:endParaRPr lang="en-US" sz="2000" dirty="0" smtClean="0">
              <a:latin typeface="Lucida Console"/>
              <a:cs typeface="Lucida Console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50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var</a:t>
            </a:r>
            <a:r>
              <a:rPr lang="en-US" sz="2000" dirty="0" smtClean="0">
                <a:latin typeface="Lucida Console"/>
                <a:cs typeface="Lucida Console"/>
              </a:rPr>
              <a:t> Workspace = </a:t>
            </a:r>
            <a:r>
              <a:rPr lang="en-US" sz="2000" dirty="0" err="1" smtClean="0">
                <a:latin typeface="Lucida Console"/>
                <a:cs typeface="Lucida Console"/>
              </a:rPr>
              <a:t>Backbone.Router.extend</a:t>
            </a:r>
            <a:r>
              <a:rPr lang="en-US" sz="2000" dirty="0" smtClean="0">
                <a:latin typeface="Lucida Console"/>
                <a:cs typeface="Lucida Console"/>
              </a:rPr>
              <a:t>({ 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  routes: { 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    "help": "help", 				 // #help 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    "search/:query": "search”  // #search/kiwis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}, 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  help: function() { ... },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search</a:t>
            </a:r>
            <a:r>
              <a:rPr lang="en-US" sz="2000" dirty="0">
                <a:latin typeface="Lucida Console"/>
                <a:cs typeface="Lucida Console"/>
              </a:rPr>
              <a:t>: function(query, page) { ... </a:t>
            </a:r>
            <a:r>
              <a:rPr lang="en-US" sz="2000" dirty="0" smtClean="0"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});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4930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 </a:t>
            </a:r>
            <a:r>
              <a:rPr lang="en-US" i="1" dirty="0" err="1" smtClean="0"/>
              <a:t>hashchange</a:t>
            </a:r>
            <a:r>
              <a:rPr lang="en-US" dirty="0" smtClean="0"/>
              <a:t> events or </a:t>
            </a:r>
            <a:r>
              <a:rPr lang="en-US" i="1" dirty="0" err="1" smtClean="0"/>
              <a:t>pushState</a:t>
            </a:r>
            <a:endParaRPr lang="en-US" i="1" dirty="0"/>
          </a:p>
          <a:p>
            <a:r>
              <a:rPr lang="en-US" dirty="0" smtClean="0"/>
              <a:t>Created automatically (if you use Routers)</a:t>
            </a:r>
          </a:p>
          <a:p>
            <a:r>
              <a:rPr lang="en-US" dirty="0" smtClean="0"/>
              <a:t>HTML5 </a:t>
            </a:r>
            <a:r>
              <a:rPr lang="en-US" dirty="0" err="1" smtClean="0"/>
              <a:t>pushState</a:t>
            </a:r>
            <a:r>
              <a:rPr lang="en-US" dirty="0" smtClean="0"/>
              <a:t> support is opt-in</a:t>
            </a:r>
          </a:p>
          <a:p>
            <a:pPr lvl="1"/>
            <a:r>
              <a:rPr lang="en-US" dirty="0" smtClean="0"/>
              <a:t>Older browsers use hash-based URL fragments</a:t>
            </a:r>
          </a:p>
          <a:p>
            <a:pPr lvl="1"/>
            <a:r>
              <a:rPr lang="en-US" dirty="0" smtClean="0"/>
              <a:t>Start with options</a:t>
            </a:r>
          </a:p>
          <a:p>
            <a:pPr lvl="2"/>
            <a:r>
              <a:rPr lang="en-US" sz="1800" dirty="0" err="1">
                <a:latin typeface="Lucida Console"/>
                <a:cs typeface="Lucida Console"/>
              </a:rPr>
              <a:t>Backbone.history.start</a:t>
            </a:r>
            <a:r>
              <a:rPr lang="en-US" sz="1800" dirty="0">
                <a:latin typeface="Lucida Console"/>
                <a:cs typeface="Lucida Console"/>
              </a:rPr>
              <a:t>({</a:t>
            </a:r>
            <a:r>
              <a:rPr lang="en-US" sz="1800" dirty="0" err="1">
                <a:latin typeface="Lucida Console"/>
                <a:cs typeface="Lucida Console"/>
              </a:rPr>
              <a:t>pushState</a:t>
            </a:r>
            <a:r>
              <a:rPr lang="en-US" sz="1800" dirty="0">
                <a:latin typeface="Lucida Console"/>
                <a:cs typeface="Lucida Console"/>
              </a:rPr>
              <a:t>: true})</a:t>
            </a:r>
            <a:endParaRPr lang="en-US" sz="18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4930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Called when Backbone attempts to read/save a model to the server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ajax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verride to use </a:t>
            </a:r>
            <a:r>
              <a:rPr lang="en-US" dirty="0" err="1" smtClean="0"/>
              <a:t>WebSockets</a:t>
            </a:r>
            <a:r>
              <a:rPr lang="en-US" dirty="0" smtClean="0"/>
              <a:t>, XML transport, or Local Storage</a:t>
            </a:r>
          </a:p>
          <a:p>
            <a:r>
              <a:rPr lang="en-US" sz="2800" dirty="0" smtClean="0">
                <a:latin typeface="Lucida Console"/>
                <a:cs typeface="Lucida Console"/>
              </a:rPr>
              <a:t>.sync(method, model, [options])</a:t>
            </a:r>
          </a:p>
          <a:p>
            <a:pPr lvl="1"/>
            <a:r>
              <a:rPr lang="en-US" dirty="0" smtClean="0"/>
              <a:t>method – CRUD (create, read, update, delete)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odel – model to be saved</a:t>
            </a:r>
          </a:p>
          <a:p>
            <a:pPr lvl="1"/>
            <a:r>
              <a:rPr lang="en-US" dirty="0" smtClean="0"/>
              <a:t>Options – success and error callbacks </a:t>
            </a:r>
          </a:p>
          <a:p>
            <a:r>
              <a:rPr lang="en-US" dirty="0" smtClean="0"/>
              <a:t>Called directly on </a:t>
            </a:r>
            <a:r>
              <a:rPr lang="en-US" dirty="0" err="1" smtClean="0"/>
              <a:t>Model.save</a:t>
            </a:r>
            <a:r>
              <a:rPr lang="en-US" dirty="0" smtClean="0"/>
              <a:t>(), .fetch(), .delete()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09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Maps CRUD to REST for you</a:t>
            </a:r>
          </a:p>
          <a:p>
            <a:pPr lvl="1"/>
            <a:r>
              <a:rPr lang="en-US" b="1" dirty="0" smtClean="0"/>
              <a:t>create </a:t>
            </a:r>
            <a:r>
              <a:rPr lang="en-US" b="1" dirty="0"/>
              <a:t>→ POST   </a:t>
            </a:r>
            <a:r>
              <a:rPr lang="en-US" dirty="0"/>
              <a:t>/collection</a:t>
            </a:r>
          </a:p>
          <a:p>
            <a:pPr lvl="1"/>
            <a:r>
              <a:rPr lang="en-US" b="1" dirty="0"/>
              <a:t>read → GET   </a:t>
            </a:r>
            <a:r>
              <a:rPr lang="en-US" dirty="0"/>
              <a:t>/collection[/id]</a:t>
            </a:r>
          </a:p>
          <a:p>
            <a:pPr lvl="1"/>
            <a:r>
              <a:rPr lang="en-US" b="1" dirty="0"/>
              <a:t>update → PUT   </a:t>
            </a:r>
            <a:r>
              <a:rPr lang="en-US" dirty="0"/>
              <a:t>/collection/id</a:t>
            </a:r>
          </a:p>
          <a:p>
            <a:pPr lvl="1"/>
            <a:r>
              <a:rPr lang="en-US" b="1" dirty="0"/>
              <a:t>delete → DELETE   </a:t>
            </a:r>
            <a:r>
              <a:rPr lang="en-US" dirty="0"/>
              <a:t>/collection/</a:t>
            </a:r>
            <a:r>
              <a:rPr lang="en-US" dirty="0" smtClean="0"/>
              <a:t>id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9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any </a:t>
            </a:r>
            <a:r>
              <a:rPr lang="en-US" dirty="0" err="1" smtClean="0"/>
              <a:t>templating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err="1" smtClean="0"/>
              <a:t>Handlebars.js</a:t>
            </a:r>
            <a:r>
              <a:rPr lang="en-US" dirty="0" smtClean="0"/>
              <a:t> (open web stack)</a:t>
            </a:r>
          </a:p>
          <a:p>
            <a:r>
              <a:rPr lang="en-US" dirty="0" smtClean="0"/>
              <a:t>Helps </a:t>
            </a:r>
            <a:r>
              <a:rPr lang="en-US" dirty="0" smtClean="0"/>
              <a:t>break </a:t>
            </a:r>
            <a:r>
              <a:rPr lang="en-US" dirty="0" smtClean="0"/>
              <a:t>up </a:t>
            </a:r>
            <a:r>
              <a:rPr lang="en-US" dirty="0" smtClean="0"/>
              <a:t>interface </a:t>
            </a:r>
            <a:r>
              <a:rPr lang="en-US" dirty="0" smtClean="0"/>
              <a:t>into </a:t>
            </a:r>
            <a:r>
              <a:rPr lang="en-US" dirty="0" smtClean="0"/>
              <a:t>logical parts</a:t>
            </a:r>
            <a:endParaRPr lang="en-US" dirty="0" smtClean="0"/>
          </a:p>
          <a:p>
            <a:r>
              <a:rPr lang="en-US" dirty="0" smtClean="0"/>
              <a:t>Backed by models that are updated independently</a:t>
            </a:r>
          </a:p>
          <a:p>
            <a:r>
              <a:rPr lang="en-US" dirty="0" err="1" smtClean="0"/>
              <a:t>RequireJS</a:t>
            </a:r>
            <a:r>
              <a:rPr lang="en-US" dirty="0" smtClean="0"/>
              <a:t> text file dependency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d</a:t>
            </a:r>
            <a:r>
              <a:rPr lang="en-US" sz="2000" dirty="0" smtClean="0">
                <a:latin typeface="Lucida Console"/>
                <a:cs typeface="Lucida Console"/>
              </a:rPr>
              <a:t>efine([‘text!../templates/</a:t>
            </a:r>
            <a:r>
              <a:rPr lang="en-US" sz="2000" dirty="0" err="1" smtClean="0">
                <a:latin typeface="Lucida Console"/>
                <a:cs typeface="Lucida Console"/>
              </a:rPr>
              <a:t>item.html</a:t>
            </a:r>
            <a:r>
              <a:rPr lang="en-US" sz="2000" dirty="0" smtClean="0">
                <a:latin typeface="Lucida Console"/>
                <a:cs typeface="Lucida Console"/>
              </a:rPr>
              <a:t>’] …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4930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Changes</a:t>
            </a:r>
          </a:p>
          <a:p>
            <a:pPr lvl="1"/>
            <a:r>
              <a:rPr lang="en-US" dirty="0"/>
              <a:t>Without Backbone</a:t>
            </a:r>
          </a:p>
          <a:p>
            <a:pPr lvl="2"/>
            <a:r>
              <a:rPr lang="en-US" dirty="0"/>
              <a:t>find in JSON, </a:t>
            </a:r>
            <a:endParaRPr lang="en-US" dirty="0" smtClean="0"/>
          </a:p>
          <a:p>
            <a:pPr lvl="2"/>
            <a:r>
              <a:rPr lang="en-US" dirty="0" smtClean="0"/>
              <a:t>look </a:t>
            </a:r>
            <a:r>
              <a:rPr lang="en-US" dirty="0"/>
              <a:t>up element in DOM, </a:t>
            </a:r>
            <a:endParaRPr lang="en-US" dirty="0" smtClean="0"/>
          </a:p>
          <a:p>
            <a:pPr lvl="2"/>
            <a:r>
              <a:rPr lang="en-US" dirty="0" smtClean="0"/>
              <a:t>update </a:t>
            </a:r>
            <a:r>
              <a:rPr lang="en-US" dirty="0"/>
              <a:t>HTML</a:t>
            </a:r>
          </a:p>
          <a:p>
            <a:pPr lvl="1"/>
            <a:r>
              <a:rPr lang="en-US" dirty="0"/>
              <a:t>With Backbone</a:t>
            </a:r>
          </a:p>
          <a:p>
            <a:pPr lvl="2"/>
            <a:r>
              <a:rPr lang="en-US" dirty="0"/>
              <a:t>Bind </a:t>
            </a:r>
            <a:r>
              <a:rPr lang="en-US" i="1" dirty="0"/>
              <a:t>render</a:t>
            </a:r>
            <a:r>
              <a:rPr lang="en-US" dirty="0"/>
              <a:t> function to </a:t>
            </a:r>
            <a:r>
              <a:rPr lang="en-US" dirty="0" smtClean="0"/>
              <a:t>model’s </a:t>
            </a:r>
            <a:r>
              <a:rPr lang="en-US" i="1" dirty="0"/>
              <a:t>change</a:t>
            </a:r>
            <a:r>
              <a:rPr lang="en-US" dirty="0"/>
              <a:t> </a:t>
            </a:r>
            <a:r>
              <a:rPr lang="en-US" dirty="0" smtClean="0"/>
              <a:t>event and it’s done </a:t>
            </a:r>
            <a:r>
              <a:rPr lang="en-US" dirty="0" err="1" smtClean="0"/>
              <a:t>automagically</a:t>
            </a:r>
            <a:r>
              <a:rPr lang="en-US" dirty="0" smtClean="0"/>
              <a:t> for </a:t>
            </a:r>
            <a:r>
              <a:rPr lang="en-US" dirty="0" smtClean="0"/>
              <a:t>you**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** You may not always want to do this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23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initialize</a:t>
            </a:r>
          </a:p>
          <a:p>
            <a:pPr lvl="1"/>
            <a:r>
              <a:rPr lang="en-US" dirty="0"/>
              <a:t>attached directly to the view: </a:t>
            </a:r>
            <a:endParaRPr lang="en-US" dirty="0" smtClean="0"/>
          </a:p>
          <a:p>
            <a:pPr lvl="2"/>
            <a:r>
              <a:rPr lang="en-US" dirty="0" smtClean="0"/>
              <a:t>model</a:t>
            </a:r>
            <a:r>
              <a:rPr lang="en-US" dirty="0"/>
              <a:t>, collection, el, id, </a:t>
            </a:r>
            <a:r>
              <a:rPr lang="en-US" dirty="0" err="1"/>
              <a:t>className</a:t>
            </a:r>
            <a:r>
              <a:rPr lang="en-US" dirty="0"/>
              <a:t>, and </a:t>
            </a:r>
            <a:r>
              <a:rPr lang="en-US" dirty="0" err="1"/>
              <a:t>tagName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 of 0.9.0, use </a:t>
            </a:r>
            <a:r>
              <a:rPr lang="en-US" dirty="0" err="1" smtClean="0">
                <a:solidFill>
                  <a:srgbClr val="FF0000"/>
                </a:solidFill>
              </a:rPr>
              <a:t>setElement</a:t>
            </a:r>
            <a:r>
              <a:rPr lang="en-US" dirty="0" smtClean="0">
                <a:solidFill>
                  <a:srgbClr val="FF0000"/>
                </a:solidFill>
              </a:rPr>
              <a:t>(element) instead, creates cached $el reference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DOM element of view</a:t>
            </a:r>
          </a:p>
          <a:p>
            <a:pPr lvl="2"/>
            <a:r>
              <a:rPr lang="en-US" dirty="0" smtClean="0"/>
              <a:t>Created from view’s properties</a:t>
            </a:r>
          </a:p>
          <a:p>
            <a:pPr lvl="3"/>
            <a:r>
              <a:rPr lang="en-US" dirty="0" err="1" smtClean="0"/>
              <a:t>tagName</a:t>
            </a:r>
            <a:r>
              <a:rPr lang="en-US" dirty="0" smtClean="0"/>
              <a:t> (default &lt;div&gt;), </a:t>
            </a:r>
            <a:r>
              <a:rPr lang="en-US" dirty="0" err="1" smtClean="0"/>
              <a:t>className</a:t>
            </a:r>
            <a:r>
              <a:rPr lang="en-US" dirty="0" smtClean="0"/>
              <a:t>, id</a:t>
            </a:r>
          </a:p>
          <a:p>
            <a:pPr lvl="2"/>
            <a:r>
              <a:rPr lang="en-US" dirty="0" smtClean="0"/>
              <a:t>Attach to existing DOM element</a:t>
            </a:r>
          </a:p>
          <a:p>
            <a:pPr lvl="3"/>
            <a:r>
              <a:rPr lang="en-US" sz="1600" dirty="0" err="1" smtClean="0">
                <a:latin typeface="Lucida Console"/>
                <a:cs typeface="Lucida Console"/>
              </a:rPr>
              <a:t>var</a:t>
            </a:r>
            <a:r>
              <a:rPr lang="en-US" sz="1600" dirty="0" smtClean="0">
                <a:latin typeface="Lucida Console"/>
                <a:cs typeface="Lucida Console"/>
              </a:rPr>
              <a:t> </a:t>
            </a:r>
            <a:r>
              <a:rPr lang="en-US" sz="1600" dirty="0" err="1">
                <a:latin typeface="Lucida Console"/>
                <a:cs typeface="Lucida Console"/>
              </a:rPr>
              <a:t>BodyView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Backbone.View.extend</a:t>
            </a:r>
            <a:r>
              <a:rPr lang="en-US" sz="1600" dirty="0">
                <a:latin typeface="Lucida Console"/>
                <a:cs typeface="Lucida Console"/>
              </a:rPr>
              <a:t>({ el: 'body' });</a:t>
            </a:r>
            <a:endParaRPr lang="en-US" sz="16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72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</a:p>
          <a:p>
            <a:pPr lvl="1"/>
            <a:r>
              <a:rPr lang="en-US" dirty="0" smtClean="0"/>
              <a:t>If included, each view has a $ function that runs queries </a:t>
            </a:r>
            <a:r>
              <a:rPr lang="en-US" b="1" i="1" dirty="0" smtClean="0"/>
              <a:t>scoped within </a:t>
            </a:r>
            <a:r>
              <a:rPr lang="en-US" dirty="0" smtClean="0"/>
              <a:t>the view’s element</a:t>
            </a:r>
          </a:p>
          <a:p>
            <a:r>
              <a:rPr lang="en-US" dirty="0" smtClean="0"/>
              <a:t>render</a:t>
            </a:r>
          </a:p>
          <a:p>
            <a:pPr lvl="1"/>
            <a:r>
              <a:rPr lang="en-US" dirty="0" smtClean="0"/>
              <a:t>You override with code that renders the view template from model data and updates </a:t>
            </a:r>
            <a:r>
              <a:rPr lang="en-US" sz="2400" dirty="0" err="1" smtClean="0">
                <a:latin typeface="Lucida Console"/>
                <a:cs typeface="Lucida Console"/>
              </a:rPr>
              <a:t>this.el</a:t>
            </a:r>
            <a:endParaRPr lang="en-US" sz="2400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/>
              <a:t>return this for chained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58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“Backbone is agnostic with respect to your preferred method of HTML </a:t>
            </a:r>
            <a:r>
              <a:rPr lang="en-US" dirty="0" err="1" smtClean="0"/>
              <a:t>templating</a:t>
            </a:r>
            <a:r>
              <a:rPr lang="en-US" dirty="0" smtClean="0"/>
              <a:t>.  Whatever </a:t>
            </a:r>
            <a:r>
              <a:rPr lang="en-US" dirty="0" err="1"/>
              <a:t>templating</a:t>
            </a:r>
            <a:r>
              <a:rPr lang="en-US" dirty="0"/>
              <a:t> strategy you end up with, it's nice if you </a:t>
            </a:r>
            <a:r>
              <a:rPr lang="en-US" i="1" dirty="0"/>
              <a:t>never</a:t>
            </a:r>
            <a:r>
              <a:rPr lang="en-US" dirty="0"/>
              <a:t> have to put strings of HTML in your JavaScript</a:t>
            </a:r>
            <a:r>
              <a:rPr lang="en-US" dirty="0" smtClean="0"/>
              <a:t>.”</a:t>
            </a:r>
          </a:p>
          <a:p>
            <a:pPr marL="57150" indent="0">
              <a:buNone/>
            </a:pPr>
            <a:r>
              <a:rPr lang="en-US" dirty="0" smtClean="0"/>
              <a:t>							</a:t>
            </a:r>
            <a:r>
              <a:rPr lang="en-US" dirty="0" err="1" smtClean="0"/>
              <a:t>Backbone.js</a:t>
            </a:r>
            <a:r>
              <a:rPr lang="en-US" dirty="0" smtClean="0"/>
              <a:t> Documentation</a:t>
            </a: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“Amen, brother.”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smtClean="0"/>
              <a:t>						Chad Maughan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2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pPr lvl="1"/>
            <a:r>
              <a:rPr lang="en-US" dirty="0" smtClean="0"/>
              <a:t>Name: Chad Maughan</a:t>
            </a:r>
          </a:p>
          <a:p>
            <a:pPr lvl="1"/>
            <a:r>
              <a:rPr lang="en-US" dirty="0" smtClean="0"/>
              <a:t>Position: Sr. Software Engineer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Core) Language: Java</a:t>
            </a:r>
          </a:p>
          <a:p>
            <a:pPr lvl="1"/>
            <a:r>
              <a:rPr lang="en-US" dirty="0" smtClean="0"/>
              <a:t>Awesome: Yes</a:t>
            </a:r>
          </a:p>
          <a:p>
            <a:pPr lvl="1"/>
            <a:r>
              <a:rPr lang="en-US" dirty="0" err="1" smtClean="0"/>
              <a:t>Backbone.js</a:t>
            </a:r>
            <a:r>
              <a:rPr lang="en-US" dirty="0" smtClean="0"/>
              <a:t> expert: </a:t>
            </a:r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Site: </a:t>
            </a:r>
            <a:r>
              <a:rPr lang="en-US" dirty="0" smtClean="0">
                <a:hlinkClick r:id="rId2"/>
              </a:rPr>
              <a:t>http://chadmaughan.com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6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method </a:t>
            </a:r>
            <a:r>
              <a:rPr lang="en-US" dirty="0" err="1" smtClean="0"/>
              <a:t>noConflict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Returns Backbone object to it’s original value</a:t>
            </a:r>
          </a:p>
          <a:p>
            <a:r>
              <a:rPr lang="en-US" dirty="0" smtClean="0"/>
              <a:t>Useful for embedding Backbone in existing website where you don’t want to clobber an existing instance of Backbone.</a:t>
            </a:r>
          </a:p>
          <a:p>
            <a:endParaRPr lang="en-US" dirty="0" smtClean="0"/>
          </a:p>
          <a:p>
            <a:pPr marL="57150" indent="0">
              <a:buNone/>
            </a:pPr>
            <a:r>
              <a:rPr lang="en-US" sz="2200" dirty="0" err="1">
                <a:latin typeface="Lucida Console"/>
                <a:cs typeface="Lucida Console"/>
              </a:rPr>
              <a:t>var</a:t>
            </a:r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lang="en-US" sz="2200" dirty="0" err="1">
                <a:latin typeface="Lucida Console"/>
                <a:cs typeface="Lucida Console"/>
              </a:rPr>
              <a:t>localBackbone</a:t>
            </a:r>
            <a:r>
              <a:rPr lang="en-US" sz="2200" dirty="0">
                <a:latin typeface="Lucida Console"/>
                <a:cs typeface="Lucida Console"/>
              </a:rPr>
              <a:t> = </a:t>
            </a:r>
            <a:r>
              <a:rPr lang="en-US" sz="2200" dirty="0" err="1">
                <a:latin typeface="Lucida Console"/>
                <a:cs typeface="Lucida Console"/>
              </a:rPr>
              <a:t>Backbone.noConflict</a:t>
            </a:r>
            <a:r>
              <a:rPr lang="en-US" sz="2200" dirty="0">
                <a:latin typeface="Lucida Console"/>
                <a:cs typeface="Lucida Console"/>
              </a:rPr>
              <a:t>(); </a:t>
            </a:r>
            <a:endParaRPr lang="en-US" sz="2200" dirty="0" smtClean="0">
              <a:latin typeface="Lucida Console"/>
              <a:cs typeface="Lucida Console"/>
            </a:endParaRPr>
          </a:p>
          <a:p>
            <a:pPr marL="57150" indent="0">
              <a:buNone/>
            </a:pPr>
            <a:r>
              <a:rPr lang="en-US" sz="2200" dirty="0" err="1" smtClean="0">
                <a:latin typeface="Lucida Console"/>
                <a:cs typeface="Lucida Console"/>
              </a:rPr>
              <a:t>var</a:t>
            </a:r>
            <a:r>
              <a:rPr lang="en-US" sz="2200" dirty="0" smtClean="0">
                <a:latin typeface="Lucida Console"/>
                <a:cs typeface="Lucida Console"/>
              </a:rPr>
              <a:t> </a:t>
            </a:r>
            <a:r>
              <a:rPr lang="en-US" sz="2200" dirty="0">
                <a:latin typeface="Lucida Console"/>
                <a:cs typeface="Lucida Console"/>
              </a:rPr>
              <a:t>model = </a:t>
            </a:r>
            <a:r>
              <a:rPr lang="en-US" sz="2200" dirty="0" err="1">
                <a:latin typeface="Lucida Console"/>
                <a:cs typeface="Lucida Console"/>
              </a:rPr>
              <a:t>localBackbone.Model.extend</a:t>
            </a:r>
            <a:r>
              <a:rPr lang="en-US" sz="2200" dirty="0">
                <a:latin typeface="Lucida Console"/>
                <a:cs typeface="Lucida Console"/>
              </a:rPr>
              <a:t>(...);</a:t>
            </a:r>
          </a:p>
        </p:txBody>
      </p:sp>
    </p:spTree>
    <p:extLst>
      <p:ext uri="{BB962C8B-B14F-4D97-AF65-F5344CB8AC3E}">
        <p14:creationId xmlns:p14="http://schemas.microsoft.com/office/powerpoint/2010/main" val="749309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Than One Way To Do 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“It's </a:t>
            </a:r>
            <a:r>
              <a:rPr lang="en-US" dirty="0"/>
              <a:t>common for folks just getting started to treat the examples listed on this page as some sort of gospel truth. In fact, </a:t>
            </a:r>
            <a:r>
              <a:rPr lang="en-US" dirty="0" err="1"/>
              <a:t>Backbone.js</a:t>
            </a:r>
            <a:r>
              <a:rPr lang="en-US" dirty="0"/>
              <a:t> is intended to be fairly agnostic about many common patterns in client-side code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</a:t>
            </a:r>
            <a:r>
              <a:rPr lang="en-US" dirty="0" err="1" smtClean="0"/>
              <a:t>Backbone.js</a:t>
            </a:r>
            <a:r>
              <a:rPr lang="en-US" dirty="0" smtClean="0"/>
              <a:t>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2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OWS 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 directory structure of project files: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/scripts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/lib (vendor dependencies, </a:t>
            </a:r>
            <a:r>
              <a:rPr lang="en-US" dirty="0" err="1" smtClean="0"/>
              <a:t>ie</a:t>
            </a:r>
            <a:r>
              <a:rPr lang="en-US" dirty="0" smtClean="0"/>
              <a:t>-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/object-</a:t>
            </a:r>
            <a:r>
              <a:rPr lang="en-US" dirty="0" err="1" smtClean="0"/>
              <a:t>view.js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</a:t>
            </a:r>
            <a:r>
              <a:rPr lang="en-US" dirty="0" err="1" smtClean="0"/>
              <a:t>objec.js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</a:t>
            </a:r>
            <a:r>
              <a:rPr lang="en-US" dirty="0" err="1" smtClean="0"/>
              <a:t>object.html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/object-</a:t>
            </a:r>
            <a:r>
              <a:rPr lang="en-US" dirty="0" err="1" smtClean="0"/>
              <a:t>list.html</a:t>
            </a:r>
            <a:r>
              <a:rPr lang="en-US" dirty="0" smtClean="0"/>
              <a:t> (if needed)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03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Leeeeroy</a:t>
            </a:r>
            <a:r>
              <a:rPr lang="en-US" dirty="0" smtClean="0"/>
              <a:t>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</a:t>
            </a:r>
            <a:r>
              <a:rPr lang="en-US" dirty="0" err="1" smtClean="0"/>
              <a:t>git</a:t>
            </a:r>
            <a:r>
              <a:rPr lang="en-US" dirty="0" smtClean="0"/>
              <a:t> the code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https://chadmaughan@github.com/chadmaughan</a:t>
            </a:r>
            <a:r>
              <a:rPr lang="en-US" dirty="0" smtClean="0">
                <a:hlinkClick r:id="rId3"/>
              </a:rPr>
              <a:t>/learn-backbone.git</a:t>
            </a:r>
            <a:endParaRPr lang="en-US" dirty="0" smtClean="0"/>
          </a:p>
          <a:p>
            <a:r>
              <a:rPr lang="en-US" dirty="0" smtClean="0"/>
              <a:t>Or download it the less cool way</a:t>
            </a:r>
          </a:p>
          <a:p>
            <a:pPr lvl="1"/>
            <a:r>
              <a:rPr lang="en-US" dirty="0">
                <a:hlinkClick r:id="rId4"/>
              </a:rPr>
              <a:t>https://github.com/chadmaughan</a:t>
            </a:r>
            <a:r>
              <a:rPr lang="en-US" dirty="0" smtClean="0">
                <a:hlinkClick r:id="rId4"/>
              </a:rPr>
              <a:t>/learn-backbone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2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Leeeeroy</a:t>
            </a:r>
            <a:r>
              <a:rPr lang="en-US" dirty="0" smtClean="0"/>
              <a:t>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Firefox – just works</a:t>
            </a:r>
          </a:p>
          <a:p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OSX </a:t>
            </a:r>
          </a:p>
          <a:p>
            <a:pPr lvl="2"/>
            <a:r>
              <a:rPr lang="en-US" dirty="0" smtClean="0"/>
              <a:t>open –b </a:t>
            </a:r>
            <a:r>
              <a:rPr lang="en-US" dirty="0" err="1" smtClean="0"/>
              <a:t>com.google.chrome</a:t>
            </a:r>
            <a:r>
              <a:rPr lang="en-US" dirty="0" smtClean="0"/>
              <a:t> –</a:t>
            </a:r>
            <a:r>
              <a:rPr lang="en-US" dirty="0" err="1" smtClean="0"/>
              <a:t>args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/>
              <a:t>allow-file-access-from-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err="1"/>
              <a:t>chrome.exe</a:t>
            </a:r>
            <a:r>
              <a:rPr lang="en-US" dirty="0"/>
              <a:t> --allow-file-access-from-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IE – seriously?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ython –m </a:t>
            </a:r>
            <a:r>
              <a:rPr lang="en-US" dirty="0" err="1" smtClean="0"/>
              <a:t>SimpleHTTPServer</a:t>
            </a:r>
            <a:endParaRPr lang="en-US" dirty="0" smtClean="0"/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http-server /path/project (after ‘</a:t>
            </a:r>
            <a:r>
              <a:rPr lang="en-US" dirty="0" err="1" smtClean="0"/>
              <a:t>npm</a:t>
            </a:r>
            <a:r>
              <a:rPr lang="en-US" dirty="0" smtClean="0"/>
              <a:t> install http-server’)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Jeremy </a:t>
            </a:r>
            <a:r>
              <a:rPr lang="en-US" dirty="0" err="1" smtClean="0"/>
              <a:t>Ashkenas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ude who </a:t>
            </a:r>
            <a:r>
              <a:rPr lang="en-US" dirty="0"/>
              <a:t>built </a:t>
            </a:r>
            <a:r>
              <a:rPr lang="en-US" dirty="0" err="1" smtClean="0"/>
              <a:t>CoffeeScript</a:t>
            </a:r>
            <a:endParaRPr lang="en-US" dirty="0" smtClean="0"/>
          </a:p>
          <a:p>
            <a:r>
              <a:rPr lang="en-US" dirty="0" smtClean="0"/>
              <a:t>Feather-light</a:t>
            </a:r>
          </a:p>
          <a:p>
            <a:pPr lvl="1"/>
            <a:r>
              <a:rPr lang="en-US" dirty="0" smtClean="0"/>
              <a:t>Under 4 </a:t>
            </a:r>
            <a:r>
              <a:rPr lang="en-US" dirty="0" smtClean="0"/>
              <a:t>KB</a:t>
            </a:r>
          </a:p>
          <a:p>
            <a:r>
              <a:rPr lang="en-US" dirty="0" smtClean="0"/>
              <a:t>0.9.0 released yesterday (01/30/2012)</a:t>
            </a:r>
          </a:p>
          <a:p>
            <a:pPr lvl="1"/>
            <a:r>
              <a:rPr lang="en-US" dirty="0">
                <a:hlinkClick r:id="rId2"/>
              </a:rPr>
              <a:t>https://news.ycombinator.com/item?id=</a:t>
            </a:r>
            <a:r>
              <a:rPr lang="en-US" dirty="0" smtClean="0">
                <a:hlinkClick r:id="rId2"/>
              </a:rPr>
              <a:t>3530753</a:t>
            </a:r>
            <a:endParaRPr lang="en-US" dirty="0" smtClean="0"/>
          </a:p>
          <a:p>
            <a:r>
              <a:rPr lang="en-US" dirty="0" smtClean="0"/>
              <a:t>Back-end agnostic</a:t>
            </a:r>
          </a:p>
          <a:p>
            <a:r>
              <a:rPr lang="en-US" dirty="0" smtClean="0"/>
              <a:t>Plays nice with other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RequireJS</a:t>
            </a:r>
            <a:r>
              <a:rPr lang="en-US" dirty="0" smtClean="0"/>
              <a:t>, </a:t>
            </a:r>
            <a:r>
              <a:rPr lang="en-US" dirty="0" err="1" smtClean="0"/>
              <a:t>handlebars.js</a:t>
            </a:r>
            <a:endParaRPr lang="en-US" dirty="0" smtClean="0"/>
          </a:p>
          <a:p>
            <a:r>
              <a:rPr lang="en-US" b="1" dirty="0" smtClean="0"/>
              <a:t>So well architected, it’s like getting a hug from your Grandma.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3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“Backbone </a:t>
            </a:r>
            <a:r>
              <a:rPr lang="en-US" dirty="0"/>
              <a:t>supplies structure to JavaScript-heavy applications by providing </a:t>
            </a:r>
            <a:r>
              <a:rPr lang="en-US" b="1" i="1" dirty="0"/>
              <a:t>models</a:t>
            </a:r>
            <a:r>
              <a:rPr lang="en-US" dirty="0"/>
              <a:t> with key-value binding and custom events, </a:t>
            </a:r>
            <a:r>
              <a:rPr lang="en-US" b="1" i="1" dirty="0"/>
              <a:t>collections</a:t>
            </a:r>
            <a:r>
              <a:rPr lang="en-US" dirty="0"/>
              <a:t> with a rich API of enumerable functions, </a:t>
            </a:r>
            <a:r>
              <a:rPr lang="en-US" b="1" i="1" dirty="0"/>
              <a:t>views</a:t>
            </a:r>
            <a:r>
              <a:rPr lang="en-US" dirty="0"/>
              <a:t> with declarative event handling, and connects it all to your existing application over a </a:t>
            </a:r>
            <a:r>
              <a:rPr lang="en-US" dirty="0" err="1"/>
              <a:t>RESTful</a:t>
            </a:r>
            <a:r>
              <a:rPr lang="en-US" dirty="0"/>
              <a:t> JSON interface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										-Jeremy </a:t>
            </a:r>
            <a:r>
              <a:rPr lang="en-US" dirty="0" err="1"/>
              <a:t>Ashkenas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6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Because: 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e’re coding in </a:t>
            </a:r>
            <a:r>
              <a:rPr lang="en-US" sz="3600" dirty="0" err="1" smtClean="0"/>
              <a:t>Javascript</a:t>
            </a:r>
            <a:endParaRPr lang="en-US" sz="3600" dirty="0" smtClean="0"/>
          </a:p>
          <a:p>
            <a:r>
              <a:rPr lang="en-US" sz="3600" dirty="0"/>
              <a:t>W</a:t>
            </a:r>
            <a:r>
              <a:rPr lang="en-US" sz="3600" dirty="0" smtClean="0"/>
              <a:t>e’re ninjas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e’re allergic to callback spaghetti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e don’t like finding and updating concrete DOM elements</a:t>
            </a:r>
          </a:p>
          <a:p>
            <a:r>
              <a:rPr lang="en-US" sz="3600" dirty="0" err="1" smtClean="0"/>
              <a:t>jQuery</a:t>
            </a:r>
            <a:r>
              <a:rPr lang="en-US" sz="3600" dirty="0" smtClean="0"/>
              <a:t> alone isn’t enough</a:t>
            </a:r>
          </a:p>
        </p:txBody>
      </p:sp>
    </p:spTree>
    <p:extLst>
      <p:ext uri="{BB962C8B-B14F-4D97-AF65-F5344CB8AC3E}">
        <p14:creationId xmlns:p14="http://schemas.microsoft.com/office/powerpoint/2010/main" val="17207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Web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Backbone.js</a:t>
            </a:r>
            <a:endParaRPr lang="en-US" dirty="0" smtClean="0"/>
          </a:p>
          <a:p>
            <a:pPr lvl="1"/>
            <a:r>
              <a:rPr lang="en-US" dirty="0" smtClean="0"/>
              <a:t>MVC, REST, History, </a:t>
            </a:r>
            <a:r>
              <a:rPr lang="en-US" dirty="0" err="1" smtClean="0"/>
              <a:t>Pubsub</a:t>
            </a:r>
            <a:endParaRPr lang="en-US" dirty="0" smtClean="0"/>
          </a:p>
          <a:p>
            <a:r>
              <a:rPr lang="en-US" dirty="0" smtClean="0"/>
              <a:t>Less</a:t>
            </a:r>
          </a:p>
          <a:p>
            <a:pPr lvl="1"/>
            <a:r>
              <a:rPr lang="en-US" dirty="0" smtClean="0"/>
              <a:t>Enhanced CSS</a:t>
            </a:r>
          </a:p>
          <a:p>
            <a:r>
              <a:rPr lang="en-US" dirty="0" err="1" smtClean="0"/>
              <a:t>Handlebars.js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DOM, AJAX, Events</a:t>
            </a:r>
          </a:p>
          <a:p>
            <a:r>
              <a:rPr lang="en-US" dirty="0" err="1" smtClean="0"/>
              <a:t>RequireJS</a:t>
            </a:r>
            <a:endParaRPr lang="en-US" dirty="0" smtClean="0"/>
          </a:p>
          <a:p>
            <a:pPr lvl="1"/>
            <a:r>
              <a:rPr lang="en-US" dirty="0" smtClean="0"/>
              <a:t>Structure, Modularity, Scalability,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3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</a:t>
            </a:r>
            <a:r>
              <a:rPr lang="en-US" dirty="0" smtClean="0"/>
              <a:t>[C|P|RC]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Interwebs</a:t>
            </a:r>
            <a:r>
              <a:rPr lang="en-US" dirty="0" smtClean="0"/>
              <a:t> MVC definitions tend to be diluted</a:t>
            </a:r>
          </a:p>
          <a:p>
            <a:r>
              <a:rPr lang="en-US" dirty="0" smtClean="0"/>
              <a:t>For MVC purists, Backbone is not</a:t>
            </a:r>
          </a:p>
          <a:p>
            <a:pPr lvl="1"/>
            <a:r>
              <a:rPr lang="en-US" dirty="0" smtClean="0"/>
              <a:t>Backbone View is really more of a controller</a:t>
            </a:r>
          </a:p>
          <a:p>
            <a:r>
              <a:rPr lang="en-US" dirty="0" smtClean="0"/>
              <a:t>‘C’ originally stood for collections</a:t>
            </a:r>
          </a:p>
          <a:p>
            <a:r>
              <a:rPr lang="en-US" dirty="0" smtClean="0"/>
              <a:t>As of 0.5.0 release, Controller is now </a:t>
            </a:r>
            <a:r>
              <a:rPr lang="en-US" dirty="0" smtClean="0"/>
              <a:t>Router</a:t>
            </a:r>
          </a:p>
          <a:p>
            <a:r>
              <a:rPr lang="en-US" dirty="0" smtClean="0"/>
              <a:t>Comprehensive analysis of Backbone MVC</a:t>
            </a:r>
          </a:p>
          <a:p>
            <a:pPr lvl="1"/>
            <a:r>
              <a:rPr lang="en-US" dirty="0">
                <a:hlinkClick r:id="rId2"/>
              </a:rPr>
              <a:t>https://github.com/addyosmani/backbone-fundamentals#</a:t>
            </a:r>
            <a:r>
              <a:rPr lang="en-US" dirty="0" smtClean="0">
                <a:hlinkClick r:id="rId2"/>
              </a:rPr>
              <a:t>fundamentals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1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Events</a:t>
            </a:r>
          </a:p>
          <a:p>
            <a:r>
              <a:rPr lang="en-US" b="1" dirty="0" smtClean="0"/>
              <a:t>Model</a:t>
            </a:r>
          </a:p>
          <a:p>
            <a:r>
              <a:rPr lang="en-US" b="1" dirty="0" smtClean="0"/>
              <a:t>Collections</a:t>
            </a:r>
          </a:p>
          <a:p>
            <a:r>
              <a:rPr lang="en-US" b="1" dirty="0" smtClean="0"/>
              <a:t>Router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Sync</a:t>
            </a:r>
          </a:p>
          <a:p>
            <a:r>
              <a:rPr lang="en-US" b="1" dirty="0" smtClean="0"/>
              <a:t>View</a:t>
            </a:r>
          </a:p>
          <a:p>
            <a:r>
              <a:rPr lang="en-US" dirty="0" smtClean="0"/>
              <a:t>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2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1487</Words>
  <Application>Microsoft Macintosh PowerPoint</Application>
  <PresentationFormat>On-screen Show (4:3)</PresentationFormat>
  <Paragraphs>324</Paragraphs>
  <Slides>34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Introduction Script</vt:lpstr>
      <vt:lpstr>Real Introduction</vt:lpstr>
      <vt:lpstr>Overview</vt:lpstr>
      <vt:lpstr>Overview</vt:lpstr>
      <vt:lpstr>Why?</vt:lpstr>
      <vt:lpstr>Open Web Stack</vt:lpstr>
      <vt:lpstr>MV[C|P|RC]</vt:lpstr>
      <vt:lpstr>Modules</vt:lpstr>
      <vt:lpstr>Events</vt:lpstr>
      <vt:lpstr>Events</vt:lpstr>
      <vt:lpstr>Events</vt:lpstr>
      <vt:lpstr>Model</vt:lpstr>
      <vt:lpstr>Model</vt:lpstr>
      <vt:lpstr>Model</vt:lpstr>
      <vt:lpstr>Model</vt:lpstr>
      <vt:lpstr>Collections</vt:lpstr>
      <vt:lpstr>Collections</vt:lpstr>
      <vt:lpstr>Collections</vt:lpstr>
      <vt:lpstr>Router</vt:lpstr>
      <vt:lpstr>Router</vt:lpstr>
      <vt:lpstr>History</vt:lpstr>
      <vt:lpstr>Sync</vt:lpstr>
      <vt:lpstr>Sync</vt:lpstr>
      <vt:lpstr>View</vt:lpstr>
      <vt:lpstr>View</vt:lpstr>
      <vt:lpstr>View</vt:lpstr>
      <vt:lpstr>View</vt:lpstr>
      <vt:lpstr>View</vt:lpstr>
      <vt:lpstr>Utility</vt:lpstr>
      <vt:lpstr>More Than One Way To Do It </vt:lpstr>
      <vt:lpstr>OWS Project Organization</vt:lpstr>
      <vt:lpstr>Leeeeroy Jenkins</vt:lpstr>
      <vt:lpstr>Leeeeroy Jenkins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backbone.js</dc:title>
  <dc:creator>Chad Maughan</dc:creator>
  <cp:lastModifiedBy>Chad Maughan</cp:lastModifiedBy>
  <cp:revision>48</cp:revision>
  <cp:lastPrinted>2011-09-30T06:02:46Z</cp:lastPrinted>
  <dcterms:created xsi:type="dcterms:W3CDTF">2011-09-04T03:05:00Z</dcterms:created>
  <dcterms:modified xsi:type="dcterms:W3CDTF">2012-01-31T21:31:20Z</dcterms:modified>
</cp:coreProperties>
</file>