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1" r:id="rId5"/>
    <p:sldId id="264" r:id="rId6"/>
    <p:sldId id="265" r:id="rId7"/>
    <p:sldId id="266" r:id="rId8"/>
    <p:sldId id="271" r:id="rId9"/>
    <p:sldId id="267" r:id="rId10"/>
    <p:sldId id="268" r:id="rId11"/>
    <p:sldId id="256" r:id="rId12"/>
    <p:sldId id="291" r:id="rId13"/>
    <p:sldId id="292" r:id="rId14"/>
    <p:sldId id="293" r:id="rId15"/>
    <p:sldId id="294" r:id="rId16"/>
    <p:sldId id="296" r:id="rId17"/>
    <p:sldId id="297" r:id="rId18"/>
    <p:sldId id="295" r:id="rId19"/>
    <p:sldId id="299" r:id="rId20"/>
    <p:sldId id="270" r:id="rId21"/>
    <p:sldId id="269" r:id="rId22"/>
    <p:sldId id="277" r:id="rId23"/>
    <p:sldId id="304" r:id="rId24"/>
    <p:sldId id="305" r:id="rId25"/>
    <p:sldId id="290" r:id="rId26"/>
    <p:sldId id="288" r:id="rId27"/>
    <p:sldId id="289" r:id="rId28"/>
    <p:sldId id="306" r:id="rId29"/>
    <p:sldId id="303" r:id="rId30"/>
    <p:sldId id="281" r:id="rId31"/>
    <p:sldId id="302" r:id="rId32"/>
    <p:sldId id="282" r:id="rId33"/>
    <p:sldId id="307" r:id="rId34"/>
    <p:sldId id="273" r:id="rId35"/>
    <p:sldId id="272" r:id="rId36"/>
    <p:sldId id="308" r:id="rId37"/>
    <p:sldId id="284" r:id="rId38"/>
    <p:sldId id="286" r:id="rId39"/>
    <p:sldId id="278" r:id="rId40"/>
    <p:sldId id="27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580" autoAdjust="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A91F-2945-45F1-8EC0-1F7040E242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86876"/>
            <a:ext cx="1645226" cy="33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aulgraham.com/makers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cmichel@dontpaniclabs.com" TargetMode="External"/><Relationship Id="rId2" Type="http://schemas.openxmlformats.org/officeDocument/2006/relationships/hyperlink" Target="mailto:ddurham@dontpaniclab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ontpaniclab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Michel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Part of a Team</a:t>
            </a:r>
          </a:p>
          <a:p>
            <a:pPr lvl="1"/>
            <a:r>
              <a:rPr lang="en-US" dirty="0"/>
              <a:t>Frequent interactions with teammates on project items</a:t>
            </a:r>
          </a:p>
          <a:p>
            <a:pPr lvl="1"/>
            <a:r>
              <a:rPr lang="en-US" dirty="0"/>
              <a:t>Ability to leverage pair programming when necessary</a:t>
            </a:r>
          </a:p>
          <a:p>
            <a:pPr lvl="1"/>
            <a:r>
              <a:rPr lang="en-US" dirty="0"/>
              <a:t>Esprit de Corps - a feeling of pride, fellowship, and common loyalty shared by the members of a particular group.</a:t>
            </a:r>
          </a:p>
          <a:p>
            <a:pPr lvl="1"/>
            <a:r>
              <a:rPr lang="en-US" dirty="0"/>
              <a:t>Mutual accountability amongst the team</a:t>
            </a:r>
          </a:p>
        </p:txBody>
      </p:sp>
    </p:spTree>
    <p:extLst>
      <p:ext uri="{BB962C8B-B14F-4D97-AF65-F5344CB8AC3E}">
        <p14:creationId xmlns:p14="http://schemas.microsoft.com/office/powerpoint/2010/main" val="30091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 of the System</a:t>
            </a:r>
          </a:p>
          <a:p>
            <a:pPr lvl="1"/>
            <a:r>
              <a:rPr lang="en-US" dirty="0"/>
              <a:t>Ability to efficiently read and understand the code throughout the system</a:t>
            </a:r>
          </a:p>
          <a:p>
            <a:pPr lvl="1"/>
            <a:r>
              <a:rPr lang="en-US" dirty="0"/>
              <a:t>Ability to effectively debug the system</a:t>
            </a:r>
          </a:p>
          <a:p>
            <a:pPr lvl="1"/>
            <a:r>
              <a:rPr lang="en-US" dirty="0"/>
              <a:t>Ability to understand the impact of a change on the entire system</a:t>
            </a:r>
          </a:p>
          <a:p>
            <a:pPr lvl="1"/>
            <a:r>
              <a:rPr lang="en-US" dirty="0"/>
              <a:t>Ability to avoid unintended behavior changes</a:t>
            </a:r>
          </a:p>
          <a:p>
            <a:pPr lvl="1"/>
            <a:r>
              <a:rPr lang="en-US" dirty="0"/>
              <a:t>Maximizing the useful life of a software system</a:t>
            </a:r>
          </a:p>
          <a:p>
            <a:pPr lvl="1"/>
            <a:r>
              <a:rPr lang="en-US" dirty="0"/>
              <a:t>Avoidance of silos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7216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Management of Technical Debt</a:t>
            </a:r>
          </a:p>
          <a:p>
            <a:pPr lvl="1"/>
            <a:r>
              <a:rPr lang="en-US" dirty="0"/>
              <a:t>Recognizing when choices will lead to technical debt</a:t>
            </a:r>
          </a:p>
          <a:p>
            <a:pPr lvl="1"/>
            <a:r>
              <a:rPr lang="en-US" dirty="0"/>
              <a:t>Ability to efficiently reduce technical debt as part of normal feature development</a:t>
            </a:r>
          </a:p>
          <a:p>
            <a:pPr lvl="1"/>
            <a:r>
              <a:rPr lang="en-US" dirty="0"/>
              <a:t>Leveraging tools to identify technical debt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Quality of Product Releases</a:t>
            </a:r>
          </a:p>
          <a:p>
            <a:pPr lvl="1"/>
            <a:r>
              <a:rPr lang="en-US" dirty="0"/>
              <a:t>Stress-free release days</a:t>
            </a:r>
          </a:p>
          <a:p>
            <a:pPr lvl="1"/>
            <a:r>
              <a:rPr lang="en-US" dirty="0"/>
              <a:t>Automation of processes</a:t>
            </a:r>
          </a:p>
          <a:p>
            <a:pPr lvl="1"/>
            <a:r>
              <a:rPr lang="en-US" dirty="0"/>
              <a:t>No stabilization phases</a:t>
            </a:r>
          </a:p>
          <a:p>
            <a:pPr lvl="1"/>
            <a:r>
              <a:rPr lang="en-US" dirty="0"/>
              <a:t>Hot fixes as the exception, not the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and Efficiency of the Developers</a:t>
            </a:r>
          </a:p>
          <a:p>
            <a:pPr lvl="1"/>
            <a:r>
              <a:rPr lang="en-US" dirty="0"/>
              <a:t>Creating a project management discipline that reduces the mental burden on developers and leads</a:t>
            </a:r>
          </a:p>
          <a:p>
            <a:pPr lvl="1"/>
            <a:r>
              <a:rPr lang="en-US" dirty="0"/>
              <a:t>Enabling designers and developers enough time to actually do some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15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Sound Software Design</a:t>
            </a:r>
          </a:p>
          <a:p>
            <a:pPr lvl="1"/>
            <a:r>
              <a:rPr lang="en-US" dirty="0"/>
              <a:t>Consistency of the conceptual design of the software</a:t>
            </a:r>
          </a:p>
          <a:p>
            <a:pPr lvl="1"/>
            <a:r>
              <a:rPr lang="en-US" dirty="0"/>
              <a:t>Consistent adherence to common design principles and criteria</a:t>
            </a:r>
          </a:p>
          <a:p>
            <a:pPr lvl="1"/>
            <a:r>
              <a:rPr lang="en-US" dirty="0"/>
              <a:t>Simplicity over complexity and cleverness</a:t>
            </a:r>
          </a:p>
          <a:p>
            <a:pPr lvl="1"/>
            <a:r>
              <a:rPr lang="en-US" dirty="0"/>
              <a:t>Disciplined and consistent approach to decomposition and estimation</a:t>
            </a:r>
          </a:p>
          <a:p>
            <a:pPr lvl="1"/>
            <a:r>
              <a:rPr lang="en-US" dirty="0"/>
              <a:t>This is the “bedrock” of our culture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Can’t a lot of this be managed through office layout and agile processes?</a:t>
            </a:r>
          </a:p>
        </p:txBody>
      </p:sp>
    </p:spTree>
    <p:extLst>
      <p:ext uri="{BB962C8B-B14F-4D97-AF65-F5344CB8AC3E}">
        <p14:creationId xmlns:p14="http://schemas.microsoft.com/office/powerpoint/2010/main" val="55993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spaces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relaxed and collegial environment</a:t>
            </a:r>
          </a:p>
          <a:p>
            <a:r>
              <a:rPr lang="en-US" dirty="0"/>
              <a:t>Enables collaboration</a:t>
            </a:r>
          </a:p>
          <a:p>
            <a:r>
              <a:rPr lang="en-US" dirty="0"/>
              <a:t>Helps with recruiting</a:t>
            </a:r>
          </a:p>
          <a:p>
            <a:r>
              <a:rPr lang="en-US" dirty="0"/>
              <a:t>Enables play</a:t>
            </a:r>
          </a:p>
          <a:p>
            <a:r>
              <a:rPr lang="en-US" dirty="0"/>
              <a:t>Increases socialization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26" y="1641231"/>
            <a:ext cx="4176521" cy="278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0" y="3683096"/>
            <a:ext cx="3689838" cy="2459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5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Agile methods are essential, but…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they are not enough to effectively address and manage the ever-increasing essential complexity of the problems we are trying to solve with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Bottom line: Agile is not a silver bullet</a:t>
            </a:r>
          </a:p>
        </p:txBody>
      </p:sp>
    </p:spTree>
    <p:extLst>
      <p:ext uri="{BB962C8B-B14F-4D97-AF65-F5344CB8AC3E}">
        <p14:creationId xmlns:p14="http://schemas.microsoft.com/office/powerpoint/2010/main" val="388378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and techniques for increasing 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get into software development?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Rapid return on our effort</a:t>
            </a:r>
          </a:p>
          <a:p>
            <a:r>
              <a:rPr lang="en-US" dirty="0"/>
              <a:t>Work on tough problems</a:t>
            </a:r>
          </a:p>
          <a:p>
            <a:r>
              <a:rPr lang="en-US" dirty="0"/>
              <a:t>Build tools that people use</a:t>
            </a:r>
          </a:p>
          <a:p>
            <a:r>
              <a:rPr lang="en-US" dirty="0"/>
              <a:t>Enriching our lives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Building something innovative</a:t>
            </a:r>
          </a:p>
          <a:p>
            <a:r>
              <a:rPr lang="en-US" dirty="0"/>
              <a:t>Impacting people’s lives</a:t>
            </a:r>
          </a:p>
          <a:p>
            <a:r>
              <a:rPr lang="en-US" dirty="0"/>
              <a:t>Saving money / creating wealth</a:t>
            </a:r>
          </a:p>
          <a:p>
            <a:r>
              <a:rPr lang="en-US" dirty="0"/>
              <a:t>Automating complex activities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>
            <a:normAutofit/>
          </a:bodyPr>
          <a:lstStyle/>
          <a:p>
            <a:r>
              <a:rPr lang="en-US" sz="5400" dirty="0"/>
              <a:t>Leverage Your Leadership Roles</a:t>
            </a:r>
          </a:p>
          <a:p>
            <a:r>
              <a:rPr lang="en-US" sz="5400" dirty="0"/>
              <a:t>Have a Design</a:t>
            </a:r>
          </a:p>
          <a:p>
            <a:r>
              <a:rPr lang="en-US" sz="5400" dirty="0"/>
              <a:t>Productivity Awareness</a:t>
            </a:r>
          </a:p>
          <a:p>
            <a:r>
              <a:rPr lang="en-US" sz="5400" dirty="0"/>
              <a:t>Use a Layered Process Towards Quality</a:t>
            </a:r>
          </a:p>
        </p:txBody>
      </p:sp>
    </p:spTree>
    <p:extLst>
      <p:ext uri="{BB962C8B-B14F-4D97-AF65-F5344CB8AC3E}">
        <p14:creationId xmlns:p14="http://schemas.microsoft.com/office/powerpoint/2010/main" val="2406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Your Leadership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76" y="2016250"/>
            <a:ext cx="5971476" cy="3886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77023" y="3029136"/>
            <a:ext cx="917379" cy="6612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7991" y="3735537"/>
            <a:ext cx="940711" cy="6934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development lead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34" y="1825625"/>
            <a:ext cx="5265471" cy="4351338"/>
          </a:xfrm>
        </p:spPr>
        <p:txBody>
          <a:bodyPr>
            <a:normAutofit/>
          </a:bodyPr>
          <a:lstStyle/>
          <a:p>
            <a:r>
              <a:rPr lang="en-US" dirty="0"/>
              <a:t>Lead Developer</a:t>
            </a:r>
          </a:p>
          <a:p>
            <a:pPr lvl="1"/>
            <a:r>
              <a:rPr lang="en-US" dirty="0"/>
              <a:t>Qualities of good programmer +…</a:t>
            </a:r>
          </a:p>
          <a:p>
            <a:pPr lvl="1"/>
            <a:r>
              <a:rPr lang="en-US" dirty="0"/>
              <a:t>Coaches Jr programmers</a:t>
            </a:r>
          </a:p>
          <a:p>
            <a:pPr lvl="1"/>
            <a:r>
              <a:rPr lang="en-US" dirty="0"/>
              <a:t>Works with programmers to design new features	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8329" y="1825625"/>
            <a:ext cx="5265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 Engineer</a:t>
            </a:r>
          </a:p>
          <a:p>
            <a:pPr lvl="1"/>
            <a:r>
              <a:rPr lang="en-US" dirty="0"/>
              <a:t>Qualities of good engineer +…</a:t>
            </a:r>
          </a:p>
          <a:p>
            <a:pPr lvl="1"/>
            <a:r>
              <a:rPr lang="en-US" dirty="0"/>
              <a:t>Coaches and mentors team on design principles and standards</a:t>
            </a:r>
          </a:p>
          <a:p>
            <a:pPr lvl="1"/>
            <a:r>
              <a:rPr lang="en-US" dirty="0"/>
              <a:t>Responsible for maintaining the conceptual design</a:t>
            </a:r>
          </a:p>
          <a:p>
            <a:pPr lvl="1"/>
            <a:r>
              <a:rPr lang="en-US" dirty="0"/>
              <a:t>Maintains big picture of product</a:t>
            </a:r>
          </a:p>
          <a:p>
            <a:pPr lvl="1"/>
            <a:r>
              <a:rPr lang="en-US" dirty="0"/>
              <a:t>Proactive communicator</a:t>
            </a:r>
          </a:p>
          <a:p>
            <a:pPr lvl="1"/>
            <a:r>
              <a:rPr lang="en-US" dirty="0"/>
              <a:t>Responsible for performance of product</a:t>
            </a:r>
          </a:p>
          <a:p>
            <a:pPr lvl="1"/>
            <a:r>
              <a:rPr lang="en-US" dirty="0"/>
              <a:t>Ensures engineers are testing their code</a:t>
            </a:r>
          </a:p>
          <a:p>
            <a:pPr lvl="1"/>
            <a:r>
              <a:rPr lang="en-US" dirty="0"/>
              <a:t>Performs code reviews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84983" y="2562278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84982" y="3142446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84981" y="3722614"/>
            <a:ext cx="4593879" cy="3664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84981" y="5013557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4980" y="4433389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project management role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Primary responsibility: Process facilitator</a:t>
            </a:r>
          </a:p>
          <a:p>
            <a:pPr lvl="1"/>
            <a:r>
              <a:rPr lang="en-US" dirty="0"/>
              <a:t>Ensure steps are followed</a:t>
            </a:r>
          </a:p>
          <a:p>
            <a:pPr lvl="1"/>
            <a:r>
              <a:rPr lang="en-US" dirty="0"/>
              <a:t>Maintain consistency</a:t>
            </a:r>
          </a:p>
          <a:p>
            <a:pPr lvl="1"/>
            <a:r>
              <a:rPr lang="en-US" dirty="0"/>
              <a:t>Keep a productive rhythm</a:t>
            </a:r>
          </a:p>
          <a:p>
            <a:pPr lvl="1"/>
            <a:r>
              <a:rPr lang="en-US" dirty="0"/>
              <a:t>Schedule/facilitate meetings</a:t>
            </a:r>
          </a:p>
          <a:p>
            <a:pPr lvl="1"/>
            <a:r>
              <a:rPr lang="en-US" dirty="0"/>
              <a:t>Keep meetings productive</a:t>
            </a:r>
          </a:p>
          <a:p>
            <a:pPr lvl="1"/>
            <a:r>
              <a:rPr lang="en-US" dirty="0"/>
              <a:t>Ensure proper task prioritization</a:t>
            </a:r>
          </a:p>
          <a:p>
            <a:r>
              <a:rPr lang="en-US" dirty="0"/>
              <a:t>Central communication for project</a:t>
            </a:r>
          </a:p>
          <a:p>
            <a:r>
              <a:rPr lang="en-US" dirty="0"/>
              <a:t>Tight coordination with lead engineer, UI/UX, QA and product manager</a:t>
            </a:r>
          </a:p>
          <a:p>
            <a:r>
              <a:rPr lang="en-US" dirty="0"/>
              <a:t>Decision tracking and 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Release plan development</a:t>
            </a:r>
          </a:p>
          <a:p>
            <a:r>
              <a:rPr lang="en-US" dirty="0"/>
              <a:t>Task/action item tracking</a:t>
            </a:r>
          </a:p>
          <a:p>
            <a:r>
              <a:rPr lang="en-US" dirty="0"/>
              <a:t>Project status monitoring / reporting</a:t>
            </a:r>
          </a:p>
          <a:p>
            <a:r>
              <a:rPr lang="en-US" dirty="0"/>
              <a:t>Project health monitoring / reporting</a:t>
            </a:r>
          </a:p>
          <a:p>
            <a:r>
              <a:rPr lang="en-US" dirty="0"/>
              <a:t>Information/decision coordination</a:t>
            </a:r>
          </a:p>
          <a:p>
            <a:r>
              <a:rPr lang="en-US" dirty="0"/>
              <a:t>Retrospectives</a:t>
            </a:r>
          </a:p>
          <a:p>
            <a:r>
              <a:rPr lang="en-US" dirty="0"/>
              <a:t>Management of external communications</a:t>
            </a:r>
          </a:p>
          <a:p>
            <a:r>
              <a:rPr lang="en-US" dirty="0"/>
              <a:t>Lead daily standups</a:t>
            </a:r>
          </a:p>
          <a:p>
            <a:r>
              <a:rPr lang="en-US" dirty="0"/>
              <a:t>Keeps sprint planning &lt; 1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6039" y="2404754"/>
            <a:ext cx="857992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“I will contend that </a:t>
            </a:r>
            <a:r>
              <a:rPr lang="en-US" sz="2000" u="sng" dirty="0"/>
              <a:t>Conceptual Integrity is the most important consideration in system design</a:t>
            </a:r>
            <a:r>
              <a:rPr lang="en-US" sz="2000" dirty="0"/>
              <a:t>. It is better to have a system omit certain anomalous features and improvements, but to reflect one set of design ideas, than to have one that contains many good but independent and uncoordinated ideas.”</a:t>
            </a:r>
          </a:p>
          <a:p>
            <a:pPr lvl="2" algn="r"/>
            <a:r>
              <a:rPr lang="en-US" dirty="0"/>
              <a:t>Fred Brooks (1975)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treating every new project as a unique design effort</a:t>
            </a:r>
          </a:p>
          <a:p>
            <a:pPr lvl="1"/>
            <a:r>
              <a:rPr lang="en-US" dirty="0"/>
              <a:t>When done right, the methodology for decomposing a system can (and should) be the same for every project</a:t>
            </a:r>
          </a:p>
          <a:p>
            <a:r>
              <a:rPr lang="en-US" dirty="0"/>
              <a:t>System feels created by a single mind</a:t>
            </a:r>
          </a:p>
          <a:p>
            <a:r>
              <a:rPr lang="en-US" dirty="0"/>
              <a:t>Ensures things such as testability remain high in all areas of system</a:t>
            </a:r>
          </a:p>
          <a:p>
            <a:r>
              <a:rPr lang="en-US" dirty="0"/>
              <a:t>Enables movement of developers from one area of the system to another, and from project to project</a:t>
            </a:r>
          </a:p>
          <a:p>
            <a:endParaRPr lang="en-US" dirty="0"/>
          </a:p>
          <a:p>
            <a:r>
              <a:rPr lang="en-US" dirty="0"/>
              <a:t>Examples: object-orientation, services, micro-services, </a:t>
            </a:r>
            <a:r>
              <a:rPr lang="en-US" dirty="0" err="1"/>
              <a:t>IDesign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Stamina Hypothesis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23" y="1347978"/>
            <a:ext cx="8124825" cy="438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1944" y="5941551"/>
            <a:ext cx="4395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http://www.martinfowler.com/bliki/DesignStaminaHypothesis.html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108" y="4222622"/>
            <a:ext cx="19476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Usually weeks, not months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846320" y="3882804"/>
            <a:ext cx="4018788" cy="6629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test-driven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</p:txBody>
      </p:sp>
    </p:spTree>
    <p:extLst>
      <p:ext uri="{BB962C8B-B14F-4D97-AF65-F5344CB8AC3E}">
        <p14:creationId xmlns:p14="http://schemas.microsoft.com/office/powerpoint/2010/main" val="5203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149"/>
            <a:ext cx="10515600" cy="3579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… the journey many of us are on to seek fulfillment of those goals has required enduring a lot of “pain” along the way.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Cool office spaces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19304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Awareness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schedules of your “makers”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</a:t>
            </a:r>
            <a:r>
              <a:rPr lang="en-US"/>
              <a:t>vs Maker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Paul Graham (Y </a:t>
            </a:r>
            <a:r>
              <a:rPr lang="en-US" dirty="0" err="1"/>
              <a:t>Combinator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http://www.paulgraham.com/makersschedule.html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0" y="3081983"/>
            <a:ext cx="5046461" cy="25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7" y="3069792"/>
            <a:ext cx="4455814" cy="25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ability to do integration tests on the desktop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developer to build and run end-to-end tests and validation on their own machines</a:t>
            </a:r>
          </a:p>
          <a:p>
            <a:pPr lvl="1"/>
            <a:r>
              <a:rPr lang="en-US" dirty="0"/>
              <a:t>Includes hosting of databases locally</a:t>
            </a:r>
          </a:p>
          <a:p>
            <a:pPr lvl="1"/>
            <a:r>
              <a:rPr lang="en-US" dirty="0"/>
              <a:t>Avoids collisions with other developers</a:t>
            </a:r>
          </a:p>
          <a:p>
            <a:pPr lvl="1"/>
            <a:r>
              <a:rPr lang="en-US" dirty="0"/>
              <a:t>Enables development in isolation</a:t>
            </a:r>
          </a:p>
          <a:p>
            <a:r>
              <a:rPr lang="en-US" dirty="0"/>
              <a:t>Ability to do this must be a conscious design all along the way</a:t>
            </a:r>
          </a:p>
          <a:p>
            <a:pPr lvl="1"/>
            <a:r>
              <a:rPr lang="en-US" dirty="0"/>
              <a:t>Your system design choices can enable or prevent this</a:t>
            </a:r>
          </a:p>
        </p:txBody>
      </p:sp>
    </p:spTree>
    <p:extLst>
      <p:ext uri="{BB962C8B-B14F-4D97-AF65-F5344CB8AC3E}">
        <p14:creationId xmlns:p14="http://schemas.microsoft.com/office/powerpoint/2010/main" val="934918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a Layered Process Towards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code review of every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 single best way to </a:t>
            </a:r>
            <a:r>
              <a:rPr lang="en-US"/>
              <a:t>improve quality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Reduces the stabilization cycle</a:t>
            </a:r>
          </a:p>
          <a:p>
            <a:r>
              <a:rPr lang="en-US" dirty="0"/>
              <a:t>Enables us to develop confidently</a:t>
            </a:r>
          </a:p>
          <a:p>
            <a:r>
              <a:rPr lang="en-US" dirty="0"/>
              <a:t>Provides mechanism for coaching and mentoring</a:t>
            </a:r>
          </a:p>
          <a:p>
            <a:r>
              <a:rPr lang="en-US" dirty="0"/>
              <a:t>Ensures the code is consistent with the software architecture/design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7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with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confidence that our systems work</a:t>
            </a:r>
          </a:p>
          <a:p>
            <a:r>
              <a:rPr lang="en-US" dirty="0"/>
              <a:t>We don’t want that dreaded support call</a:t>
            </a:r>
          </a:p>
          <a:p>
            <a:r>
              <a:rPr lang="en-US" dirty="0"/>
              <a:t>Enables us to sleep at night</a:t>
            </a:r>
          </a:p>
          <a:p>
            <a:r>
              <a:rPr lang="en-US" dirty="0"/>
              <a:t>Avoids “broken window” syndrome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2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silver bullet to creating a dev culture with high Funability</a:t>
            </a:r>
          </a:p>
          <a:p>
            <a:r>
              <a:rPr lang="en-US" dirty="0"/>
              <a:t>To truly change your development culture you need to go beyond cool spaces and agile/scrum and change the way the software is designed and constructed</a:t>
            </a:r>
          </a:p>
          <a:p>
            <a:pPr lvl="1"/>
            <a:r>
              <a:rPr lang="en-US" dirty="0"/>
              <a:t>Only an </a:t>
            </a:r>
            <a:r>
              <a:rPr lang="en-US" u="sng" dirty="0"/>
              <a:t>integrated</a:t>
            </a:r>
            <a:r>
              <a:rPr lang="en-US" dirty="0"/>
              <a:t> view of these processes and best practices will get you where you want to be </a:t>
            </a:r>
          </a:p>
          <a:p>
            <a:r>
              <a:rPr lang="en-US" dirty="0"/>
              <a:t>Constantly review practices and push for higher Funability</a:t>
            </a:r>
          </a:p>
          <a:p>
            <a:r>
              <a:rPr lang="en-US" dirty="0"/>
              <a:t>Challenges remain</a:t>
            </a:r>
          </a:p>
          <a:p>
            <a:pPr lvl="1"/>
            <a:r>
              <a:rPr lang="en-US" dirty="0"/>
              <a:t>Still feeling a lot of pain in the web client tier and some mobile app development</a:t>
            </a:r>
          </a:p>
          <a:p>
            <a:pPr lvl="1"/>
            <a:r>
              <a:rPr lang="en-US" dirty="0"/>
              <a:t>How to actually measure funability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401130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3000" dirty="0"/>
              <a:t>“If builders built buildings the way programmers wrote programs, then the first woodpecker that came along would destroy civilization.” </a:t>
            </a:r>
          </a:p>
          <a:p>
            <a:pPr marL="0" indent="0" algn="ctr">
              <a:buNone/>
            </a:pPr>
            <a:r>
              <a:rPr lang="en-US" dirty="0"/>
              <a:t>Gerald Weinberg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cmichel@dontpaniclabs.com</a:t>
            </a:r>
            <a:r>
              <a:rPr lang="en-US" dirty="0"/>
              <a:t>  / @</a:t>
            </a:r>
            <a:r>
              <a:rPr lang="en-US" dirty="0" err="1"/>
              <a:t>chadmichel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http://blog.dontpaniclabs.com</a:t>
            </a:r>
            <a:r>
              <a:rPr lang="en-US" dirty="0"/>
              <a:t> / @</a:t>
            </a:r>
            <a:r>
              <a:rPr lang="en-US" dirty="0" err="1"/>
              <a:t>dontpaniclabs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Swim through 5 layers of inheritance</a:t>
            </a:r>
          </a:p>
          <a:p>
            <a:r>
              <a:rPr lang="en-US" dirty="0"/>
              <a:t>12 hour product releases</a:t>
            </a:r>
          </a:p>
          <a:p>
            <a:r>
              <a:rPr lang="en-US" dirty="0"/>
              <a:t>6 weeks of stabilization</a:t>
            </a:r>
          </a:p>
          <a:p>
            <a:r>
              <a:rPr lang="en-US" dirty="0"/>
              <a:t>Estimates &lt;&gt; reality</a:t>
            </a:r>
          </a:p>
          <a:p>
            <a:r>
              <a:rPr lang="en-US" dirty="0"/>
              <a:t>Dreading project status reviews</a:t>
            </a:r>
          </a:p>
          <a:p>
            <a:r>
              <a:rPr lang="en-US" dirty="0"/>
              <a:t>Hours wading through code to determine how something works</a:t>
            </a:r>
          </a:p>
          <a:p>
            <a:r>
              <a:rPr lang="en-US" dirty="0"/>
              <a:t>Hope and prayers during releases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Edge of seat waiting for support calls about system down</a:t>
            </a:r>
          </a:p>
          <a:p>
            <a:r>
              <a:rPr lang="en-US" dirty="0"/>
              <a:t>Looking for new projects to avoid maintaining ugly code</a:t>
            </a:r>
          </a:p>
          <a:p>
            <a:r>
              <a:rPr lang="en-US" dirty="0"/>
              <a:t>Test environment cumbersome and shared</a:t>
            </a:r>
          </a:p>
          <a:p>
            <a:r>
              <a:rPr lang="en-US" dirty="0"/>
              <a:t>Estimates driven by deadlines vs reality</a:t>
            </a:r>
          </a:p>
          <a:p>
            <a:r>
              <a:rPr lang="en-US" dirty="0"/>
              <a:t>Silos of design philosophy throughout the system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5970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67" y="1614849"/>
            <a:ext cx="5105896" cy="3701776"/>
            <a:chOff x="530867" y="1614849"/>
            <a:chExt cx="5105896" cy="3701776"/>
          </a:xfrm>
        </p:grpSpPr>
        <p:pic>
          <p:nvPicPr>
            <p:cNvPr id="1026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35" y="3763831"/>
            <a:ext cx="1521321" cy="152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8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for most of us…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53310" y="4528078"/>
            <a:ext cx="1472818" cy="1018647"/>
            <a:chOff x="530867" y="1614849"/>
            <a:chExt cx="5105896" cy="3701776"/>
          </a:xfrm>
        </p:grpSpPr>
        <p:pic>
          <p:nvPicPr>
            <p:cNvPr id="8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70" y="1499034"/>
            <a:ext cx="4027452" cy="40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9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turn this around?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put a lot of emphasis on the ability of our software teams and development culture to achieve fun and personal fulfillment in our work…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…helping to realize the things that got us into software while minimizing the pain…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we call this </a:t>
            </a:r>
            <a:r>
              <a:rPr lang="en-US" u="sng" dirty="0"/>
              <a:t>Funability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… the measure of how well our culture and process enable us to realize the motivations that got us into this business in the first place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r>
              <a:rPr lang="en-US" dirty="0"/>
              <a:t>Being Part of a Team</a:t>
            </a:r>
          </a:p>
          <a:p>
            <a:r>
              <a:rPr lang="en-US" dirty="0"/>
              <a:t>Maintainability of the System</a:t>
            </a:r>
          </a:p>
          <a:p>
            <a:r>
              <a:rPr lang="en-US" dirty="0"/>
              <a:t>Effective Management of Technical Debt</a:t>
            </a:r>
          </a:p>
          <a:p>
            <a:r>
              <a:rPr lang="en-US" dirty="0"/>
              <a:t>Sound Software Design</a:t>
            </a:r>
          </a:p>
          <a:p>
            <a:r>
              <a:rPr lang="en-US" dirty="0"/>
              <a:t>Consistent Quality of Product Releases</a:t>
            </a:r>
          </a:p>
          <a:p>
            <a:r>
              <a:rPr lang="en-US" dirty="0"/>
              <a:t>Productivity and Efficiency of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pPr lvl="1"/>
            <a:r>
              <a:rPr lang="en-US" dirty="0"/>
              <a:t>Visibility of progress by internal stakeholders</a:t>
            </a:r>
          </a:p>
          <a:p>
            <a:pPr lvl="1"/>
            <a:r>
              <a:rPr lang="en-US" dirty="0"/>
              <a:t>Regular and frequent releases to external customers</a:t>
            </a:r>
          </a:p>
          <a:p>
            <a:pPr lvl="1"/>
            <a:r>
              <a:rPr lang="en-US" dirty="0"/>
              <a:t>Minimizing long, drawn-out development efforts</a:t>
            </a:r>
          </a:p>
        </p:txBody>
      </p:sp>
    </p:spTree>
    <p:extLst>
      <p:ext uri="{BB962C8B-B14F-4D97-AF65-F5344CB8AC3E}">
        <p14:creationId xmlns:p14="http://schemas.microsoft.com/office/powerpoint/2010/main" val="2341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764f781f790dd3c28a0a3d6816e0bc2d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ec737a7676109fa09b703ce68a9d9405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9E5E6-7EC0-4C05-9A6C-40708E9789A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60de10a-583e-488b-94d8-146e8450a4b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5CB3AF-F6AA-4AC2-A54C-E0389259C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1383</Words>
  <Application>Microsoft Office PowerPoint</Application>
  <PresentationFormat>Widescreen</PresentationFormat>
  <Paragraphs>216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Funability</vt:lpstr>
      <vt:lpstr>Why did we get into software development?</vt:lpstr>
      <vt:lpstr>Problem is…</vt:lpstr>
      <vt:lpstr>The pain…</vt:lpstr>
      <vt:lpstr>What we want…</vt:lpstr>
      <vt:lpstr>Reality for most of us…</vt:lpstr>
      <vt:lpstr>How can we turn this around?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Can’t a lot of this be managed through office layout and agile processes?</vt:lpstr>
      <vt:lpstr>Cool spaces are important</vt:lpstr>
      <vt:lpstr>… and Agile methods are essential, but…</vt:lpstr>
      <vt:lpstr>Strategies and techniques for increasing Funability</vt:lpstr>
      <vt:lpstr>PowerPoint Presentation</vt:lpstr>
      <vt:lpstr>Leverage Your Leadership Roles</vt:lpstr>
      <vt:lpstr>Key Team Roles</vt:lpstr>
      <vt:lpstr>Establish a strong development lead role</vt:lpstr>
      <vt:lpstr>Establish a strong project management role</vt:lpstr>
      <vt:lpstr>Have a Design</vt:lpstr>
      <vt:lpstr>Establish a consistent design identity</vt:lpstr>
      <vt:lpstr>Establish a consistent design identity</vt:lpstr>
      <vt:lpstr>Design Stamina Hypothesis</vt:lpstr>
      <vt:lpstr>Practice test-driven design</vt:lpstr>
      <vt:lpstr>Productivity Awareness</vt:lpstr>
      <vt:lpstr>Protect the schedules of your “makers”</vt:lpstr>
      <vt:lpstr>Require ability to do integration tests on the desktop</vt:lpstr>
      <vt:lpstr>User a Layered Process Towards Quality</vt:lpstr>
      <vt:lpstr>Require code review of every pull request</vt:lpstr>
      <vt:lpstr>Use continuous integration with tests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Chad Michel</cp:lastModifiedBy>
  <cp:revision>131</cp:revision>
  <cp:lastPrinted>2016-05-10T16:17:00Z</cp:lastPrinted>
  <dcterms:created xsi:type="dcterms:W3CDTF">2016-05-01T12:50:26Z</dcterms:created>
  <dcterms:modified xsi:type="dcterms:W3CDTF">2016-10-04T00:35:12Z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</Properties>
</file>