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0"/>
  </p:notesMasterIdLst>
  <p:handoutMasterIdLst>
    <p:handoutMasterId r:id="rId41"/>
  </p:handoutMasterIdLst>
  <p:sldIdLst>
    <p:sldId id="261" r:id="rId5"/>
    <p:sldId id="264" r:id="rId6"/>
    <p:sldId id="265" r:id="rId7"/>
    <p:sldId id="266" r:id="rId8"/>
    <p:sldId id="271" r:id="rId9"/>
    <p:sldId id="267" r:id="rId10"/>
    <p:sldId id="268" r:id="rId11"/>
    <p:sldId id="256" r:id="rId12"/>
    <p:sldId id="291" r:id="rId13"/>
    <p:sldId id="292" r:id="rId14"/>
    <p:sldId id="293" r:id="rId15"/>
    <p:sldId id="294" r:id="rId16"/>
    <p:sldId id="296" r:id="rId17"/>
    <p:sldId id="297" r:id="rId18"/>
    <p:sldId id="295" r:id="rId19"/>
    <p:sldId id="299" r:id="rId20"/>
    <p:sldId id="270" r:id="rId21"/>
    <p:sldId id="269" r:id="rId22"/>
    <p:sldId id="274" r:id="rId23"/>
    <p:sldId id="277" r:id="rId24"/>
    <p:sldId id="290" r:id="rId25"/>
    <p:sldId id="288" r:id="rId26"/>
    <p:sldId id="289" r:id="rId27"/>
    <p:sldId id="273" r:id="rId28"/>
    <p:sldId id="281" r:id="rId29"/>
    <p:sldId id="303" r:id="rId30"/>
    <p:sldId id="302" r:id="rId31"/>
    <p:sldId id="282" r:id="rId32"/>
    <p:sldId id="284" r:id="rId33"/>
    <p:sldId id="286" r:id="rId34"/>
    <p:sldId id="272" r:id="rId35"/>
    <p:sldId id="257" r:id="rId36"/>
    <p:sldId id="278" r:id="rId37"/>
    <p:sldId id="279" r:id="rId38"/>
    <p:sldId id="301" r:id="rId3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ug Durham" initials="DD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3" autoAdjust="0"/>
    <p:restoredTop sz="95580" autoAdjust="0"/>
  </p:normalViewPr>
  <p:slideViewPr>
    <p:cSldViewPr snapToGrid="0">
      <p:cViewPr varScale="1">
        <p:scale>
          <a:sx n="90" d="100"/>
          <a:sy n="90" d="100"/>
        </p:scale>
        <p:origin x="87" y="81"/>
      </p:cViewPr>
      <p:guideLst/>
    </p:cSldViewPr>
  </p:slideViewPr>
  <p:outlineViewPr>
    <p:cViewPr>
      <p:scale>
        <a:sx n="33" d="100"/>
        <a:sy n="33" d="100"/>
      </p:scale>
      <p:origin x="0" y="-432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BA8AA-B140-4C05-B110-16B73AEE0D54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C876E-B4BA-42D6-A493-E39A4391F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19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43FE5F-0763-492E-9770-B6215C69D7D5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4A91F-2945-45F1-8EC0-1F7040E24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4A91F-2945-45F1-8EC0-1F7040E2420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85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74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2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6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6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57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64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88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0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35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10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26388-B9E3-482D-8BF2-8E3390EDE63F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92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26388-B9E3-482D-8BF2-8E3390EDE63F}" type="datetimeFigureOut">
              <a:rPr lang="en-US" smtClean="0"/>
              <a:t>5/22/2016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12878-D1AB-4BC7-B8C7-433526DA935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386876"/>
            <a:ext cx="1645226" cy="3345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803" y="6311900"/>
            <a:ext cx="924997" cy="46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18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www.paulgraham.com/makersschedul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mailto:cmichel@dontpaniclabs.com" TargetMode="External"/><Relationship Id="rId2" Type="http://schemas.openxmlformats.org/officeDocument/2006/relationships/hyperlink" Target="mailto:ddurham@dontpaniclabs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.dontpaniclabs.com/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Doug Durham</a:t>
            </a:r>
          </a:p>
          <a:p>
            <a:r>
              <a:rPr lang="en-US" dirty="0"/>
              <a:t>Chad Michel</a:t>
            </a:r>
          </a:p>
        </p:txBody>
      </p:sp>
    </p:spTree>
    <p:extLst>
      <p:ext uri="{BB962C8B-B14F-4D97-AF65-F5344CB8AC3E}">
        <p14:creationId xmlns:p14="http://schemas.microsoft.com/office/powerpoint/2010/main" val="236989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contributes to Funability?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Being Part of a Team</a:t>
            </a:r>
          </a:p>
          <a:p>
            <a:pPr lvl="1"/>
            <a:r>
              <a:rPr lang="en-US" dirty="0"/>
              <a:t>Frequent interactions with teammates on project items</a:t>
            </a:r>
          </a:p>
          <a:p>
            <a:pPr lvl="1"/>
            <a:r>
              <a:rPr lang="en-US" dirty="0"/>
              <a:t>Ability to leverage pair programming when necessary</a:t>
            </a:r>
          </a:p>
          <a:p>
            <a:pPr lvl="1"/>
            <a:r>
              <a:rPr lang="en-US" dirty="0"/>
              <a:t>Esprit de Corps - a feeling of pride, fellowship, and common loyalty shared by the members of a particular group.</a:t>
            </a:r>
          </a:p>
          <a:p>
            <a:pPr lvl="1"/>
            <a:r>
              <a:rPr lang="en-US" dirty="0"/>
              <a:t>Mutual accountability amongst the team</a:t>
            </a:r>
          </a:p>
        </p:txBody>
      </p:sp>
    </p:spTree>
    <p:extLst>
      <p:ext uri="{BB962C8B-B14F-4D97-AF65-F5344CB8AC3E}">
        <p14:creationId xmlns:p14="http://schemas.microsoft.com/office/powerpoint/2010/main" val="300915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contributes to Funability?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Maintainability of the System</a:t>
            </a:r>
          </a:p>
          <a:p>
            <a:pPr lvl="1"/>
            <a:r>
              <a:rPr lang="en-US" dirty="0"/>
              <a:t>Ability to efficiently read and understand the code throughout the system</a:t>
            </a:r>
          </a:p>
          <a:p>
            <a:pPr lvl="1"/>
            <a:r>
              <a:rPr lang="en-US" dirty="0"/>
              <a:t>Ability to effectively debug the system</a:t>
            </a:r>
          </a:p>
          <a:p>
            <a:pPr lvl="1"/>
            <a:r>
              <a:rPr lang="en-US" dirty="0"/>
              <a:t>Ability to understand the impact of a change on the entire system</a:t>
            </a:r>
          </a:p>
          <a:p>
            <a:pPr lvl="1"/>
            <a:r>
              <a:rPr lang="en-US" dirty="0"/>
              <a:t>Ability to avoid unintended behavior changes</a:t>
            </a:r>
          </a:p>
          <a:p>
            <a:pPr lvl="1"/>
            <a:r>
              <a:rPr lang="en-US" dirty="0"/>
              <a:t>Maximizing the useful life of a software system</a:t>
            </a:r>
          </a:p>
          <a:p>
            <a:pPr lvl="1"/>
            <a:r>
              <a:rPr lang="en-US" dirty="0"/>
              <a:t>Avoidance of silos in the System</a:t>
            </a:r>
          </a:p>
        </p:txBody>
      </p:sp>
    </p:spTree>
    <p:extLst>
      <p:ext uri="{BB962C8B-B14F-4D97-AF65-F5344CB8AC3E}">
        <p14:creationId xmlns:p14="http://schemas.microsoft.com/office/powerpoint/2010/main" val="272161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contributes to Funability?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Effective Management of Technical Debt</a:t>
            </a:r>
          </a:p>
          <a:p>
            <a:pPr lvl="1"/>
            <a:r>
              <a:rPr lang="en-US" dirty="0"/>
              <a:t>Recognizing when choices will lead to technical debt</a:t>
            </a:r>
          </a:p>
          <a:p>
            <a:pPr lvl="1"/>
            <a:r>
              <a:rPr lang="en-US" dirty="0"/>
              <a:t>Ability to efficiently reduce technical debt as part of normal feature development</a:t>
            </a:r>
          </a:p>
          <a:p>
            <a:pPr lvl="1"/>
            <a:r>
              <a:rPr lang="en-US" dirty="0"/>
              <a:t>Leveraging tools to </a:t>
            </a:r>
            <a:r>
              <a:rPr lang="en-US" dirty="0" smtClean="0"/>
              <a:t>identify technical debt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22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contributes to Funability?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Consistent Quality of Product Releases</a:t>
            </a:r>
          </a:p>
          <a:p>
            <a:pPr lvl="1"/>
            <a:r>
              <a:rPr lang="en-US" dirty="0"/>
              <a:t>Stress-free release days</a:t>
            </a:r>
          </a:p>
          <a:p>
            <a:pPr lvl="1"/>
            <a:r>
              <a:rPr lang="en-US" dirty="0"/>
              <a:t>Automation of processes</a:t>
            </a:r>
          </a:p>
          <a:p>
            <a:pPr lvl="1"/>
            <a:r>
              <a:rPr lang="en-US" dirty="0"/>
              <a:t>No stabilization phases</a:t>
            </a:r>
          </a:p>
          <a:p>
            <a:pPr lvl="1"/>
            <a:r>
              <a:rPr lang="en-US" dirty="0"/>
              <a:t>Hot </a:t>
            </a:r>
            <a:r>
              <a:rPr lang="en-US" dirty="0" smtClean="0"/>
              <a:t>fixes </a:t>
            </a:r>
            <a:r>
              <a:rPr lang="en-US" dirty="0"/>
              <a:t>as the exception, not the rule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57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contributes to Funability?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Productivity and Efficiency of the Developers</a:t>
            </a:r>
          </a:p>
          <a:p>
            <a:pPr lvl="1"/>
            <a:r>
              <a:rPr lang="en-US" dirty="0"/>
              <a:t>Creating a project management discipline that reduces the mental burden on developers and leads</a:t>
            </a:r>
          </a:p>
          <a:p>
            <a:pPr lvl="1"/>
            <a:r>
              <a:rPr lang="en-US" dirty="0"/>
              <a:t>Enabling designers and developers enough time to actually do some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1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contributes to Funability?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31563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Sound Software Design</a:t>
            </a:r>
          </a:p>
          <a:p>
            <a:pPr lvl="1"/>
            <a:r>
              <a:rPr lang="en-US" dirty="0"/>
              <a:t>Consistency of the conceptual design of the software</a:t>
            </a:r>
          </a:p>
          <a:p>
            <a:pPr lvl="1"/>
            <a:r>
              <a:rPr lang="en-US" dirty="0"/>
              <a:t>Consistent adherence to common design principles and criteria</a:t>
            </a:r>
          </a:p>
          <a:p>
            <a:pPr lvl="1"/>
            <a:r>
              <a:rPr lang="en-US" dirty="0"/>
              <a:t>Simplicity over complexity and cleverness</a:t>
            </a:r>
          </a:p>
          <a:p>
            <a:pPr lvl="1"/>
            <a:r>
              <a:rPr lang="en-US" dirty="0"/>
              <a:t>Disciplined and consistent approach to decomposition and </a:t>
            </a:r>
            <a:r>
              <a:rPr lang="en-US" dirty="0" smtClean="0"/>
              <a:t>estimation</a:t>
            </a:r>
          </a:p>
          <a:p>
            <a:pPr lvl="1"/>
            <a:r>
              <a:rPr lang="en-US" dirty="0" smtClean="0"/>
              <a:t>This is the “bedrock” of our culture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00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Can’t a lot of this be managed through office layout and agile processes?</a:t>
            </a:r>
          </a:p>
        </p:txBody>
      </p:sp>
    </p:spTree>
    <p:extLst>
      <p:ext uri="{BB962C8B-B14F-4D97-AF65-F5344CB8AC3E}">
        <p14:creationId xmlns:p14="http://schemas.microsoft.com/office/powerpoint/2010/main" val="55993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Cool spaces are 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Creates a relaxed and collegial environment</a:t>
            </a:r>
          </a:p>
          <a:p>
            <a:r>
              <a:rPr lang="en-US" dirty="0"/>
              <a:t>Enables collaboration</a:t>
            </a:r>
          </a:p>
          <a:p>
            <a:r>
              <a:rPr lang="en-US" dirty="0"/>
              <a:t>Helps with recruiting</a:t>
            </a:r>
          </a:p>
          <a:p>
            <a:r>
              <a:rPr lang="en-US" dirty="0"/>
              <a:t>Enables play</a:t>
            </a:r>
          </a:p>
          <a:p>
            <a:r>
              <a:rPr lang="en-US" dirty="0"/>
              <a:t>Increases socialization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326" y="1641231"/>
            <a:ext cx="4176521" cy="27843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440" y="3683096"/>
            <a:ext cx="3689838" cy="24598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95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and Agile methods are essential, but…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 they are not enough to effectively address and manage the ever-increasing essential complexity of the problems we are trying to solve with software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Bottom line: Agile is not a silver bullet</a:t>
            </a:r>
          </a:p>
        </p:txBody>
      </p:sp>
    </p:spTree>
    <p:extLst>
      <p:ext uri="{BB962C8B-B14F-4D97-AF65-F5344CB8AC3E}">
        <p14:creationId xmlns:p14="http://schemas.microsoft.com/office/powerpoint/2010/main" val="388378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918363"/>
              </p:ext>
            </p:extLst>
          </p:nvPr>
        </p:nvGraphicFramePr>
        <p:xfrm>
          <a:off x="230275" y="136595"/>
          <a:ext cx="11726038" cy="1569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3311">
                  <a:extLst>
                    <a:ext uri="{9D8B030D-6E8A-4147-A177-3AD203B41FA5}">
                      <a16:colId xmlns:a16="http://schemas.microsoft.com/office/drawing/2014/main" val="1944283685"/>
                    </a:ext>
                  </a:extLst>
                </a:gridCol>
                <a:gridCol w="1428961">
                  <a:extLst>
                    <a:ext uri="{9D8B030D-6E8A-4147-A177-3AD203B41FA5}">
                      <a16:colId xmlns:a16="http://schemas.microsoft.com/office/drawing/2014/main" val="3872953908"/>
                    </a:ext>
                  </a:extLst>
                </a:gridCol>
                <a:gridCol w="1428961">
                  <a:extLst>
                    <a:ext uri="{9D8B030D-6E8A-4147-A177-3AD203B41FA5}">
                      <a16:colId xmlns:a16="http://schemas.microsoft.com/office/drawing/2014/main" val="1511997050"/>
                    </a:ext>
                  </a:extLst>
                </a:gridCol>
                <a:gridCol w="1428961">
                  <a:extLst>
                    <a:ext uri="{9D8B030D-6E8A-4147-A177-3AD203B41FA5}">
                      <a16:colId xmlns:a16="http://schemas.microsoft.com/office/drawing/2014/main" val="940477241"/>
                    </a:ext>
                  </a:extLst>
                </a:gridCol>
                <a:gridCol w="1428961">
                  <a:extLst>
                    <a:ext uri="{9D8B030D-6E8A-4147-A177-3AD203B41FA5}">
                      <a16:colId xmlns:a16="http://schemas.microsoft.com/office/drawing/2014/main" val="2090413902"/>
                    </a:ext>
                  </a:extLst>
                </a:gridCol>
                <a:gridCol w="1428961">
                  <a:extLst>
                    <a:ext uri="{9D8B030D-6E8A-4147-A177-3AD203B41FA5}">
                      <a16:colId xmlns:a16="http://schemas.microsoft.com/office/drawing/2014/main" val="538233420"/>
                    </a:ext>
                  </a:extLst>
                </a:gridCol>
                <a:gridCol w="1428961">
                  <a:extLst>
                    <a:ext uri="{9D8B030D-6E8A-4147-A177-3AD203B41FA5}">
                      <a16:colId xmlns:a16="http://schemas.microsoft.com/office/drawing/2014/main" val="2730137864"/>
                    </a:ext>
                  </a:extLst>
                </a:gridCol>
                <a:gridCol w="1428961">
                  <a:extLst>
                    <a:ext uri="{9D8B030D-6E8A-4147-A177-3AD203B41FA5}">
                      <a16:colId xmlns:a16="http://schemas.microsoft.com/office/drawing/2014/main" val="819194738"/>
                    </a:ext>
                  </a:extLst>
                </a:gridCol>
              </a:tblGrid>
              <a:tr h="415364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Frequent</a:t>
                      </a:r>
                      <a:r>
                        <a:rPr lang="en-US" sz="1100" b="1" baseline="0" dirty="0"/>
                        <a:t> Value Delivery</a:t>
                      </a:r>
                      <a:endParaRPr lang="en-US" sz="11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Part of a Team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Maintainability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Managing Technical </a:t>
                      </a:r>
                      <a:r>
                        <a:rPr lang="en-US" sz="1100" b="1" dirty="0" smtClean="0"/>
                        <a:t>Debt</a:t>
                      </a:r>
                      <a:endParaRPr lang="en-US" sz="11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Sound </a:t>
                      </a:r>
                    </a:p>
                    <a:p>
                      <a:pPr algn="ctr"/>
                      <a:r>
                        <a:rPr lang="en-US" sz="1100" b="1" dirty="0"/>
                        <a:t>Software Design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Consistent Release Quality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Productivity</a:t>
                      </a:r>
                      <a:r>
                        <a:rPr lang="en-US" sz="1100" b="1" baseline="0" dirty="0"/>
                        <a:t> &amp; Efficiency</a:t>
                      </a:r>
                      <a:endParaRPr lang="en-US" sz="11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638791"/>
                  </a:ext>
                </a:extLst>
              </a:tr>
              <a:tr h="556291">
                <a:tc>
                  <a:txBody>
                    <a:bodyPr/>
                    <a:lstStyle/>
                    <a:p>
                      <a:r>
                        <a:rPr lang="en-US" sz="1400" b="1" dirty="0"/>
                        <a:t>“Cool”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Ease of interaction and collaboration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 comfortable</a:t>
                      </a:r>
                      <a:r>
                        <a:rPr lang="en-US" sz="1050" baseline="0" dirty="0"/>
                        <a:t>, exciting, relaxing environment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749989"/>
                  </a:ext>
                </a:extLst>
              </a:tr>
              <a:tr h="559824">
                <a:tc>
                  <a:txBody>
                    <a:bodyPr/>
                    <a:lstStyle/>
                    <a:p>
                      <a:r>
                        <a:rPr lang="en-US" sz="1400" b="1" dirty="0"/>
                        <a:t>Agile 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Sprints</a:t>
                      </a:r>
                      <a:r>
                        <a:rPr lang="en-US" sz="1050" baseline="0" dirty="0"/>
                        <a:t> and Kanban methods ensure value prioritization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Daily standups and mutual accountability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Estimation as part</a:t>
                      </a:r>
                      <a:r>
                        <a:rPr lang="en-US" sz="1050" baseline="0" dirty="0"/>
                        <a:t> of the planning process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Reduced scope of short</a:t>
                      </a:r>
                      <a:r>
                        <a:rPr lang="en-US" sz="1050" baseline="0" dirty="0"/>
                        <a:t> sprints reduces release risk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Rituals enable collaboration and early</a:t>
                      </a:r>
                      <a:r>
                        <a:rPr lang="en-US" sz="1050" baseline="0" dirty="0"/>
                        <a:t> issue resolution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2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832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did we get into software development?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Rapid return on our effort</a:t>
            </a:r>
          </a:p>
          <a:p>
            <a:r>
              <a:rPr lang="en-US" dirty="0"/>
              <a:t>Work on tough problems</a:t>
            </a:r>
          </a:p>
          <a:p>
            <a:r>
              <a:rPr lang="en-US" dirty="0"/>
              <a:t>Build tools that people use</a:t>
            </a:r>
          </a:p>
          <a:p>
            <a:r>
              <a:rPr lang="en-US" dirty="0"/>
              <a:t>Enriching our lives</a:t>
            </a:r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Building something innovative</a:t>
            </a:r>
          </a:p>
          <a:p>
            <a:r>
              <a:rPr lang="en-US" dirty="0"/>
              <a:t>Impacting people’s lives</a:t>
            </a:r>
          </a:p>
          <a:p>
            <a:r>
              <a:rPr lang="en-US" dirty="0"/>
              <a:t>Saving money / creating wealth</a:t>
            </a:r>
          </a:p>
          <a:p>
            <a:r>
              <a:rPr lang="en-US" dirty="0"/>
              <a:t>Automating complex activities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2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Strategies and techniques for increasing Funability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1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Team Roles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976" y="2016250"/>
            <a:ext cx="5971476" cy="3886199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5677023" y="3029136"/>
            <a:ext cx="917379" cy="661227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057991" y="3735537"/>
            <a:ext cx="940711" cy="693495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9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Establish a strong development lead role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334" y="1825625"/>
            <a:ext cx="5265471" cy="4351338"/>
          </a:xfrm>
        </p:spPr>
        <p:txBody>
          <a:bodyPr>
            <a:normAutofit/>
          </a:bodyPr>
          <a:lstStyle/>
          <a:p>
            <a:r>
              <a:rPr lang="en-US" dirty="0"/>
              <a:t>Lead Developer</a:t>
            </a:r>
          </a:p>
          <a:p>
            <a:pPr lvl="1"/>
            <a:r>
              <a:rPr lang="en-US" dirty="0"/>
              <a:t>Qualities of good </a:t>
            </a:r>
            <a:r>
              <a:rPr lang="en-US" dirty="0" smtClean="0"/>
              <a:t>programmer +…</a:t>
            </a:r>
            <a:endParaRPr lang="en-US" dirty="0"/>
          </a:p>
          <a:p>
            <a:pPr lvl="1"/>
            <a:r>
              <a:rPr lang="en-US" dirty="0"/>
              <a:t>Coaches </a:t>
            </a:r>
            <a:r>
              <a:rPr lang="en-US" dirty="0" smtClean="0"/>
              <a:t>Jr </a:t>
            </a:r>
            <a:r>
              <a:rPr lang="en-US" dirty="0"/>
              <a:t>programmers</a:t>
            </a:r>
          </a:p>
          <a:p>
            <a:pPr lvl="1"/>
            <a:r>
              <a:rPr lang="en-US" dirty="0"/>
              <a:t>Works with programmers to design new features	</a:t>
            </a:r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8329" y="1825625"/>
            <a:ext cx="52654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Lead Engineer</a:t>
            </a:r>
          </a:p>
          <a:p>
            <a:pPr lvl="1"/>
            <a:r>
              <a:rPr lang="en-US" dirty="0"/>
              <a:t>Qualities of good </a:t>
            </a:r>
            <a:r>
              <a:rPr lang="en-US" dirty="0" smtClean="0"/>
              <a:t>engineer +…</a:t>
            </a:r>
            <a:endParaRPr lang="en-US" dirty="0"/>
          </a:p>
          <a:p>
            <a:pPr lvl="1"/>
            <a:r>
              <a:rPr lang="en-US" dirty="0"/>
              <a:t>Coaches and mentors team on design principles and standards</a:t>
            </a:r>
          </a:p>
          <a:p>
            <a:pPr lvl="1"/>
            <a:r>
              <a:rPr lang="en-US" dirty="0"/>
              <a:t>Responsible for maintaining the conceptual design</a:t>
            </a:r>
          </a:p>
          <a:p>
            <a:pPr lvl="1"/>
            <a:r>
              <a:rPr lang="en-US" dirty="0"/>
              <a:t>Maintains big picture of product</a:t>
            </a:r>
          </a:p>
          <a:p>
            <a:pPr lvl="1"/>
            <a:r>
              <a:rPr lang="en-US" dirty="0"/>
              <a:t>Proactive communicator</a:t>
            </a:r>
          </a:p>
          <a:p>
            <a:pPr lvl="1"/>
            <a:r>
              <a:rPr lang="en-US" dirty="0"/>
              <a:t>Responsible for performance of product</a:t>
            </a:r>
          </a:p>
          <a:p>
            <a:pPr lvl="1"/>
            <a:r>
              <a:rPr lang="en-US" dirty="0"/>
              <a:t>Ensures engineers are testing their code</a:t>
            </a:r>
          </a:p>
          <a:p>
            <a:pPr lvl="1"/>
            <a:r>
              <a:rPr lang="en-US" dirty="0"/>
              <a:t>Performs code reviews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584983" y="2562278"/>
            <a:ext cx="4593879" cy="58016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584982" y="3142446"/>
            <a:ext cx="4593879" cy="58016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584981" y="3722614"/>
            <a:ext cx="4593879" cy="36642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584981" y="5013557"/>
            <a:ext cx="4593879" cy="58016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584980" y="4433389"/>
            <a:ext cx="4593879" cy="58016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1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Establish a strong project management role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Primary responsibility: Process facilitator</a:t>
            </a:r>
          </a:p>
          <a:p>
            <a:pPr lvl="1"/>
            <a:r>
              <a:rPr lang="en-US" dirty="0"/>
              <a:t>Ensure steps are followed</a:t>
            </a:r>
          </a:p>
          <a:p>
            <a:pPr lvl="1"/>
            <a:r>
              <a:rPr lang="en-US" dirty="0"/>
              <a:t>Maintain consistency</a:t>
            </a:r>
          </a:p>
          <a:p>
            <a:pPr lvl="1"/>
            <a:r>
              <a:rPr lang="en-US" dirty="0"/>
              <a:t>Keep a productive rhythm</a:t>
            </a:r>
          </a:p>
          <a:p>
            <a:pPr lvl="1"/>
            <a:r>
              <a:rPr lang="en-US" dirty="0"/>
              <a:t>Schedule/facilitate meetings</a:t>
            </a:r>
          </a:p>
          <a:p>
            <a:pPr lvl="1"/>
            <a:r>
              <a:rPr lang="en-US" dirty="0"/>
              <a:t>Keep meetings productive</a:t>
            </a:r>
          </a:p>
          <a:p>
            <a:pPr lvl="1"/>
            <a:r>
              <a:rPr lang="en-US" dirty="0"/>
              <a:t>Ensure proper task prioritization</a:t>
            </a:r>
          </a:p>
          <a:p>
            <a:r>
              <a:rPr lang="en-US" dirty="0"/>
              <a:t>Central communication for project</a:t>
            </a:r>
          </a:p>
          <a:p>
            <a:r>
              <a:rPr lang="en-US" dirty="0"/>
              <a:t>Tight coordination with lead engineer, UI/UX, QA and product manager</a:t>
            </a:r>
          </a:p>
          <a:p>
            <a:r>
              <a:rPr lang="en-US" dirty="0"/>
              <a:t>Decision tracking and documentation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Release plan development</a:t>
            </a:r>
          </a:p>
          <a:p>
            <a:r>
              <a:rPr lang="en-US" dirty="0"/>
              <a:t>Task/action item tracking</a:t>
            </a:r>
          </a:p>
          <a:p>
            <a:r>
              <a:rPr lang="en-US" dirty="0"/>
              <a:t>Project status monitoring / reporting</a:t>
            </a:r>
          </a:p>
          <a:p>
            <a:r>
              <a:rPr lang="en-US" dirty="0"/>
              <a:t>Project health monitoring / reporting</a:t>
            </a:r>
          </a:p>
          <a:p>
            <a:r>
              <a:rPr lang="en-US" dirty="0"/>
              <a:t>Information/decision coordination</a:t>
            </a:r>
          </a:p>
          <a:p>
            <a:r>
              <a:rPr lang="en-US" dirty="0"/>
              <a:t>Retrospectives</a:t>
            </a:r>
          </a:p>
          <a:p>
            <a:r>
              <a:rPr lang="en-US" dirty="0"/>
              <a:t>Management of external communications</a:t>
            </a:r>
          </a:p>
          <a:p>
            <a:r>
              <a:rPr lang="en-US" dirty="0"/>
              <a:t>Lead daily standups</a:t>
            </a:r>
          </a:p>
          <a:p>
            <a:r>
              <a:rPr lang="en-US" dirty="0"/>
              <a:t>Keeps sprint planning &lt; 1 hour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43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 the schedules of your “makers”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Manager </a:t>
            </a:r>
            <a:r>
              <a:rPr lang="en-US"/>
              <a:t>vs Maker </a:t>
            </a:r>
            <a:r>
              <a:rPr lang="en-US" dirty="0"/>
              <a:t>Schedule</a:t>
            </a:r>
          </a:p>
          <a:p>
            <a:pPr lvl="1"/>
            <a:r>
              <a:rPr lang="en-US" dirty="0"/>
              <a:t>Paul Graham (Y </a:t>
            </a:r>
            <a:r>
              <a:rPr lang="en-US" dirty="0" err="1"/>
              <a:t>Combinator</a:t>
            </a:r>
            <a:r>
              <a:rPr lang="en-US" dirty="0"/>
              <a:t>): </a:t>
            </a:r>
            <a:r>
              <a:rPr lang="en-US" dirty="0">
                <a:hlinkClick r:id="rId2"/>
              </a:rPr>
              <a:t>http://www.paulgraham.com/makersschedule.html</a:t>
            </a: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10" y="3081983"/>
            <a:ext cx="5046461" cy="25311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267" y="3069792"/>
            <a:ext cx="4455814" cy="255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19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Establish a consistent design identity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Avoid treating every new project as a unique design effort</a:t>
            </a:r>
          </a:p>
          <a:p>
            <a:pPr lvl="1"/>
            <a:r>
              <a:rPr lang="en-US" dirty="0"/>
              <a:t>When done right, the methodology for decomposing a system can (and should) be the same for every project</a:t>
            </a:r>
          </a:p>
          <a:p>
            <a:r>
              <a:rPr lang="en-US" dirty="0"/>
              <a:t>System feels created by a single mind</a:t>
            </a:r>
          </a:p>
          <a:p>
            <a:r>
              <a:rPr lang="en-US" dirty="0"/>
              <a:t>Ensures things such as testability remain high in all areas of system</a:t>
            </a:r>
          </a:p>
          <a:p>
            <a:r>
              <a:rPr lang="en-US" dirty="0"/>
              <a:t>Enables movement of developers from one area of the system to another, and from project to project</a:t>
            </a:r>
          </a:p>
          <a:p>
            <a:endParaRPr lang="en-US" dirty="0"/>
          </a:p>
          <a:p>
            <a:r>
              <a:rPr lang="en-US" dirty="0"/>
              <a:t>Examples: object-orientation, services, micro-services, </a:t>
            </a:r>
            <a:r>
              <a:rPr lang="en-US" dirty="0" err="1"/>
              <a:t>IDesign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1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Establish a consistent design identity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806039" y="2404754"/>
            <a:ext cx="8579922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“I will contend that </a:t>
            </a:r>
            <a:r>
              <a:rPr lang="en-US" sz="2000" u="sng" dirty="0"/>
              <a:t>Conceptual Integrity is the most important consideration in system design</a:t>
            </a:r>
            <a:r>
              <a:rPr lang="en-US" sz="2000" dirty="0"/>
              <a:t>. It is better to have a system omit certain anomalous features and improvements, but to reflect one set of design ideas, than to have one that contains many good but independent and uncoordinated ideas.”</a:t>
            </a:r>
          </a:p>
          <a:p>
            <a:pPr lvl="2" algn="r"/>
            <a:r>
              <a:rPr lang="en-US" dirty="0"/>
              <a:t>Fred Brooks (1975)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2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Stamina Hypothesis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923" y="1347978"/>
            <a:ext cx="8124825" cy="43815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171944" y="5941551"/>
            <a:ext cx="43952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http://www.martinfowler.com/bliki/DesignStaminaHypothesis.html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65108" y="4222622"/>
            <a:ext cx="194767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Usually weeks, not months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4846320" y="3882804"/>
            <a:ext cx="4018788" cy="66298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31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test-driven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Forces consumption awareness in your code because you create the first consumer </a:t>
            </a:r>
          </a:p>
          <a:p>
            <a:pPr lvl="1"/>
            <a:r>
              <a:rPr lang="en-US" dirty="0"/>
              <a:t>Gets you focused on the interface rather than the implementation</a:t>
            </a:r>
          </a:p>
          <a:p>
            <a:pPr lvl="1"/>
            <a:r>
              <a:rPr lang="en-US" dirty="0"/>
              <a:t>Tends to create interfaces that are conveniently callable</a:t>
            </a:r>
          </a:p>
          <a:p>
            <a:r>
              <a:rPr lang="en-US" dirty="0"/>
              <a:t>Forces the software to be more testable which usually requires more decoupling from its surroundings</a:t>
            </a:r>
          </a:p>
          <a:p>
            <a:r>
              <a:rPr lang="en-US" dirty="0"/>
              <a:t>Things that are difficult to test tend to be simplified in order to achieve testability</a:t>
            </a:r>
          </a:p>
          <a:p>
            <a:r>
              <a:rPr lang="en-US" dirty="0"/>
              <a:t>Tests allow you to play “what if” games with broad  changes to assess the impact to the design</a:t>
            </a:r>
          </a:p>
          <a:p>
            <a:r>
              <a:rPr lang="en-US" dirty="0"/>
              <a:t>Makes the code more understandable/readable </a:t>
            </a:r>
          </a:p>
          <a:p>
            <a:pPr lvl="1"/>
            <a:r>
              <a:rPr lang="en-US" dirty="0"/>
              <a:t>Unit tests that describe how the developer intended the code to be consumed</a:t>
            </a:r>
          </a:p>
          <a:p>
            <a:pPr lvl="1"/>
            <a:r>
              <a:rPr lang="en-US" dirty="0"/>
              <a:t>Built in example code!</a:t>
            </a:r>
          </a:p>
        </p:txBody>
      </p:sp>
    </p:spTree>
    <p:extLst>
      <p:ext uri="{BB962C8B-B14F-4D97-AF65-F5344CB8AC3E}">
        <p14:creationId xmlns:p14="http://schemas.microsoft.com/office/powerpoint/2010/main" val="52031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 code review of every pull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reviews single best way to </a:t>
            </a:r>
            <a:r>
              <a:rPr lang="en-US"/>
              <a:t>improve quality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Reduces the stabilization cycle</a:t>
            </a:r>
          </a:p>
          <a:p>
            <a:r>
              <a:rPr lang="en-US" dirty="0"/>
              <a:t>Enables us to develop confidently</a:t>
            </a:r>
          </a:p>
          <a:p>
            <a:r>
              <a:rPr lang="en-US" dirty="0"/>
              <a:t>Provides mechanism for coaching and mentoring</a:t>
            </a:r>
          </a:p>
          <a:p>
            <a:r>
              <a:rPr lang="en-US" dirty="0"/>
              <a:t>Ensures the code is consistent with the software architecture/design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49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is…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97149"/>
            <a:ext cx="10515600" cy="35798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… the journey many of us are on to seek fulfillment of those goals has required enduring a lot of “pain” along the way.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Cool office spaces is not enough</a:t>
            </a:r>
          </a:p>
        </p:txBody>
      </p:sp>
    </p:spTree>
    <p:extLst>
      <p:ext uri="{BB962C8B-B14F-4D97-AF65-F5344CB8AC3E}">
        <p14:creationId xmlns:p14="http://schemas.microsoft.com/office/powerpoint/2010/main" val="419304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continuous integration with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confidence that our systems work</a:t>
            </a:r>
          </a:p>
          <a:p>
            <a:r>
              <a:rPr lang="en-US" dirty="0"/>
              <a:t>We don’t want that dreaded support call</a:t>
            </a:r>
          </a:p>
          <a:p>
            <a:r>
              <a:rPr lang="en-US" dirty="0"/>
              <a:t>Enables us to sleep at night</a:t>
            </a:r>
          </a:p>
          <a:p>
            <a:r>
              <a:rPr lang="en-US" dirty="0"/>
              <a:t>Avoids “broken window” syndrome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81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 ability to do integration tests on the desktop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Enables a developer to build and run end-to-end tests and validation on their own machines</a:t>
            </a:r>
          </a:p>
          <a:p>
            <a:pPr lvl="1"/>
            <a:r>
              <a:rPr lang="en-US" dirty="0"/>
              <a:t>Includes hosting of databases locally</a:t>
            </a:r>
          </a:p>
          <a:p>
            <a:pPr lvl="1"/>
            <a:r>
              <a:rPr lang="en-US" dirty="0"/>
              <a:t>Avoids collisions with other developers</a:t>
            </a:r>
          </a:p>
          <a:p>
            <a:pPr lvl="1"/>
            <a:r>
              <a:rPr lang="en-US" dirty="0"/>
              <a:t>Enables development in isolation</a:t>
            </a:r>
          </a:p>
          <a:p>
            <a:r>
              <a:rPr lang="en-US" dirty="0"/>
              <a:t>Ability to do this must be a conscious design all along the way</a:t>
            </a:r>
          </a:p>
          <a:p>
            <a:pPr lvl="1"/>
            <a:r>
              <a:rPr lang="en-US" dirty="0"/>
              <a:t>Your system design choices can enable or prevent this</a:t>
            </a:r>
          </a:p>
        </p:txBody>
      </p:sp>
    </p:spTree>
    <p:extLst>
      <p:ext uri="{BB962C8B-B14F-4D97-AF65-F5344CB8AC3E}">
        <p14:creationId xmlns:p14="http://schemas.microsoft.com/office/powerpoint/2010/main" val="93491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628526"/>
              </p:ext>
            </p:extLst>
          </p:nvPr>
        </p:nvGraphicFramePr>
        <p:xfrm>
          <a:off x="0" y="3"/>
          <a:ext cx="12191999" cy="70338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1791">
                  <a:extLst>
                    <a:ext uri="{9D8B030D-6E8A-4147-A177-3AD203B41FA5}">
                      <a16:colId xmlns:a16="http://schemas.microsoft.com/office/drawing/2014/main" val="1944283685"/>
                    </a:ext>
                  </a:extLst>
                </a:gridCol>
                <a:gridCol w="1485744">
                  <a:extLst>
                    <a:ext uri="{9D8B030D-6E8A-4147-A177-3AD203B41FA5}">
                      <a16:colId xmlns:a16="http://schemas.microsoft.com/office/drawing/2014/main" val="3872953908"/>
                    </a:ext>
                  </a:extLst>
                </a:gridCol>
                <a:gridCol w="1485744">
                  <a:extLst>
                    <a:ext uri="{9D8B030D-6E8A-4147-A177-3AD203B41FA5}">
                      <a16:colId xmlns:a16="http://schemas.microsoft.com/office/drawing/2014/main" val="1511997050"/>
                    </a:ext>
                  </a:extLst>
                </a:gridCol>
                <a:gridCol w="1485744">
                  <a:extLst>
                    <a:ext uri="{9D8B030D-6E8A-4147-A177-3AD203B41FA5}">
                      <a16:colId xmlns:a16="http://schemas.microsoft.com/office/drawing/2014/main" val="940477241"/>
                    </a:ext>
                  </a:extLst>
                </a:gridCol>
                <a:gridCol w="1485744">
                  <a:extLst>
                    <a:ext uri="{9D8B030D-6E8A-4147-A177-3AD203B41FA5}">
                      <a16:colId xmlns:a16="http://schemas.microsoft.com/office/drawing/2014/main" val="2090413902"/>
                    </a:ext>
                  </a:extLst>
                </a:gridCol>
                <a:gridCol w="1485744">
                  <a:extLst>
                    <a:ext uri="{9D8B030D-6E8A-4147-A177-3AD203B41FA5}">
                      <a16:colId xmlns:a16="http://schemas.microsoft.com/office/drawing/2014/main" val="538233420"/>
                    </a:ext>
                  </a:extLst>
                </a:gridCol>
                <a:gridCol w="1485744">
                  <a:extLst>
                    <a:ext uri="{9D8B030D-6E8A-4147-A177-3AD203B41FA5}">
                      <a16:colId xmlns:a16="http://schemas.microsoft.com/office/drawing/2014/main" val="2730137864"/>
                    </a:ext>
                  </a:extLst>
                </a:gridCol>
                <a:gridCol w="1485744">
                  <a:extLst>
                    <a:ext uri="{9D8B030D-6E8A-4147-A177-3AD203B41FA5}">
                      <a16:colId xmlns:a16="http://schemas.microsoft.com/office/drawing/2014/main" val="819194738"/>
                    </a:ext>
                  </a:extLst>
                </a:gridCol>
              </a:tblGrid>
              <a:tr h="430684"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Frequent</a:t>
                      </a:r>
                      <a:r>
                        <a:rPr lang="en-US" sz="1000" b="1" baseline="0" dirty="0"/>
                        <a:t> Value Delivery</a:t>
                      </a:r>
                      <a:endParaRPr lang="en-US" sz="10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Part of a Team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Maintainability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Managing </a:t>
                      </a:r>
                      <a:r>
                        <a:rPr lang="en-US" sz="1000" b="1"/>
                        <a:t>Technical Debt</a:t>
                      </a:r>
                      <a:endParaRPr lang="en-US" sz="10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Sound </a:t>
                      </a:r>
                    </a:p>
                    <a:p>
                      <a:pPr algn="ctr"/>
                      <a:r>
                        <a:rPr lang="en-US" sz="1000" b="1" dirty="0"/>
                        <a:t>Software Design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Consistent Release Quality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Productivity</a:t>
                      </a:r>
                      <a:r>
                        <a:rPr lang="en-US" sz="1000" b="1" baseline="0" dirty="0"/>
                        <a:t> &amp; Efficiency</a:t>
                      </a:r>
                      <a:endParaRPr lang="en-US" sz="10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638791"/>
                  </a:ext>
                </a:extLst>
              </a:tr>
              <a:tr h="576808">
                <a:tc>
                  <a:txBody>
                    <a:bodyPr/>
                    <a:lstStyle/>
                    <a:p>
                      <a:r>
                        <a:rPr lang="en-US" sz="1100" b="1" dirty="0"/>
                        <a:t>“Cool” Space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Ease of interaction and collaboration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 comfortable</a:t>
                      </a:r>
                      <a:r>
                        <a:rPr lang="en-US" sz="900" baseline="0" dirty="0"/>
                        <a:t>, exciting, relaxing environment</a:t>
                      </a:r>
                      <a:endParaRPr lang="en-US" sz="9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749989"/>
                  </a:ext>
                </a:extLst>
              </a:tr>
              <a:tr h="576808">
                <a:tc>
                  <a:txBody>
                    <a:bodyPr/>
                    <a:lstStyle/>
                    <a:p>
                      <a:r>
                        <a:rPr lang="en-US" sz="1100" b="1" dirty="0"/>
                        <a:t>Agile Methods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Sprints</a:t>
                      </a:r>
                      <a:r>
                        <a:rPr lang="en-US" sz="900" baseline="0" dirty="0"/>
                        <a:t> and Kanban methods ensure value prioritization</a:t>
                      </a:r>
                      <a:endParaRPr lang="en-US" sz="9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Daily standups and mutual accountability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Reduced scope of short</a:t>
                      </a:r>
                      <a:r>
                        <a:rPr lang="en-US" sz="900" baseline="0" dirty="0"/>
                        <a:t> sprints reduces release risk</a:t>
                      </a:r>
                      <a:endParaRPr lang="en-US" sz="9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Flexible</a:t>
                      </a:r>
                      <a:r>
                        <a:rPr lang="en-US" sz="900" baseline="0" dirty="0"/>
                        <a:t> processes</a:t>
                      </a:r>
                      <a:endParaRPr lang="en-US" sz="900" dirty="0"/>
                    </a:p>
                    <a:p>
                      <a:r>
                        <a:rPr lang="en-US" sz="900" dirty="0"/>
                        <a:t>Rituals enable collaboration and early</a:t>
                      </a:r>
                      <a:r>
                        <a:rPr lang="en-US" sz="900" baseline="0" dirty="0"/>
                        <a:t> issue resolution</a:t>
                      </a:r>
                      <a:endParaRPr lang="en-US" sz="9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2708"/>
                  </a:ext>
                </a:extLst>
              </a:tr>
              <a:tr h="526472">
                <a:tc>
                  <a:txBody>
                    <a:bodyPr/>
                    <a:lstStyle/>
                    <a:p>
                      <a:r>
                        <a:rPr lang="en-US" sz="1100" b="1" dirty="0"/>
                        <a:t>Strong Lead Engineer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Mentoring junior developers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Ensure code standards met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Maintains “big picture” enabling</a:t>
                      </a:r>
                      <a:r>
                        <a:rPr lang="en-US" sz="900" baseline="0" dirty="0"/>
                        <a:t> proactive tradeoff evaluation and decisions</a:t>
                      </a:r>
                      <a:endParaRPr lang="en-US" sz="9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Maintains conceptual</a:t>
                      </a:r>
                      <a:r>
                        <a:rPr lang="en-US" sz="900" baseline="0" dirty="0"/>
                        <a:t> design integrity</a:t>
                      </a:r>
                      <a:endParaRPr lang="en-US" sz="9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Accountability for product</a:t>
                      </a:r>
                      <a:r>
                        <a:rPr lang="en-US" sz="900" baseline="0" dirty="0"/>
                        <a:t> releases</a:t>
                      </a:r>
                      <a:endParaRPr lang="en-US" sz="9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Maintains focus of the team</a:t>
                      </a:r>
                      <a:r>
                        <a:rPr lang="en-US" sz="900" baseline="0" dirty="0"/>
                        <a:t> and prevents thrashing</a:t>
                      </a:r>
                      <a:endParaRPr lang="en-US" sz="9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342996"/>
                  </a:ext>
                </a:extLst>
              </a:tr>
              <a:tr h="565024">
                <a:tc>
                  <a:txBody>
                    <a:bodyPr/>
                    <a:lstStyle/>
                    <a:p>
                      <a:r>
                        <a:rPr lang="en-US" sz="1100" b="1" dirty="0"/>
                        <a:t>Strong Project Management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Ensures</a:t>
                      </a:r>
                      <a:r>
                        <a:rPr lang="en-US" sz="900" baseline="0" dirty="0"/>
                        <a:t> clear definition of done and use expectations</a:t>
                      </a:r>
                      <a:endParaRPr lang="en-US" sz="9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Manages</a:t>
                      </a:r>
                      <a:r>
                        <a:rPr lang="en-US" sz="900" baseline="0" dirty="0"/>
                        <a:t> expectations across all stakeholders through proactive communication</a:t>
                      </a:r>
                      <a:endParaRPr lang="en-US" sz="9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Mental burden of planning,</a:t>
                      </a:r>
                      <a:r>
                        <a:rPr lang="en-US" sz="900" baseline="0" dirty="0"/>
                        <a:t> decision, and stakeholder details lifted from dev team</a:t>
                      </a:r>
                      <a:endParaRPr lang="en-US" sz="9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171809"/>
                  </a:ext>
                </a:extLst>
              </a:tr>
              <a:tr h="576808">
                <a:tc>
                  <a:txBody>
                    <a:bodyPr/>
                    <a:lstStyle/>
                    <a:p>
                      <a:r>
                        <a:rPr lang="en-US" sz="1100" b="1" dirty="0"/>
                        <a:t>Maker</a:t>
                      </a:r>
                      <a:r>
                        <a:rPr lang="en-US" sz="1100" b="1" baseline="0" dirty="0"/>
                        <a:t> </a:t>
                      </a:r>
                      <a:r>
                        <a:rPr lang="en-US" sz="1100" b="1" dirty="0"/>
                        <a:t>Schedules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Increased</a:t>
                      </a:r>
                      <a:r>
                        <a:rPr lang="en-US" sz="900" baseline="0" dirty="0"/>
                        <a:t> availability for spontaneous collaboration</a:t>
                      </a:r>
                      <a:endParaRPr lang="en-US" sz="9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Less disruptions can mean increased</a:t>
                      </a:r>
                      <a:r>
                        <a:rPr lang="en-US" sz="900" baseline="0" dirty="0"/>
                        <a:t> focus and better results</a:t>
                      </a:r>
                      <a:endParaRPr lang="en-US" sz="9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Large blocks of time to “get into” the problem</a:t>
                      </a:r>
                      <a:r>
                        <a:rPr lang="en-US" sz="900" baseline="0" dirty="0"/>
                        <a:t> at hand</a:t>
                      </a:r>
                      <a:endParaRPr lang="en-US" sz="9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011551"/>
                  </a:ext>
                </a:extLst>
              </a:tr>
              <a:tr h="813639">
                <a:tc>
                  <a:txBody>
                    <a:bodyPr/>
                    <a:lstStyle/>
                    <a:p>
                      <a:r>
                        <a:rPr lang="en-US" sz="1100" b="1" dirty="0"/>
                        <a:t>Consistent Design Identity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More</a:t>
                      </a:r>
                      <a:r>
                        <a:rPr lang="en-US" sz="900" baseline="0" dirty="0"/>
                        <a:t> efficient estimation and planning of work</a:t>
                      </a:r>
                      <a:endParaRPr lang="en-US" sz="9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Increased collaboration efficiency as a result of reduced</a:t>
                      </a:r>
                      <a:r>
                        <a:rPr lang="en-US" sz="900" baseline="0" dirty="0"/>
                        <a:t> design silos</a:t>
                      </a:r>
                      <a:endParaRPr lang="en-US" sz="9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aseline="0" dirty="0"/>
                        <a:t>Software designed to encapsulate volatility making future changes easier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Enables explicit decision for design deviation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Consistent adherence to common design principles and criteria helps reduce entropy/software</a:t>
                      </a:r>
                      <a:r>
                        <a:rPr lang="en-US" sz="900" baseline="0" dirty="0"/>
                        <a:t> rot</a:t>
                      </a:r>
                    </a:p>
                    <a:p>
                      <a:r>
                        <a:rPr lang="en-US" sz="900" baseline="0" dirty="0"/>
                        <a:t>Consistent approach to system decomposition</a:t>
                      </a:r>
                      <a:endParaRPr lang="en-US" sz="9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Narrow developer FOV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Increased shared</a:t>
                      </a:r>
                      <a:r>
                        <a:rPr lang="en-US" sz="900" baseline="0" dirty="0"/>
                        <a:t> understanding of the whole system</a:t>
                      </a:r>
                    </a:p>
                    <a:p>
                      <a:endParaRPr lang="en-US" sz="9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569822"/>
                  </a:ext>
                </a:extLst>
              </a:tr>
              <a:tr h="738315">
                <a:tc>
                  <a:txBody>
                    <a:bodyPr/>
                    <a:lstStyle/>
                    <a:p>
                      <a:r>
                        <a:rPr lang="en-US" sz="1100" b="1" dirty="0"/>
                        <a:t>Test-Driven</a:t>
                      </a:r>
                      <a:r>
                        <a:rPr lang="en-US" sz="1100" b="1" baseline="0" dirty="0"/>
                        <a:t> Design</a:t>
                      </a:r>
                      <a:endParaRPr lang="en-US" sz="11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Helps</a:t>
                      </a:r>
                      <a:r>
                        <a:rPr lang="en-US" sz="900" baseline="0" dirty="0"/>
                        <a:t> ensure main branch has </a:t>
                      </a:r>
                      <a:r>
                        <a:rPr lang="en-US" sz="900" baseline="0" dirty="0" err="1"/>
                        <a:t>releaseable</a:t>
                      </a:r>
                      <a:r>
                        <a:rPr lang="en-US" sz="900" baseline="0" dirty="0"/>
                        <a:t> code</a:t>
                      </a:r>
                      <a:endParaRPr lang="en-US" sz="900" dirty="0"/>
                    </a:p>
                    <a:p>
                      <a:endParaRPr lang="en-US" sz="9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Quality/design accountability increased and shared mutually amongst the team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Code-base</a:t>
                      </a:r>
                      <a:r>
                        <a:rPr lang="en-US" sz="900" baseline="0" dirty="0"/>
                        <a:t> is constantly under some for of test</a:t>
                      </a:r>
                      <a:endParaRPr lang="en-US" sz="900" dirty="0"/>
                    </a:p>
                    <a:p>
                      <a:r>
                        <a:rPr lang="en-US" sz="900" dirty="0"/>
                        <a:t>Reduces</a:t>
                      </a:r>
                      <a:r>
                        <a:rPr lang="en-US" sz="900" baseline="0" dirty="0"/>
                        <a:t> unintended changes in behavior</a:t>
                      </a:r>
                      <a:endParaRPr lang="en-US" sz="9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Helps</a:t>
                      </a:r>
                      <a:r>
                        <a:rPr lang="en-US" sz="900" baseline="0" dirty="0"/>
                        <a:t> identify areas of potential technical debt</a:t>
                      </a:r>
                    </a:p>
                    <a:p>
                      <a:r>
                        <a:rPr lang="en-US" sz="900" baseline="0" dirty="0"/>
                        <a:t>Enables refactoring</a:t>
                      </a:r>
                      <a:endParaRPr lang="en-US" sz="9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Enables adherence to best practices</a:t>
                      </a:r>
                      <a:r>
                        <a:rPr lang="en-US" sz="900" baseline="0" dirty="0"/>
                        <a:t> related to design</a:t>
                      </a:r>
                      <a:endParaRPr lang="en-US" sz="9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Defect detection prior to formal QA testing</a:t>
                      </a:r>
                    </a:p>
                    <a:p>
                      <a:r>
                        <a:rPr lang="en-US" sz="900" dirty="0"/>
                        <a:t>Reduces</a:t>
                      </a:r>
                      <a:r>
                        <a:rPr lang="en-US" sz="900" baseline="0" dirty="0"/>
                        <a:t> level of stress during releases</a:t>
                      </a:r>
                      <a:endParaRPr lang="en-US" sz="9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Narrow developer FOV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771426"/>
                  </a:ext>
                </a:extLst>
              </a:tr>
              <a:tr h="576808">
                <a:tc>
                  <a:txBody>
                    <a:bodyPr/>
                    <a:lstStyle/>
                    <a:p>
                      <a:r>
                        <a:rPr lang="en-US" sz="1100" b="1" dirty="0"/>
                        <a:t>Pull Request Code Review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Helps</a:t>
                      </a:r>
                      <a:r>
                        <a:rPr lang="en-US" sz="900" baseline="0" dirty="0"/>
                        <a:t> ensure main branch has </a:t>
                      </a:r>
                      <a:r>
                        <a:rPr lang="en-US" sz="900" baseline="0" dirty="0" err="1"/>
                        <a:t>releaseable</a:t>
                      </a:r>
                      <a:r>
                        <a:rPr lang="en-US" sz="900" baseline="0" dirty="0"/>
                        <a:t> code</a:t>
                      </a:r>
                      <a:endParaRPr lang="en-US" sz="9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Shared</a:t>
                      </a:r>
                      <a:r>
                        <a:rPr lang="en-US" sz="900" baseline="0" dirty="0"/>
                        <a:t> responsibility for the entire code base and shared design</a:t>
                      </a:r>
                      <a:endParaRPr lang="en-US" sz="9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Can </a:t>
                      </a:r>
                      <a:r>
                        <a:rPr lang="en-US" sz="900" baseline="0" dirty="0"/>
                        <a:t>enable simplicity over cleverness</a:t>
                      </a:r>
                      <a:endParaRPr lang="en-US" sz="9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Helps</a:t>
                      </a:r>
                      <a:r>
                        <a:rPr lang="en-US" sz="900" baseline="0" dirty="0"/>
                        <a:t> identify areas of potential technical debt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</a:t>
                      </a:r>
                      <a:r>
                        <a:rPr lang="en-US" sz="900" baseline="0" dirty="0"/>
                        <a:t>ncreased likelihood of design problems identified early</a:t>
                      </a:r>
                      <a:endParaRPr lang="en-US" sz="9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Defect detection prior to formal QA testing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Provides</a:t>
                      </a:r>
                      <a:r>
                        <a:rPr lang="en-US" sz="900" baseline="0" dirty="0"/>
                        <a:t> coaching and mentoring opportunities to improve skills of the team </a:t>
                      </a:r>
                      <a:endParaRPr lang="en-US" sz="9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271860"/>
                  </a:ext>
                </a:extLst>
              </a:tr>
              <a:tr h="738315">
                <a:tc>
                  <a:txBody>
                    <a:bodyPr/>
                    <a:lstStyle/>
                    <a:p>
                      <a:r>
                        <a:rPr lang="en-US" sz="1100" b="1" dirty="0"/>
                        <a:t>Continuous Integration w/Tests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Provides option for continuous</a:t>
                      </a:r>
                      <a:r>
                        <a:rPr lang="en-US" sz="900" baseline="0" dirty="0"/>
                        <a:t> deployment</a:t>
                      </a:r>
                      <a:endParaRPr lang="en-US" sz="9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Accountability to</a:t>
                      </a:r>
                      <a:r>
                        <a:rPr lang="en-US" sz="900" baseline="0" dirty="0"/>
                        <a:t> the team for consistently successful builds</a:t>
                      </a:r>
                      <a:endParaRPr lang="en-US" sz="9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Can integrate</a:t>
                      </a:r>
                      <a:r>
                        <a:rPr lang="en-US" sz="900" baseline="0" dirty="0"/>
                        <a:t> code quality static analysis</a:t>
                      </a:r>
                      <a:endParaRPr lang="en-US" sz="9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QA can focus more on acceptance</a:t>
                      </a:r>
                      <a:r>
                        <a:rPr lang="en-US" sz="900" baseline="0" dirty="0"/>
                        <a:t> and regression testing vs defect detection</a:t>
                      </a:r>
                      <a:endParaRPr lang="en-US" sz="9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Broken builds encourage attention to detail and discipline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362678"/>
                  </a:ext>
                </a:extLst>
              </a:tr>
              <a:tr h="738315">
                <a:tc>
                  <a:txBody>
                    <a:bodyPr/>
                    <a:lstStyle/>
                    <a:p>
                      <a:r>
                        <a:rPr lang="en-US" sz="1100" b="1" dirty="0"/>
                        <a:t>Desktop</a:t>
                      </a:r>
                      <a:r>
                        <a:rPr lang="en-US" sz="1100" b="1" baseline="0" dirty="0"/>
                        <a:t> integration tests</a:t>
                      </a:r>
                      <a:endParaRPr lang="en-US" sz="11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Helps</a:t>
                      </a:r>
                      <a:r>
                        <a:rPr lang="en-US" sz="900" baseline="0" dirty="0"/>
                        <a:t> prevent failed builds</a:t>
                      </a:r>
                      <a:endParaRPr lang="en-US" sz="9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Defect detection prior to code review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Increases</a:t>
                      </a:r>
                      <a:r>
                        <a:rPr lang="en-US" sz="900" baseline="0" dirty="0"/>
                        <a:t> ease of testing</a:t>
                      </a:r>
                      <a:endParaRPr lang="en-US" sz="900" dirty="0"/>
                    </a:p>
                    <a:p>
                      <a:r>
                        <a:rPr lang="en-US" sz="900" dirty="0"/>
                        <a:t>Reduces need for stabilization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559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58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 silver bullet to creating a dev culture with high Funability</a:t>
            </a:r>
          </a:p>
          <a:p>
            <a:r>
              <a:rPr lang="en-US" dirty="0"/>
              <a:t>To truly change your development culture you need to go beyond cool spaces and agile/scrum and change the way the software is designed and constructed</a:t>
            </a:r>
          </a:p>
          <a:p>
            <a:pPr lvl="1"/>
            <a:r>
              <a:rPr lang="en-US" dirty="0"/>
              <a:t>Only an </a:t>
            </a:r>
            <a:r>
              <a:rPr lang="en-US" u="sng" dirty="0"/>
              <a:t>integrated</a:t>
            </a:r>
            <a:r>
              <a:rPr lang="en-US" dirty="0"/>
              <a:t> view of these processes and best practices will get you where you want to be </a:t>
            </a:r>
          </a:p>
          <a:p>
            <a:r>
              <a:rPr lang="en-US" dirty="0"/>
              <a:t>Constantly review practices and </a:t>
            </a:r>
            <a:r>
              <a:rPr lang="en-US" dirty="0" smtClean="0"/>
              <a:t>push </a:t>
            </a:r>
            <a:r>
              <a:rPr lang="en-US" dirty="0"/>
              <a:t>for higher Funability</a:t>
            </a:r>
          </a:p>
          <a:p>
            <a:r>
              <a:rPr lang="en-US" dirty="0"/>
              <a:t>Challenges remain</a:t>
            </a:r>
          </a:p>
          <a:p>
            <a:pPr lvl="1"/>
            <a:r>
              <a:rPr lang="en-US" dirty="0"/>
              <a:t>Still feeling a lot of pain in the web client tier and some mobile app development</a:t>
            </a:r>
          </a:p>
          <a:p>
            <a:pPr lvl="1"/>
            <a:r>
              <a:rPr lang="en-US" dirty="0"/>
              <a:t>How to actually measure funability in the workplace</a:t>
            </a:r>
          </a:p>
        </p:txBody>
      </p:sp>
    </p:spTree>
    <p:extLst>
      <p:ext uri="{BB962C8B-B14F-4D97-AF65-F5344CB8AC3E}">
        <p14:creationId xmlns:p14="http://schemas.microsoft.com/office/powerpoint/2010/main" val="401130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>
              <a:hlinkClick r:id="rId2"/>
            </a:endParaRPr>
          </a:p>
          <a:p>
            <a:pPr marL="0" indent="0" algn="ctr">
              <a:buNone/>
            </a:pPr>
            <a:r>
              <a:rPr lang="en-US" sz="3000" dirty="0"/>
              <a:t>“If builders built buildings the way programmers wrote programs, then the first woodpecker that came along would destroy civilization.” </a:t>
            </a:r>
          </a:p>
          <a:p>
            <a:pPr marL="0" indent="0" algn="ctr">
              <a:buNone/>
            </a:pPr>
            <a:r>
              <a:rPr lang="en-US" dirty="0"/>
              <a:t>Gerald Weinberg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ddurham@dontpaniclabs.com</a:t>
            </a:r>
            <a:r>
              <a:rPr lang="en-US" dirty="0"/>
              <a:t>  / @</a:t>
            </a:r>
            <a:r>
              <a:rPr lang="en-US" dirty="0" err="1"/>
              <a:t>dnsdurham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cmichel@dontpaniclabs.com</a:t>
            </a:r>
            <a:r>
              <a:rPr lang="en-US" dirty="0"/>
              <a:t>  / @</a:t>
            </a:r>
            <a:r>
              <a:rPr lang="en-US" dirty="0" err="1"/>
              <a:t>chadmichel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http://blog.dontpaniclabs.com</a:t>
            </a:r>
            <a:r>
              <a:rPr lang="en-US" dirty="0"/>
              <a:t> / @</a:t>
            </a:r>
            <a:r>
              <a:rPr lang="en-US" dirty="0" err="1"/>
              <a:t>dontpaniclabs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05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8150" y="548344"/>
            <a:ext cx="8775700" cy="4691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2000"/>
              </a:lnSpc>
              <a:spcAft>
                <a:spcPts val="600"/>
              </a:spcAft>
            </a:pPr>
            <a:r>
              <a:rPr lang="en-US" sz="3200" b="1" kern="0" dirty="0">
                <a:latin typeface="Open Sans"/>
              </a:rPr>
              <a:t>Help us answer the age-old question:</a:t>
            </a:r>
          </a:p>
          <a:p>
            <a:pPr algn="ctr">
              <a:lnSpc>
                <a:spcPct val="102000"/>
              </a:lnSpc>
              <a:spcAft>
                <a:spcPts val="600"/>
              </a:spcAft>
            </a:pPr>
            <a:r>
              <a:rPr lang="en-US" sz="3200" b="1" kern="0" dirty="0">
                <a:latin typeface="Open Sans"/>
              </a:rPr>
              <a:t>Dog or Cat or Robot?</a:t>
            </a:r>
          </a:p>
          <a:p>
            <a:pPr algn="ctr">
              <a:lnSpc>
                <a:spcPct val="102000"/>
              </a:lnSpc>
              <a:spcAft>
                <a:spcPts val="600"/>
              </a:spcAft>
            </a:pPr>
            <a:r>
              <a:rPr lang="en-US" sz="2800" b="1" dirty="0">
                <a:latin typeface="Open Sans"/>
              </a:rPr>
              <a:t>And enter for a chance to win an </a:t>
            </a:r>
            <a:br>
              <a:rPr lang="en-US" sz="2800" b="1" dirty="0">
                <a:latin typeface="Open Sans"/>
              </a:rPr>
            </a:br>
            <a:r>
              <a:rPr lang="en-US" sz="2800" b="1" dirty="0">
                <a:latin typeface="Open Sans"/>
              </a:rPr>
              <a:t>Amazon Fire Stick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Open Sans"/>
                <a:ea typeface="Calibri" panose="020F0502020204030204" pitchFamily="34" charset="0"/>
              </a:rPr>
              <a:t> </a:t>
            </a: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Open Sans"/>
                <a:ea typeface="Calibri" panose="020F0502020204030204" pitchFamily="34" charset="0"/>
              </a:rPr>
              <a:t>How it works: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Open Sans"/>
                <a:ea typeface="Calibri" panose="020F0502020204030204" pitchFamily="34" charset="0"/>
              </a:rPr>
              <a:t>Take the sticker of your choice.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Open Sans"/>
                <a:ea typeface="Calibri" panose="020F0502020204030204" pitchFamily="34" charset="0"/>
              </a:rPr>
              <a:t>Post a photo of it on Twitter and mention us (@</a:t>
            </a:r>
            <a:r>
              <a:rPr lang="en-US" dirty="0" err="1">
                <a:latin typeface="Open Sans"/>
                <a:ea typeface="Calibri" panose="020F0502020204030204" pitchFamily="34" charset="0"/>
              </a:rPr>
              <a:t>dontpaniclabs</a:t>
            </a:r>
            <a:r>
              <a:rPr lang="en-US" dirty="0">
                <a:latin typeface="Open Sans"/>
                <a:ea typeface="Calibri" panose="020F0502020204030204" pitchFamily="34" charset="0"/>
              </a:rPr>
              <a:t>).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Open Sans"/>
                <a:ea typeface="Calibri" panose="020F0502020204030204" pitchFamily="34" charset="0"/>
              </a:rPr>
              <a:t>Bonus: Follow us on Twitter for an additional entry.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Open Sans"/>
                <a:ea typeface="Calibri" panose="020F0502020204030204" pitchFamily="34" charset="0"/>
              </a:rPr>
              <a:t> </a:t>
            </a: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Open Sans"/>
                <a:ea typeface="Calibri" panose="020F0502020204030204" pitchFamily="34" charset="0"/>
              </a:rPr>
              <a:t>We’ll draw the winner on Monday, May 23 and announce it on Twitter.</a:t>
            </a:r>
          </a:p>
        </p:txBody>
      </p:sp>
    </p:spTree>
    <p:extLst>
      <p:ext uri="{BB962C8B-B14F-4D97-AF65-F5344CB8AC3E}">
        <p14:creationId xmlns:p14="http://schemas.microsoft.com/office/powerpoint/2010/main" val="21257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pain…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Swim through 5 layers of inheritance</a:t>
            </a:r>
          </a:p>
          <a:p>
            <a:r>
              <a:rPr lang="en-US" dirty="0"/>
              <a:t>12 hour product releases</a:t>
            </a:r>
          </a:p>
          <a:p>
            <a:r>
              <a:rPr lang="en-US" dirty="0"/>
              <a:t>6 weeks of stabilization</a:t>
            </a:r>
          </a:p>
          <a:p>
            <a:r>
              <a:rPr lang="en-US" dirty="0"/>
              <a:t>Estimates &lt;&gt; reality</a:t>
            </a:r>
          </a:p>
          <a:p>
            <a:r>
              <a:rPr lang="en-US" dirty="0"/>
              <a:t>Dreading project status reviews</a:t>
            </a:r>
          </a:p>
          <a:p>
            <a:r>
              <a:rPr lang="en-US" dirty="0"/>
              <a:t>Hours wading through code to determine how something works</a:t>
            </a:r>
          </a:p>
          <a:p>
            <a:r>
              <a:rPr lang="en-US" dirty="0"/>
              <a:t>Hope and prayers during releases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Edge of seat waiting for support calls about system down</a:t>
            </a:r>
          </a:p>
          <a:p>
            <a:r>
              <a:rPr lang="en-US" dirty="0"/>
              <a:t>Looking for new projects to avoid maintaining ugly code</a:t>
            </a:r>
          </a:p>
          <a:p>
            <a:r>
              <a:rPr lang="en-US" dirty="0"/>
              <a:t>Test environment cumbersome and shared</a:t>
            </a:r>
          </a:p>
          <a:p>
            <a:r>
              <a:rPr lang="en-US" dirty="0"/>
              <a:t>Estimates driven by deadlines vs reality</a:t>
            </a:r>
          </a:p>
          <a:p>
            <a:r>
              <a:rPr lang="en-US" dirty="0"/>
              <a:t>Silos of design philosophy throughout the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08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want…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90750" y="5546725"/>
            <a:ext cx="1597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we enjoy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47000" y="5546725"/>
            <a:ext cx="1678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we loathe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30867" y="1614849"/>
            <a:ext cx="5105896" cy="3701776"/>
            <a:chOff x="530867" y="1614849"/>
            <a:chExt cx="5105896" cy="3701776"/>
          </a:xfrm>
        </p:grpSpPr>
        <p:pic>
          <p:nvPicPr>
            <p:cNvPr id="1026" name="Picture 2" descr="http://img1.123freevectors.com/wp-content/uploads/new/icon/075-smiley-face-vector-art-free-download-l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867" y="1614849"/>
              <a:ext cx="5105896" cy="3701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4077569" y="5051539"/>
              <a:ext cx="1559194" cy="2412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8" name="Picture 4" descr="http://www.clipartbest.com/cliparts/9Tz/Exg/9TzExgGac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5735" y="3763831"/>
            <a:ext cx="1521321" cy="152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58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Reality for most of us…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90750" y="5546725"/>
            <a:ext cx="1597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we enjoy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47000" y="5546725"/>
            <a:ext cx="1678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we loathe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253310" y="4528078"/>
            <a:ext cx="1472818" cy="1018647"/>
            <a:chOff x="530867" y="1614849"/>
            <a:chExt cx="5105896" cy="3701776"/>
          </a:xfrm>
        </p:grpSpPr>
        <p:pic>
          <p:nvPicPr>
            <p:cNvPr id="8" name="Picture 2" descr="http://img1.123freevectors.com/wp-content/uploads/new/icon/075-smiley-face-vector-art-free-download-l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867" y="1614849"/>
              <a:ext cx="5105896" cy="3701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4077569" y="5051539"/>
              <a:ext cx="1559194" cy="2412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4" descr="http://www.clipartbest.com/cliparts/9Tz/Exg/9TzExgGac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670" y="1499034"/>
            <a:ext cx="4027452" cy="4047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99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turn this around?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We have put a lot of emphasis on the ability of our software teams and development culture to achieve fun and personal fulfillment in our work…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…helping to realize the things that got us into software </a:t>
            </a:r>
            <a:r>
              <a:rPr lang="en-US" dirty="0" smtClean="0"/>
              <a:t>while </a:t>
            </a:r>
            <a:r>
              <a:rPr lang="en-US" dirty="0"/>
              <a:t>minimizing the pain…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 we call this </a:t>
            </a:r>
            <a:r>
              <a:rPr lang="en-US" u="sng" dirty="0"/>
              <a:t>Funability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… the measure of how well our culture and process enable us to realize the motivations that got us into this business in the first place</a:t>
            </a:r>
            <a:endParaRPr lang="en-US" u="sng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45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contributes to Funability?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Frequent Delivery of Value to Customers</a:t>
            </a:r>
          </a:p>
          <a:p>
            <a:r>
              <a:rPr lang="en-US" dirty="0"/>
              <a:t>Being Part of a Team</a:t>
            </a:r>
          </a:p>
          <a:p>
            <a:r>
              <a:rPr lang="en-US" dirty="0"/>
              <a:t>Maintainability of the System</a:t>
            </a:r>
          </a:p>
          <a:p>
            <a:r>
              <a:rPr lang="en-US" dirty="0"/>
              <a:t>Effective Management of Technical Debt</a:t>
            </a:r>
          </a:p>
          <a:p>
            <a:r>
              <a:rPr lang="en-US" dirty="0"/>
              <a:t>Sound Software Design</a:t>
            </a:r>
          </a:p>
          <a:p>
            <a:r>
              <a:rPr lang="en-US" dirty="0"/>
              <a:t>Consistent Quality of Product Releases</a:t>
            </a:r>
          </a:p>
          <a:p>
            <a:r>
              <a:rPr lang="en-US" dirty="0"/>
              <a:t>Productivity and Efficiency of the Developers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33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contributes to Funability?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Frequent Delivery of Value to Customers</a:t>
            </a:r>
          </a:p>
          <a:p>
            <a:pPr lvl="1"/>
            <a:r>
              <a:rPr lang="en-US" dirty="0"/>
              <a:t>Visibility of progress by internal stakeholders</a:t>
            </a:r>
          </a:p>
          <a:p>
            <a:pPr lvl="1"/>
            <a:r>
              <a:rPr lang="en-US" dirty="0"/>
              <a:t>Regular and frequent releases to external customers</a:t>
            </a:r>
          </a:p>
          <a:p>
            <a:pPr lvl="1"/>
            <a:r>
              <a:rPr lang="en-US" dirty="0"/>
              <a:t>Minimizing long, drawn-out development efforts</a:t>
            </a:r>
          </a:p>
        </p:txBody>
      </p:sp>
    </p:spTree>
    <p:extLst>
      <p:ext uri="{BB962C8B-B14F-4D97-AF65-F5344CB8AC3E}">
        <p14:creationId xmlns:p14="http://schemas.microsoft.com/office/powerpoint/2010/main" val="23416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03B72E3447A349A65C6C0D016EA6C6" ma:contentTypeVersion="3" ma:contentTypeDescription="Create a new document." ma:contentTypeScope="" ma:versionID="764f781f790dd3c28a0a3d6816e0bc2d">
  <xsd:schema xmlns:xsd="http://www.w3.org/2001/XMLSchema" xmlns:xs="http://www.w3.org/2001/XMLSchema" xmlns:p="http://schemas.microsoft.com/office/2006/metadata/properties" xmlns:ns2="660de10a-583e-488b-94d8-146e8450a4be" targetNamespace="http://schemas.microsoft.com/office/2006/metadata/properties" ma:root="true" ma:fieldsID="ec737a7676109fa09b703ce68a9d9405" ns2:_="">
    <xsd:import namespace="660de10a-583e-488b-94d8-146e8450a4b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0de10a-583e-488b-94d8-146e8450a4b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079E5E6-7EC0-4C05-9A6C-40708E9789AD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660de10a-583e-488b-94d8-146e8450a4be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35CB3AF-F6AA-4AC2-A54C-E0389259C3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0de10a-583e-488b-94d8-146e8450a4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E716DE3-6CAC-41A9-853E-E2FECE09DE7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1266</TotalTime>
  <Words>1865</Words>
  <Application>Microsoft Office PowerPoint</Application>
  <PresentationFormat>Widescreen</PresentationFormat>
  <Paragraphs>308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Open Sans</vt:lpstr>
      <vt:lpstr>Office Theme</vt:lpstr>
      <vt:lpstr>Funability</vt:lpstr>
      <vt:lpstr>Why did we get into software development?</vt:lpstr>
      <vt:lpstr>Problem is…</vt:lpstr>
      <vt:lpstr>The pain…</vt:lpstr>
      <vt:lpstr>What we want…</vt:lpstr>
      <vt:lpstr>Reality for most of us…</vt:lpstr>
      <vt:lpstr>How can we turn this around?</vt:lpstr>
      <vt:lpstr>What contributes to Funability?</vt:lpstr>
      <vt:lpstr>What contributes to Funability?</vt:lpstr>
      <vt:lpstr>What contributes to Funability?</vt:lpstr>
      <vt:lpstr>What contributes to Funability?</vt:lpstr>
      <vt:lpstr>What contributes to Funability?</vt:lpstr>
      <vt:lpstr>What contributes to Funability?</vt:lpstr>
      <vt:lpstr>What contributes to Funability?</vt:lpstr>
      <vt:lpstr>What contributes to Funability?</vt:lpstr>
      <vt:lpstr>Can’t a lot of this be managed through office layout and agile processes?</vt:lpstr>
      <vt:lpstr>Cool spaces are important</vt:lpstr>
      <vt:lpstr>… and Agile methods are essential, but…</vt:lpstr>
      <vt:lpstr>PowerPoint Presentation</vt:lpstr>
      <vt:lpstr>Strategies and techniques for increasing Funability</vt:lpstr>
      <vt:lpstr>Key Team Roles</vt:lpstr>
      <vt:lpstr>Establish a strong development lead role</vt:lpstr>
      <vt:lpstr>Establish a strong project management role</vt:lpstr>
      <vt:lpstr>Protect the schedules of your “makers”</vt:lpstr>
      <vt:lpstr>Establish a consistent design identity</vt:lpstr>
      <vt:lpstr>Establish a consistent design identity</vt:lpstr>
      <vt:lpstr>Design Stamina Hypothesis</vt:lpstr>
      <vt:lpstr>Practice test-driven design</vt:lpstr>
      <vt:lpstr>Require code review of every pull request</vt:lpstr>
      <vt:lpstr>Use continuous integration with tests</vt:lpstr>
      <vt:lpstr>Require ability to do integration tests on the desktop</vt:lpstr>
      <vt:lpstr>PowerPoint Presentation</vt:lpstr>
      <vt:lpstr>Summary</vt:lpstr>
      <vt:lpstr>Thanks!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Elements of Funability</dc:title>
  <dc:creator>Doug Durham</dc:creator>
  <cp:lastModifiedBy>Doug Durham</cp:lastModifiedBy>
  <cp:revision>126</cp:revision>
  <cp:lastPrinted>2016-05-10T16:17:00Z</cp:lastPrinted>
  <dcterms:created xsi:type="dcterms:W3CDTF">2016-05-01T12:50:26Z</dcterms:created>
  <dcterms:modified xsi:type="dcterms:W3CDTF">2016-05-23T01:58:28Z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0x010100F803B72E3447A349A65C6C0D016EA6C6</vt:lpwstr>
  </property>
</Properties>
</file>