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0"/>
  </p:handoutMasterIdLst>
  <p:sldIdLst>
    <p:sldId id="263" r:id="rId5"/>
    <p:sldId id="261" r:id="rId6"/>
    <p:sldId id="264" r:id="rId7"/>
    <p:sldId id="265" r:id="rId8"/>
    <p:sldId id="266" r:id="rId9"/>
    <p:sldId id="271" r:id="rId10"/>
    <p:sldId id="267" r:id="rId11"/>
    <p:sldId id="268" r:id="rId12"/>
    <p:sldId id="256" r:id="rId13"/>
    <p:sldId id="270" r:id="rId14"/>
    <p:sldId id="269" r:id="rId15"/>
    <p:sldId id="274" r:id="rId16"/>
    <p:sldId id="277" r:id="rId17"/>
    <p:sldId id="290" r:id="rId18"/>
    <p:sldId id="288" r:id="rId19"/>
    <p:sldId id="289" r:id="rId20"/>
    <p:sldId id="273" r:id="rId21"/>
    <p:sldId id="281" r:id="rId22"/>
    <p:sldId id="282" r:id="rId23"/>
    <p:sldId id="284" r:id="rId24"/>
    <p:sldId id="286" r:id="rId25"/>
    <p:sldId id="272" r:id="rId26"/>
    <p:sldId id="257" r:id="rId27"/>
    <p:sldId id="278" r:id="rId28"/>
    <p:sldId id="279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580" autoAdjust="0"/>
  </p:normalViewPr>
  <p:slideViewPr>
    <p:cSldViewPr snapToGrid="0">
      <p:cViewPr varScale="1">
        <p:scale>
          <a:sx n="160" d="100"/>
          <a:sy n="160" d="100"/>
        </p:scale>
        <p:origin x="177" y="66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86876"/>
            <a:ext cx="1645226" cy="33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paulgraham.com/makers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michel@dontpaniclabs.com" TargetMode="External"/><Relationship Id="rId2" Type="http://schemas.openxmlformats.org/officeDocument/2006/relationships/hyperlink" Target="mailto:ddurham@dontpaniclab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ontpaniclab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like cool office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525712"/>
            <a:ext cx="7105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spaces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relaxed and collegial environment</a:t>
            </a:r>
          </a:p>
          <a:p>
            <a:r>
              <a:rPr lang="en-US" dirty="0"/>
              <a:t>Enables collaboration</a:t>
            </a:r>
          </a:p>
          <a:p>
            <a:r>
              <a:rPr lang="en-US" dirty="0"/>
              <a:t>Helps with recruiting</a:t>
            </a:r>
          </a:p>
          <a:p>
            <a:r>
              <a:rPr lang="en-US" dirty="0"/>
              <a:t>Enables play</a:t>
            </a:r>
          </a:p>
          <a:p>
            <a:r>
              <a:rPr lang="en-US" dirty="0"/>
              <a:t>Increases socialization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57" y="1809677"/>
            <a:ext cx="5129655" cy="3419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5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Agile methods are essential, but…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they are not enough to effectively address and manage the ever-increasing essential complexity of the problems we are trying to solve with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Bottom line: Agile is not a silver bullet</a:t>
            </a:r>
          </a:p>
        </p:txBody>
      </p:sp>
    </p:spTree>
    <p:extLst>
      <p:ext uri="{BB962C8B-B14F-4D97-AF65-F5344CB8AC3E}">
        <p14:creationId xmlns:p14="http://schemas.microsoft.com/office/powerpoint/2010/main" val="38837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0461"/>
              </p:ext>
            </p:extLst>
          </p:nvPr>
        </p:nvGraphicFramePr>
        <p:xfrm>
          <a:off x="230275" y="136595"/>
          <a:ext cx="11726038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11">
                  <a:extLst>
                    <a:ext uri="{9D8B030D-6E8A-4147-A177-3AD203B41FA5}">
                      <a16:colId xmlns:a16="http://schemas.microsoft.com/office/drawing/2014/main" val="1944283685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3872953908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1511997050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940477241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2090413902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538233420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2730137864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819194738"/>
                    </a:ext>
                  </a:extLst>
                </a:gridCol>
              </a:tblGrid>
              <a:tr h="41536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Frequent</a:t>
                      </a:r>
                      <a:r>
                        <a:rPr lang="en-US" sz="1100" b="1" baseline="0" dirty="0"/>
                        <a:t> Value Delivery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Part of a Team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Maintainability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Managing Technical debt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Sound </a:t>
                      </a:r>
                    </a:p>
                    <a:p>
                      <a:pPr algn="ctr"/>
                      <a:r>
                        <a:rPr lang="en-US" sz="1100" b="1" dirty="0"/>
                        <a:t>Software Design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Consistent Release Quality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Productivity</a:t>
                      </a:r>
                      <a:r>
                        <a:rPr lang="en-US" sz="1100" b="1" baseline="0" dirty="0"/>
                        <a:t> &amp; Efficiency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38791"/>
                  </a:ext>
                </a:extLst>
              </a:tr>
              <a:tr h="556291">
                <a:tc>
                  <a:txBody>
                    <a:bodyPr/>
                    <a:lstStyle/>
                    <a:p>
                      <a:r>
                        <a:rPr lang="en-US" sz="1400" b="1" dirty="0"/>
                        <a:t>“Cool”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Ease of interaction and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comfortable</a:t>
                      </a:r>
                      <a:r>
                        <a:rPr lang="en-US" sz="1050" baseline="0" dirty="0"/>
                        <a:t>, exciting, relaxing environment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49989"/>
                  </a:ext>
                </a:extLst>
              </a:tr>
              <a:tr h="559824">
                <a:tc>
                  <a:txBody>
                    <a:bodyPr/>
                    <a:lstStyle/>
                    <a:p>
                      <a:r>
                        <a:rPr lang="en-US" sz="1400" b="1" dirty="0"/>
                        <a:t>Agile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Sprints</a:t>
                      </a:r>
                      <a:r>
                        <a:rPr lang="en-US" sz="1050" baseline="0" dirty="0"/>
                        <a:t> and Kanban methods ensure value prioritization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Daily standups and mutual 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Reduced scope of short</a:t>
                      </a:r>
                      <a:r>
                        <a:rPr lang="en-US" sz="1050" baseline="0" dirty="0"/>
                        <a:t> sprints reduces release risk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Rituals enable collaboration and early</a:t>
                      </a:r>
                      <a:r>
                        <a:rPr lang="en-US" sz="1050" baseline="0" dirty="0"/>
                        <a:t> issue resolution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2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and techniques for increasing 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Team Roles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76" y="2016250"/>
            <a:ext cx="5971476" cy="3886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77023" y="3029136"/>
            <a:ext cx="917379" cy="6612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7991" y="3735537"/>
            <a:ext cx="940711" cy="6934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development lead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34" y="1825625"/>
            <a:ext cx="5265471" cy="4351338"/>
          </a:xfrm>
        </p:spPr>
        <p:txBody>
          <a:bodyPr>
            <a:normAutofit/>
          </a:bodyPr>
          <a:lstStyle/>
          <a:p>
            <a:r>
              <a:rPr lang="en-US" dirty="0"/>
              <a:t>Lead Developer</a:t>
            </a:r>
          </a:p>
          <a:p>
            <a:pPr lvl="1"/>
            <a:r>
              <a:rPr lang="en-US" dirty="0"/>
              <a:t>Qualities of good programmer+</a:t>
            </a:r>
          </a:p>
          <a:p>
            <a:pPr lvl="1"/>
            <a:r>
              <a:rPr lang="en-US" dirty="0"/>
              <a:t>Coaches JR programmers</a:t>
            </a:r>
          </a:p>
          <a:p>
            <a:pPr lvl="1"/>
            <a:r>
              <a:rPr lang="en-US" dirty="0"/>
              <a:t>Works with programmers to design new features	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8329" y="1825625"/>
            <a:ext cx="5265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 Engineer</a:t>
            </a:r>
          </a:p>
          <a:p>
            <a:pPr lvl="1"/>
            <a:r>
              <a:rPr lang="en-US" dirty="0"/>
              <a:t>Qualities of good engineer+</a:t>
            </a:r>
          </a:p>
          <a:p>
            <a:pPr lvl="1"/>
            <a:r>
              <a:rPr lang="en-US" dirty="0"/>
              <a:t>Coaches and mentors team on design principles and standards</a:t>
            </a:r>
          </a:p>
          <a:p>
            <a:pPr lvl="1"/>
            <a:r>
              <a:rPr lang="en-US" dirty="0"/>
              <a:t>Responsible for maintaining the conceptual design</a:t>
            </a:r>
          </a:p>
          <a:p>
            <a:pPr lvl="1"/>
            <a:r>
              <a:rPr lang="en-US" dirty="0"/>
              <a:t>Maintains big picture of product</a:t>
            </a:r>
          </a:p>
          <a:p>
            <a:pPr lvl="1"/>
            <a:r>
              <a:rPr lang="en-US" dirty="0"/>
              <a:t>Proactive communicator</a:t>
            </a:r>
          </a:p>
          <a:p>
            <a:pPr lvl="1"/>
            <a:r>
              <a:rPr lang="en-US" dirty="0"/>
              <a:t>Responsible for performance of product</a:t>
            </a:r>
          </a:p>
          <a:p>
            <a:pPr lvl="1"/>
            <a:r>
              <a:rPr lang="en-US" dirty="0"/>
              <a:t>Ensures engineers are testing their code</a:t>
            </a:r>
          </a:p>
          <a:p>
            <a:pPr lvl="1"/>
            <a:r>
              <a:rPr lang="en-US" dirty="0"/>
              <a:t>Performs </a:t>
            </a:r>
            <a:r>
              <a:rPr lang="en-US"/>
              <a:t>code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project management role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Primary responsibility: Process facilitator</a:t>
            </a:r>
          </a:p>
          <a:p>
            <a:pPr lvl="1"/>
            <a:r>
              <a:rPr lang="en-US" dirty="0"/>
              <a:t>Ensure steps are followed</a:t>
            </a:r>
          </a:p>
          <a:p>
            <a:pPr lvl="1"/>
            <a:r>
              <a:rPr lang="en-US" dirty="0"/>
              <a:t>Maintain consistency</a:t>
            </a:r>
          </a:p>
          <a:p>
            <a:pPr lvl="1"/>
            <a:r>
              <a:rPr lang="en-US" dirty="0"/>
              <a:t>Keep a productive rhythm</a:t>
            </a:r>
          </a:p>
          <a:p>
            <a:pPr lvl="1"/>
            <a:r>
              <a:rPr lang="en-US" dirty="0"/>
              <a:t>Schedule/facilitate meetings</a:t>
            </a:r>
          </a:p>
          <a:p>
            <a:pPr lvl="1"/>
            <a:r>
              <a:rPr lang="en-US" dirty="0"/>
              <a:t>Keep meetings productive</a:t>
            </a:r>
          </a:p>
          <a:p>
            <a:pPr lvl="1"/>
            <a:r>
              <a:rPr lang="en-US" dirty="0"/>
              <a:t>Ensure proper task prioritization</a:t>
            </a:r>
          </a:p>
          <a:p>
            <a:r>
              <a:rPr lang="en-US" dirty="0"/>
              <a:t>Central communication for project</a:t>
            </a:r>
          </a:p>
          <a:p>
            <a:r>
              <a:rPr lang="en-US" dirty="0"/>
              <a:t>Tight coordination with lead engineer, UI/UX, QA and product manager</a:t>
            </a:r>
          </a:p>
          <a:p>
            <a:r>
              <a:rPr lang="en-US" dirty="0"/>
              <a:t>Decision tracking and 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Release plan development</a:t>
            </a:r>
          </a:p>
          <a:p>
            <a:r>
              <a:rPr lang="en-US" dirty="0"/>
              <a:t>Task/action item tracking</a:t>
            </a:r>
          </a:p>
          <a:p>
            <a:r>
              <a:rPr lang="en-US" dirty="0"/>
              <a:t>Project status monitoring / reporting</a:t>
            </a:r>
          </a:p>
          <a:p>
            <a:r>
              <a:rPr lang="en-US" dirty="0"/>
              <a:t>Project health monitoring / reporting</a:t>
            </a:r>
          </a:p>
          <a:p>
            <a:r>
              <a:rPr lang="en-US" dirty="0"/>
              <a:t>Information/decision coordination</a:t>
            </a:r>
          </a:p>
          <a:p>
            <a:r>
              <a:rPr lang="en-US" dirty="0"/>
              <a:t>Retrospectives</a:t>
            </a:r>
          </a:p>
          <a:p>
            <a:r>
              <a:rPr lang="en-US" dirty="0"/>
              <a:t>Management of external communications</a:t>
            </a:r>
          </a:p>
          <a:p>
            <a:r>
              <a:rPr lang="en-US" dirty="0"/>
              <a:t>Lead daily standups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schedules of your “makers”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</a:t>
            </a:r>
            <a:r>
              <a:rPr lang="en-US"/>
              <a:t>vs Maker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Paul Graham (Y </a:t>
            </a:r>
            <a:r>
              <a:rPr lang="en-US" dirty="0" err="1"/>
              <a:t>Combinator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http://www.paulgraham.com/makersschedule.html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0" y="3081983"/>
            <a:ext cx="5046461" cy="25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7" y="3069792"/>
            <a:ext cx="4455814" cy="25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treating every new project as a unique design effort</a:t>
            </a:r>
          </a:p>
          <a:p>
            <a:pPr lvl="1"/>
            <a:r>
              <a:rPr lang="en-US" dirty="0"/>
              <a:t>When done right, the methodology for decomposing a system can (and should) be the same for every project</a:t>
            </a:r>
          </a:p>
          <a:p>
            <a:r>
              <a:rPr lang="en-US" dirty="0"/>
              <a:t>System feels created by a single mind</a:t>
            </a:r>
          </a:p>
          <a:p>
            <a:r>
              <a:rPr lang="en-US" dirty="0"/>
              <a:t>If you can work on one part, you should be able to work on another</a:t>
            </a:r>
          </a:p>
          <a:p>
            <a:r>
              <a:rPr lang="en-US" dirty="0"/>
              <a:t>Ensures things such as testability remain high in all areas of system</a:t>
            </a:r>
          </a:p>
          <a:p>
            <a:r>
              <a:rPr lang="en-US" dirty="0"/>
              <a:t>Enables movement of developers from one area of the system to another</a:t>
            </a:r>
          </a:p>
          <a:p>
            <a:endParaRPr lang="en-US" dirty="0"/>
          </a:p>
          <a:p>
            <a:r>
              <a:rPr lang="en-US" dirty="0"/>
              <a:t>Examples: Object Orientation, Service Orientation, Micro-Services</a:t>
            </a:r>
          </a:p>
        </p:txBody>
      </p:sp>
    </p:spTree>
    <p:extLst>
      <p:ext uri="{BB962C8B-B14F-4D97-AF65-F5344CB8AC3E}">
        <p14:creationId xmlns:p14="http://schemas.microsoft.com/office/powerpoint/2010/main" val="13877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test-driven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</p:txBody>
      </p:sp>
    </p:spTree>
    <p:extLst>
      <p:ext uri="{BB962C8B-B14F-4D97-AF65-F5344CB8AC3E}">
        <p14:creationId xmlns:p14="http://schemas.microsoft.com/office/powerpoint/2010/main" val="52031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Durham</a:t>
            </a:r>
          </a:p>
          <a:p>
            <a:r>
              <a:rPr lang="en-US" dirty="0"/>
              <a:t>Chad Michel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code review of every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 single best way to improve quality</a:t>
            </a:r>
          </a:p>
          <a:p>
            <a:pPr lvl="1"/>
            <a:r>
              <a:rPr lang="en-US" dirty="0"/>
              <a:t>Steve McConnell, Code Complete [Find exact quote]</a:t>
            </a:r>
          </a:p>
          <a:p>
            <a:r>
              <a:rPr lang="en-US" dirty="0"/>
              <a:t>Reduces the stabilization cycle</a:t>
            </a:r>
          </a:p>
          <a:p>
            <a:r>
              <a:rPr lang="en-US" dirty="0"/>
              <a:t>Enables us to develop confidently</a:t>
            </a:r>
          </a:p>
          <a:p>
            <a:r>
              <a:rPr lang="en-US" dirty="0"/>
              <a:t>Provides mechanism for coaching and mentoring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with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confidence that our systems work</a:t>
            </a:r>
          </a:p>
          <a:p>
            <a:r>
              <a:rPr lang="en-US" dirty="0"/>
              <a:t>We don’t want that dreaded support call</a:t>
            </a:r>
          </a:p>
          <a:p>
            <a:r>
              <a:rPr lang="en-US" dirty="0"/>
              <a:t>Enables us to sleep at night</a:t>
            </a:r>
          </a:p>
          <a:p>
            <a:r>
              <a:rPr lang="en-US" dirty="0"/>
              <a:t>Avoids “broken window” syndrome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ability to do integration tests on the desktop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developer to build and run end-to-end tests and validation on their own machines</a:t>
            </a:r>
          </a:p>
          <a:p>
            <a:pPr lvl="1"/>
            <a:r>
              <a:rPr lang="en-US" dirty="0"/>
              <a:t>Includes hosting of databases locally</a:t>
            </a:r>
          </a:p>
          <a:p>
            <a:pPr lvl="1"/>
            <a:r>
              <a:rPr lang="en-US" dirty="0"/>
              <a:t>Avoids collisions with other developers</a:t>
            </a:r>
          </a:p>
          <a:p>
            <a:pPr lvl="1"/>
            <a:r>
              <a:rPr lang="en-US" dirty="0"/>
              <a:t>Enables development in isolation</a:t>
            </a:r>
          </a:p>
          <a:p>
            <a:r>
              <a:rPr lang="en-US" dirty="0"/>
              <a:t>Ability to do this must be a conscious design all along the way</a:t>
            </a:r>
          </a:p>
          <a:p>
            <a:pPr lvl="1"/>
            <a:r>
              <a:rPr lang="en-US" dirty="0"/>
              <a:t>Your system design choices can enable or prevent this</a:t>
            </a:r>
          </a:p>
        </p:txBody>
      </p:sp>
    </p:spTree>
    <p:extLst>
      <p:ext uri="{BB962C8B-B14F-4D97-AF65-F5344CB8AC3E}">
        <p14:creationId xmlns:p14="http://schemas.microsoft.com/office/powerpoint/2010/main" val="93491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10845"/>
              </p:ext>
            </p:extLst>
          </p:nvPr>
        </p:nvGraphicFramePr>
        <p:xfrm>
          <a:off x="0" y="3"/>
          <a:ext cx="12191999" cy="6896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791">
                  <a:extLst>
                    <a:ext uri="{9D8B030D-6E8A-4147-A177-3AD203B41FA5}">
                      <a16:colId xmlns:a16="http://schemas.microsoft.com/office/drawing/2014/main" val="1944283685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3872953908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1511997050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940477241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904139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538233420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730137864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819194738"/>
                    </a:ext>
                  </a:extLst>
                </a:gridCol>
              </a:tblGrid>
              <a:tr h="43539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Frequent</a:t>
                      </a:r>
                      <a:r>
                        <a:rPr lang="en-US" sz="1100" b="1" baseline="0" dirty="0"/>
                        <a:t> Value Delivery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Part of a Team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Maintainability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Managing </a:t>
                      </a:r>
                      <a:r>
                        <a:rPr lang="en-US" sz="1100" b="1"/>
                        <a:t>Technical Debt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Sound </a:t>
                      </a:r>
                    </a:p>
                    <a:p>
                      <a:pPr algn="ctr"/>
                      <a:r>
                        <a:rPr lang="en-US" sz="1100" b="1" dirty="0"/>
                        <a:t>Software Design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Consistent Release Quality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Productivity</a:t>
                      </a:r>
                      <a:r>
                        <a:rPr lang="en-US" sz="1100" b="1" baseline="0" dirty="0"/>
                        <a:t> &amp; Efficiency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38791"/>
                  </a:ext>
                </a:extLst>
              </a:tr>
              <a:tr h="583122">
                <a:tc>
                  <a:txBody>
                    <a:bodyPr/>
                    <a:lstStyle/>
                    <a:p>
                      <a:r>
                        <a:rPr lang="en-US" sz="1400" b="1" dirty="0"/>
                        <a:t>“Cool” Space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Ease of interaction and collaboration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comfortable</a:t>
                      </a:r>
                      <a:r>
                        <a:rPr lang="en-US" sz="1050" baseline="0" dirty="0"/>
                        <a:t>, exciting, relaxing environment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9989"/>
                  </a:ext>
                </a:extLst>
              </a:tr>
              <a:tr h="583122">
                <a:tc>
                  <a:txBody>
                    <a:bodyPr/>
                    <a:lstStyle/>
                    <a:p>
                      <a:r>
                        <a:rPr lang="en-US" sz="1400" b="1" dirty="0"/>
                        <a:t>Agile Methods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Sprints</a:t>
                      </a:r>
                      <a:r>
                        <a:rPr lang="en-US" sz="1050" baseline="0" dirty="0"/>
                        <a:t> and Kanban methods ensure value prioritization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Daily standups and mutual accountability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Reduced scope of short</a:t>
                      </a:r>
                      <a:r>
                        <a:rPr lang="en-US" sz="1050" baseline="0" dirty="0"/>
                        <a:t> sprints reduces release risk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Rituals enable collaboration and early</a:t>
                      </a:r>
                      <a:r>
                        <a:rPr lang="en-US" sz="1050" baseline="0" dirty="0"/>
                        <a:t> issue resolution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708"/>
                  </a:ext>
                </a:extLst>
              </a:tr>
              <a:tr h="528697">
                <a:tc>
                  <a:txBody>
                    <a:bodyPr/>
                    <a:lstStyle/>
                    <a:p>
                      <a:r>
                        <a:rPr lang="en-US" sz="1400" b="1" dirty="0"/>
                        <a:t>Strong Lead Engineer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Mentoring junior developers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Ensure code standards met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Maintains conceptual</a:t>
                      </a:r>
                      <a:r>
                        <a:rPr lang="en-US" sz="1050" baseline="0" dirty="0"/>
                        <a:t> design integrity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Accountability for product</a:t>
                      </a:r>
                      <a:r>
                        <a:rPr lang="en-US" sz="1050" baseline="0" dirty="0"/>
                        <a:t> releases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Maintains focus of the team</a:t>
                      </a:r>
                      <a:r>
                        <a:rPr lang="en-US" sz="1050" baseline="0" dirty="0"/>
                        <a:t> and prevents thrashing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42996"/>
                  </a:ext>
                </a:extLst>
              </a:tr>
              <a:tr h="571209">
                <a:tc>
                  <a:txBody>
                    <a:bodyPr/>
                    <a:lstStyle/>
                    <a:p>
                      <a:r>
                        <a:rPr lang="en-US" sz="1400" b="1" dirty="0"/>
                        <a:t>Strong Project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71809"/>
                  </a:ext>
                </a:extLst>
              </a:tr>
              <a:tr h="583122">
                <a:tc>
                  <a:txBody>
                    <a:bodyPr/>
                    <a:lstStyle/>
                    <a:p>
                      <a:r>
                        <a:rPr lang="en-US" sz="1400" b="1" dirty="0"/>
                        <a:t>Maker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Schedules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Less disruptions can mean increased</a:t>
                      </a:r>
                      <a:r>
                        <a:rPr lang="en-US" sz="1050" baseline="0" dirty="0"/>
                        <a:t> focus and better results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Large blocks of time to “get into” the problem</a:t>
                      </a:r>
                      <a:r>
                        <a:rPr lang="en-US" sz="1050" baseline="0" dirty="0"/>
                        <a:t> at hand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11551"/>
                  </a:ext>
                </a:extLst>
              </a:tr>
              <a:tr h="74639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Consistent Design Identity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Reduces design</a:t>
                      </a:r>
                      <a:r>
                        <a:rPr lang="en-US" sz="1050" baseline="0" dirty="0"/>
                        <a:t> silos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Increased shared</a:t>
                      </a:r>
                      <a:r>
                        <a:rPr lang="en-US" sz="1050" baseline="0" dirty="0"/>
                        <a:t> understanding of the whole system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Enables explicit decision for design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Consistent adherence to common design principles and criteria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Narrow developer FOV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69822"/>
                  </a:ext>
                </a:extLst>
              </a:tr>
              <a:tr h="746396">
                <a:tc>
                  <a:txBody>
                    <a:bodyPr/>
                    <a:lstStyle/>
                    <a:p>
                      <a:r>
                        <a:rPr lang="en-US" sz="1400" b="1" dirty="0"/>
                        <a:t>Test-Driven</a:t>
                      </a:r>
                      <a:r>
                        <a:rPr lang="en-US" sz="1400" b="1" baseline="0" dirty="0"/>
                        <a:t> Design</a:t>
                      </a:r>
                      <a:endParaRPr 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Reduces</a:t>
                      </a:r>
                      <a:r>
                        <a:rPr lang="en-US" sz="1050" baseline="0" dirty="0"/>
                        <a:t> unintended changes in behavior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Helps</a:t>
                      </a:r>
                      <a:r>
                        <a:rPr lang="en-US" sz="1050" baseline="0" dirty="0"/>
                        <a:t> identify areas of potential technical debt</a:t>
                      </a:r>
                    </a:p>
                    <a:p>
                      <a:r>
                        <a:rPr lang="en-US" sz="1050" baseline="0" dirty="0"/>
                        <a:t>Enables refactoring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Enables adherence to best practices</a:t>
                      </a:r>
                      <a:r>
                        <a:rPr lang="en-US" sz="1050" baseline="0" dirty="0"/>
                        <a:t> related to design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Defect detection prior to formal QA testing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Narrow the developer FOV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71426"/>
                  </a:ext>
                </a:extLst>
              </a:tr>
              <a:tr h="583122">
                <a:tc>
                  <a:txBody>
                    <a:bodyPr/>
                    <a:lstStyle/>
                    <a:p>
                      <a:r>
                        <a:rPr lang="en-US" sz="1400" b="1" dirty="0"/>
                        <a:t>Pull Request Code Review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Shared</a:t>
                      </a:r>
                      <a:r>
                        <a:rPr lang="en-US" sz="1050" baseline="0" dirty="0"/>
                        <a:t> responsibility for the entire code base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Can </a:t>
                      </a:r>
                      <a:r>
                        <a:rPr lang="en-US" sz="1050" baseline="0" dirty="0"/>
                        <a:t>enable simplicity over cleverness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Helps</a:t>
                      </a:r>
                      <a:r>
                        <a:rPr lang="en-US" sz="1050" baseline="0" dirty="0"/>
                        <a:t> identify areas of potential technical debt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r>
                        <a:rPr lang="en-US" sz="1050" baseline="0" dirty="0"/>
                        <a:t>ncreased likelihood of design problems identified early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Defect detection prior to formal QA testing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71860"/>
                  </a:ext>
                </a:extLst>
              </a:tr>
              <a:tr h="74639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Continuous Integration w/Tests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Provides option for continuous</a:t>
                      </a:r>
                      <a:r>
                        <a:rPr lang="en-US" sz="1050" baseline="0" dirty="0"/>
                        <a:t> deployment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Accountability to</a:t>
                      </a:r>
                      <a:r>
                        <a:rPr lang="en-US" sz="1050" baseline="0" dirty="0"/>
                        <a:t> the team for consistently successful builds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Can integrate</a:t>
                      </a:r>
                      <a:r>
                        <a:rPr lang="en-US" sz="1050" baseline="0" dirty="0"/>
                        <a:t> code quality static analysis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QA can focus more on acceptance</a:t>
                      </a:r>
                      <a:r>
                        <a:rPr lang="en-US" sz="1050" baseline="0" dirty="0"/>
                        <a:t> and regression testing vs defect detection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Broken builds encourage attention to detail and discipline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62678"/>
                  </a:ext>
                </a:extLst>
              </a:tr>
              <a:tr h="746396">
                <a:tc>
                  <a:txBody>
                    <a:bodyPr/>
                    <a:lstStyle/>
                    <a:p>
                      <a:r>
                        <a:rPr lang="en-US" sz="1400" b="1" dirty="0"/>
                        <a:t>Desktop</a:t>
                      </a:r>
                      <a:r>
                        <a:rPr lang="en-US" sz="1400" b="1" baseline="0" dirty="0"/>
                        <a:t> integration tests</a:t>
                      </a:r>
                      <a:endParaRPr 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Helps</a:t>
                      </a:r>
                      <a:r>
                        <a:rPr lang="en-US" sz="1050" baseline="0" dirty="0"/>
                        <a:t> prevent failed builds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Defect detection prior to code review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Increases</a:t>
                      </a:r>
                      <a:r>
                        <a:rPr lang="en-US" sz="1050" baseline="0" dirty="0"/>
                        <a:t> ease of </a:t>
                      </a:r>
                      <a:r>
                        <a:rPr lang="en-US" sz="1050" baseline="0" dirty="0" err="1"/>
                        <a:t>tesing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Reduces need for stabilization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598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08275" y="3152554"/>
            <a:ext cx="6780702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Combine with Keynote items</a:t>
            </a:r>
          </a:p>
        </p:txBody>
      </p:sp>
    </p:spTree>
    <p:extLst>
      <p:ext uri="{BB962C8B-B14F-4D97-AF65-F5344CB8AC3E}">
        <p14:creationId xmlns:p14="http://schemas.microsoft.com/office/powerpoint/2010/main" val="326858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silver bullet to creating a dev culture with high </a:t>
            </a:r>
            <a:r>
              <a:rPr lang="en-US" dirty="0" err="1"/>
              <a:t>Funability</a:t>
            </a:r>
            <a:endParaRPr lang="en-US" dirty="0"/>
          </a:p>
          <a:p>
            <a:r>
              <a:rPr lang="en-US" dirty="0"/>
              <a:t>To truly change your development culture you need to go beyond cool spaces and agile/scrum and change the way the software is designed and constructed</a:t>
            </a:r>
          </a:p>
          <a:p>
            <a:pPr lvl="1"/>
            <a:r>
              <a:rPr lang="en-US" dirty="0"/>
              <a:t>Only an integrated view of these processes and best practices will get you where you want to be </a:t>
            </a:r>
          </a:p>
          <a:p>
            <a:r>
              <a:rPr lang="en-US" dirty="0"/>
              <a:t>Constantly review practices and pushing for higher Funability</a:t>
            </a:r>
          </a:p>
        </p:txBody>
      </p:sp>
    </p:spTree>
    <p:extLst>
      <p:ext uri="{BB962C8B-B14F-4D97-AF65-F5344CB8AC3E}">
        <p14:creationId xmlns:p14="http://schemas.microsoft.com/office/powerpoint/2010/main" val="401130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3000" dirty="0"/>
              <a:t>“If builders built buildings the way programmers wrote programs, then the first woodpecker that came along would destroy civilization.” </a:t>
            </a:r>
          </a:p>
          <a:p>
            <a:pPr marL="0" indent="0" algn="ctr">
              <a:buNone/>
            </a:pPr>
            <a:r>
              <a:rPr lang="en-US" dirty="0"/>
              <a:t>Gerald Weinberg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ddurham@dontpaniclabs.com</a:t>
            </a:r>
            <a:r>
              <a:rPr lang="en-US" dirty="0"/>
              <a:t>  / @</a:t>
            </a:r>
            <a:r>
              <a:rPr lang="en-US" dirty="0" err="1"/>
              <a:t>dnsdurham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cmichel@dontpaniclabs.com</a:t>
            </a:r>
            <a:r>
              <a:rPr lang="en-US" dirty="0"/>
              <a:t>  / @</a:t>
            </a:r>
            <a:r>
              <a:rPr lang="en-US" dirty="0" err="1"/>
              <a:t>chadmichel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http://blog.dontpaniclabs.com</a:t>
            </a:r>
            <a:r>
              <a:rPr lang="en-US" dirty="0"/>
              <a:t> / @</a:t>
            </a:r>
            <a:r>
              <a:rPr lang="en-US" dirty="0" err="1"/>
              <a:t>dontpaniclabs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get into software development?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Rapid return on our effort</a:t>
            </a:r>
          </a:p>
          <a:p>
            <a:r>
              <a:rPr lang="en-US" dirty="0"/>
              <a:t>Work on tough problems</a:t>
            </a:r>
          </a:p>
          <a:p>
            <a:r>
              <a:rPr lang="en-US" dirty="0"/>
              <a:t>Build tools that people use</a:t>
            </a:r>
          </a:p>
          <a:p>
            <a:r>
              <a:rPr lang="en-US" dirty="0"/>
              <a:t>Enriching our lives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efficiencies through automation</a:t>
            </a:r>
          </a:p>
          <a:p>
            <a:r>
              <a:rPr lang="en-US" dirty="0"/>
              <a:t>Saving lives / protecting our way of life</a:t>
            </a:r>
          </a:p>
          <a:p>
            <a:r>
              <a:rPr lang="en-US" dirty="0"/>
              <a:t>Saving money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[SEE STACK OVERFLOW REPORT]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149"/>
            <a:ext cx="10515600" cy="3579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… the journey many of us are on to seek fulfillment of those goals has required enduring a lot of “pain” along the way.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Cool office spaces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19304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Swim through 5 layers of inheritance</a:t>
            </a:r>
          </a:p>
          <a:p>
            <a:r>
              <a:rPr lang="en-US" dirty="0"/>
              <a:t>12 hour product releases</a:t>
            </a:r>
          </a:p>
          <a:p>
            <a:r>
              <a:rPr lang="en-US" dirty="0"/>
              <a:t>6 weeks of stabilization</a:t>
            </a:r>
          </a:p>
          <a:p>
            <a:r>
              <a:rPr lang="en-US" dirty="0"/>
              <a:t>Estimates &lt;&gt; reality</a:t>
            </a:r>
          </a:p>
          <a:p>
            <a:r>
              <a:rPr lang="en-US" dirty="0"/>
              <a:t>Dreading project status reviews</a:t>
            </a:r>
          </a:p>
          <a:p>
            <a:r>
              <a:rPr lang="en-US" dirty="0"/>
              <a:t>Hours wading through code to determine how something works</a:t>
            </a:r>
          </a:p>
          <a:p>
            <a:r>
              <a:rPr lang="en-US" dirty="0"/>
              <a:t>Hope and prayers during releases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Edge of seat waiting for support calls about system down</a:t>
            </a:r>
          </a:p>
          <a:p>
            <a:r>
              <a:rPr lang="en-US" dirty="0"/>
              <a:t>Looking for new projects to avoid maintaining ugly code</a:t>
            </a:r>
          </a:p>
          <a:p>
            <a:r>
              <a:rPr lang="en-US" dirty="0"/>
              <a:t>Test environment cumbersome and shared</a:t>
            </a:r>
          </a:p>
          <a:p>
            <a:r>
              <a:rPr lang="en-US" dirty="0"/>
              <a:t>Estimates driven by deadlines vs reality</a:t>
            </a:r>
          </a:p>
          <a:p>
            <a:r>
              <a:rPr lang="en-US" dirty="0"/>
              <a:t>Silos of design philosophy throughout the system</a:t>
            </a:r>
          </a:p>
        </p:txBody>
      </p:sp>
    </p:spTree>
    <p:extLst>
      <p:ext uri="{BB962C8B-B14F-4D97-AF65-F5344CB8AC3E}">
        <p14:creationId xmlns:p14="http://schemas.microsoft.com/office/powerpoint/2010/main" val="359708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sp>
        <p:nvSpPr>
          <p:cNvPr id="5" name="Oval 4"/>
          <p:cNvSpPr/>
          <p:nvPr/>
        </p:nvSpPr>
        <p:spPr>
          <a:xfrm>
            <a:off x="7954545" y="3990373"/>
            <a:ext cx="1193800" cy="1095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2718" y="1796448"/>
            <a:ext cx="3511551" cy="328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for most of us…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sp>
        <p:nvSpPr>
          <p:cNvPr id="5" name="Oval 4"/>
          <p:cNvSpPr/>
          <p:nvPr/>
        </p:nvSpPr>
        <p:spPr>
          <a:xfrm>
            <a:off x="2355850" y="3933825"/>
            <a:ext cx="1193800" cy="1095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6074" y="1854200"/>
            <a:ext cx="3511551" cy="328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turn this around?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put a lot of emphasis on the ability of our software teams and development culture to achieve fun and personal fulfillment in our work…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…helping to realize the things that got us into software in the first place while minimizing the pain…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we call this </a:t>
            </a:r>
            <a:r>
              <a:rPr lang="en-US" u="sng" dirty="0"/>
              <a:t>Funability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… the measure of how well our culture and process enable us to realize the motivations that got us into this business in the first place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Frequent Delivery of Value to Customers</a:t>
            </a:r>
          </a:p>
          <a:p>
            <a:pPr lvl="1"/>
            <a:r>
              <a:rPr lang="en-US" dirty="0"/>
              <a:t>Visibility of progress by internal stakeholders</a:t>
            </a:r>
          </a:p>
          <a:p>
            <a:pPr lvl="1"/>
            <a:r>
              <a:rPr lang="en-US" dirty="0"/>
              <a:t>Regular and frequent releases to external customers</a:t>
            </a:r>
          </a:p>
          <a:p>
            <a:r>
              <a:rPr lang="en-US" dirty="0"/>
              <a:t>Being Part of a Team</a:t>
            </a:r>
          </a:p>
          <a:p>
            <a:pPr lvl="1"/>
            <a:r>
              <a:rPr lang="en-US" dirty="0"/>
              <a:t>Frequent interactions with teammates on project items</a:t>
            </a:r>
          </a:p>
          <a:p>
            <a:pPr lvl="1"/>
            <a:r>
              <a:rPr lang="en-US" dirty="0"/>
              <a:t>Ability to leverage pair programming when necessary</a:t>
            </a:r>
          </a:p>
          <a:p>
            <a:pPr lvl="1"/>
            <a:r>
              <a:rPr lang="en-US" dirty="0"/>
              <a:t>Esprit de Corps - a feeling of pride, fellowship, and common loyalty shared by the members of a particular group.</a:t>
            </a:r>
          </a:p>
          <a:p>
            <a:pPr lvl="1"/>
            <a:r>
              <a:rPr lang="en-US" dirty="0"/>
              <a:t>Mutual accountability amongst the team</a:t>
            </a:r>
          </a:p>
          <a:p>
            <a:r>
              <a:rPr lang="en-US" dirty="0"/>
              <a:t>Maintainability of the System</a:t>
            </a:r>
          </a:p>
          <a:p>
            <a:pPr lvl="1"/>
            <a:r>
              <a:rPr lang="en-US" dirty="0"/>
              <a:t>Ability to efficiently read and understand the code throughout the system</a:t>
            </a:r>
          </a:p>
          <a:p>
            <a:pPr lvl="1"/>
            <a:r>
              <a:rPr lang="en-US" dirty="0"/>
              <a:t>Ability to effectively debug the system</a:t>
            </a:r>
          </a:p>
          <a:p>
            <a:pPr lvl="1"/>
            <a:r>
              <a:rPr lang="en-US" dirty="0"/>
              <a:t>Ability to understand the impact of a change on the entire system</a:t>
            </a:r>
          </a:p>
          <a:p>
            <a:pPr lvl="1"/>
            <a:r>
              <a:rPr lang="en-US" dirty="0"/>
              <a:t>Ability to avoid unintended behavior changes</a:t>
            </a:r>
          </a:p>
          <a:p>
            <a:pPr lvl="1"/>
            <a:r>
              <a:rPr lang="en-US" dirty="0"/>
              <a:t>Maximizing the useful life of a software system</a:t>
            </a:r>
          </a:p>
          <a:p>
            <a:pPr lvl="1"/>
            <a:r>
              <a:rPr lang="en-US" dirty="0"/>
              <a:t>Avoidance of Silos in the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Effective Management of Technical Debt</a:t>
            </a:r>
          </a:p>
          <a:p>
            <a:pPr lvl="1"/>
            <a:r>
              <a:rPr lang="en-US" dirty="0"/>
              <a:t>Recognizing when choices will lead to technical debt</a:t>
            </a:r>
          </a:p>
          <a:p>
            <a:pPr lvl="1"/>
            <a:r>
              <a:rPr lang="en-US" dirty="0"/>
              <a:t>Ability to efficiently reduce technical debt as part of normal feature development</a:t>
            </a:r>
          </a:p>
          <a:p>
            <a:pPr lvl="1"/>
            <a:r>
              <a:rPr lang="en-US" dirty="0"/>
              <a:t>Leveraging tools to identify</a:t>
            </a:r>
          </a:p>
          <a:p>
            <a:r>
              <a:rPr lang="en-US" dirty="0"/>
              <a:t>Sound Software Design</a:t>
            </a:r>
          </a:p>
          <a:p>
            <a:pPr lvl="1"/>
            <a:r>
              <a:rPr lang="en-US" dirty="0"/>
              <a:t>Consistency of the conceptual design of the software</a:t>
            </a:r>
          </a:p>
          <a:p>
            <a:pPr lvl="1"/>
            <a:r>
              <a:rPr lang="en-US" dirty="0"/>
              <a:t>Consistent adherence to common design principles and criteria</a:t>
            </a:r>
          </a:p>
          <a:p>
            <a:pPr lvl="1"/>
            <a:r>
              <a:rPr lang="en-US" dirty="0"/>
              <a:t>Simplicity over complexity and cleverness</a:t>
            </a:r>
          </a:p>
          <a:p>
            <a:pPr lvl="1"/>
            <a:r>
              <a:rPr lang="en-US" dirty="0"/>
              <a:t>Fred Brooks quote</a:t>
            </a:r>
          </a:p>
          <a:p>
            <a:r>
              <a:rPr lang="en-US" dirty="0"/>
              <a:t>Consistent Quality of Product Releases</a:t>
            </a:r>
          </a:p>
          <a:p>
            <a:pPr lvl="1"/>
            <a:r>
              <a:rPr lang="en-US" dirty="0"/>
              <a:t>Stress-free release days</a:t>
            </a:r>
          </a:p>
          <a:p>
            <a:pPr lvl="1"/>
            <a:r>
              <a:rPr lang="en-US" dirty="0"/>
              <a:t>Automation of processes</a:t>
            </a:r>
          </a:p>
          <a:p>
            <a:pPr lvl="1"/>
            <a:r>
              <a:rPr lang="en-US" dirty="0"/>
              <a:t>No stabilization phases</a:t>
            </a:r>
          </a:p>
          <a:p>
            <a:pPr lvl="1"/>
            <a:r>
              <a:rPr lang="en-US" dirty="0"/>
              <a:t>Hot Fixes as the exception, not the rule</a:t>
            </a:r>
          </a:p>
          <a:p>
            <a:r>
              <a:rPr lang="en-US" dirty="0"/>
              <a:t>Productivity and Efficiency of the Developers</a:t>
            </a:r>
          </a:p>
          <a:p>
            <a:pPr lvl="1"/>
            <a:r>
              <a:rPr lang="en-US" dirty="0"/>
              <a:t>Creating a project management discipline that reduces the mental burden on developers and leads</a:t>
            </a:r>
          </a:p>
          <a:p>
            <a:pPr lvl="1"/>
            <a:r>
              <a:rPr lang="en-US" dirty="0"/>
              <a:t>Enabling designers and developers enough time to actually do some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764f781f790dd3c28a0a3d6816e0bc2d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ec737a7676109fa09b703ce68a9d9405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CB3AF-F6AA-4AC2-A54C-E0389259C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9E5E6-7EC0-4C05-9A6C-40708E9789A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660de10a-583e-488b-94d8-146e8450a4b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1525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 like cool office spaces…</vt:lpstr>
      <vt:lpstr>Funability</vt:lpstr>
      <vt:lpstr>Why did we get into software development?</vt:lpstr>
      <vt:lpstr>Problem is…</vt:lpstr>
      <vt:lpstr>The pain…</vt:lpstr>
      <vt:lpstr>What we want…</vt:lpstr>
      <vt:lpstr>Reality for most of us…</vt:lpstr>
      <vt:lpstr>How can we turn this around?</vt:lpstr>
      <vt:lpstr>What contributes to Funability?</vt:lpstr>
      <vt:lpstr>Cool spaces are important</vt:lpstr>
      <vt:lpstr>… and Agile methods are essential, but…</vt:lpstr>
      <vt:lpstr>PowerPoint Presentation</vt:lpstr>
      <vt:lpstr>Strategies and techniques for increasing Funability</vt:lpstr>
      <vt:lpstr>Key Team Roles</vt:lpstr>
      <vt:lpstr>Establish a strong development lead role</vt:lpstr>
      <vt:lpstr>Establish a strong project management role</vt:lpstr>
      <vt:lpstr>Protect the schedules of your “makers”</vt:lpstr>
      <vt:lpstr>Establish a consistent design identity</vt:lpstr>
      <vt:lpstr>Practice test-driven design</vt:lpstr>
      <vt:lpstr>Require code review of every pull request</vt:lpstr>
      <vt:lpstr>Use continuous integration with tests</vt:lpstr>
      <vt:lpstr>Require ability to do integration tests on the desktop</vt:lpstr>
      <vt:lpstr>PowerPoint Presentation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79</cp:revision>
  <cp:lastPrinted>2016-05-10T16:17:00Z</cp:lastPrinted>
  <dcterms:created xsi:type="dcterms:W3CDTF">2016-05-01T12:50:26Z</dcterms:created>
  <dcterms:modified xsi:type="dcterms:W3CDTF">2016-05-13T12:20:53Z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</Properties>
</file>