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9" r:id="rId3"/>
    <p:sldId id="257" r:id="rId4"/>
    <p:sldId id="286" r:id="rId5"/>
    <p:sldId id="258" r:id="rId6"/>
    <p:sldId id="292" r:id="rId7"/>
    <p:sldId id="297" r:id="rId8"/>
    <p:sldId id="293" r:id="rId9"/>
    <p:sldId id="294" r:id="rId10"/>
    <p:sldId id="287" r:id="rId11"/>
    <p:sldId id="295" r:id="rId12"/>
    <p:sldId id="298" r:id="rId13"/>
    <p:sldId id="272" r:id="rId14"/>
    <p:sldId id="296" r:id="rId15"/>
    <p:sldId id="273" r:id="rId16"/>
    <p:sldId id="260" r:id="rId17"/>
    <p:sldId id="261" r:id="rId18"/>
    <p:sldId id="262" r:id="rId19"/>
    <p:sldId id="299" r:id="rId20"/>
    <p:sldId id="263" r:id="rId21"/>
    <p:sldId id="264" r:id="rId22"/>
    <p:sldId id="265" r:id="rId23"/>
    <p:sldId id="266" r:id="rId24"/>
    <p:sldId id="267" r:id="rId25"/>
    <p:sldId id="268" r:id="rId26"/>
    <p:sldId id="269" r:id="rId27"/>
    <p:sldId id="270" r:id="rId28"/>
    <p:sldId id="271" r:id="rId29"/>
    <p:sldId id="274" r:id="rId30"/>
    <p:sldId id="275" r:id="rId31"/>
    <p:sldId id="276" r:id="rId32"/>
    <p:sldId id="300" r:id="rId33"/>
    <p:sldId id="301" r:id="rId34"/>
    <p:sldId id="277" r:id="rId35"/>
    <p:sldId id="278" r:id="rId36"/>
    <p:sldId id="279" r:id="rId37"/>
    <p:sldId id="280" r:id="rId38"/>
    <p:sldId id="289" r:id="rId39"/>
    <p:sldId id="290" r:id="rId40"/>
    <p:sldId id="281" r:id="rId41"/>
    <p:sldId id="282" r:id="rId42"/>
    <p:sldId id="283" r:id="rId43"/>
    <p:sldId id="284" r:id="rId44"/>
    <p:sldId id="285" r:id="rId45"/>
    <p:sldId id="28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39" autoAdjust="0"/>
    <p:restoredTop sz="62658" autoAdjust="0"/>
  </p:normalViewPr>
  <p:slideViewPr>
    <p:cSldViewPr>
      <p:cViewPr varScale="1">
        <p:scale>
          <a:sx n="62" d="100"/>
          <a:sy n="62" d="100"/>
        </p:scale>
        <p:origin x="-1891"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46C2C9-FAA8-4628-B554-BFB35601F267}" type="datetimeFigureOut">
              <a:rPr lang="en-US" smtClean="0"/>
              <a:pPr/>
              <a:t>4/30/2010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901EA7-7F66-4094-8828-5627624E924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www.newadvent.org/cathen/11567b.htm" TargetMode="External"/><Relationship Id="rId13" Type="http://schemas.openxmlformats.org/officeDocument/2006/relationships/hyperlink" Target="http://www.newadvent.org/bible" TargetMode="External"/><Relationship Id="rId3" Type="http://schemas.openxmlformats.org/officeDocument/2006/relationships/hyperlink" Target="http://www.newadvent.org/bible/mat019.htm#vrs14" TargetMode="External"/><Relationship Id="rId7" Type="http://schemas.openxmlformats.org/officeDocument/2006/relationships/hyperlink" Target="http://www.newadvent.org/cathen/10056b.htm" TargetMode="External"/><Relationship Id="rId12" Type="http://schemas.openxmlformats.org/officeDocument/2006/relationships/hyperlink" Target="http://www.newadvent.org/cathen/13064b.htm" TargetMode="External"/><Relationship Id="rId2" Type="http://schemas.openxmlformats.org/officeDocument/2006/relationships/slide" Target="../slides/slide13.xml"/><Relationship Id="rId16" Type="http://schemas.openxmlformats.org/officeDocument/2006/relationships/hyperlink" Target="http://www.newadvent.org/bible/1co001.htm#vrs16" TargetMode="External"/><Relationship Id="rId1" Type="http://schemas.openxmlformats.org/officeDocument/2006/relationships/notesMaster" Target="../notesMasters/notesMaster1.xml"/><Relationship Id="rId6" Type="http://schemas.openxmlformats.org/officeDocument/2006/relationships/hyperlink" Target="http://www.newadvent.org/bible/luk018.htm#vrs15" TargetMode="External"/><Relationship Id="rId11" Type="http://schemas.openxmlformats.org/officeDocument/2006/relationships/hyperlink" Target="http://www.newadvent.org/cathen/14526a.htm" TargetMode="External"/><Relationship Id="rId5" Type="http://schemas.openxmlformats.org/officeDocument/2006/relationships/hyperlink" Target="http://www.newadvent.org/cathen/08374c.htm" TargetMode="External"/><Relationship Id="rId15" Type="http://schemas.openxmlformats.org/officeDocument/2006/relationships/hyperlink" Target="http://www.newadvent.org/bible/act016.htm#vrs33" TargetMode="External"/><Relationship Id="rId10" Type="http://schemas.openxmlformats.org/officeDocument/2006/relationships/hyperlink" Target="http://www.newadvent.org/cathen/03777a.htm" TargetMode="External"/><Relationship Id="rId4" Type="http://schemas.openxmlformats.org/officeDocument/2006/relationships/hyperlink" Target="http://www.newadvent.org/cathen/08646a.htm" TargetMode="External"/><Relationship Id="rId9" Type="http://schemas.openxmlformats.org/officeDocument/2006/relationships/hyperlink" Target="http://www.newadvent.org/bible/col002.htm" TargetMode="External"/><Relationship Id="rId14" Type="http://schemas.openxmlformats.org/officeDocument/2006/relationships/hyperlink" Target="http://www.newadvent.org/bible/act016.htm#vrs15"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www.newadvent.org/cathen/11567b.htm" TargetMode="External"/><Relationship Id="rId13" Type="http://schemas.openxmlformats.org/officeDocument/2006/relationships/hyperlink" Target="http://www.newadvent.org/bible" TargetMode="External"/><Relationship Id="rId3" Type="http://schemas.openxmlformats.org/officeDocument/2006/relationships/hyperlink" Target="http://www.newadvent.org/bible/mat019.htm#vrs14" TargetMode="External"/><Relationship Id="rId7" Type="http://schemas.openxmlformats.org/officeDocument/2006/relationships/hyperlink" Target="http://www.newadvent.org/cathen/10056b.htm" TargetMode="External"/><Relationship Id="rId12" Type="http://schemas.openxmlformats.org/officeDocument/2006/relationships/hyperlink" Target="http://www.newadvent.org/cathen/13064b.htm" TargetMode="External"/><Relationship Id="rId2" Type="http://schemas.openxmlformats.org/officeDocument/2006/relationships/slide" Target="../slides/slide14.xml"/><Relationship Id="rId16" Type="http://schemas.openxmlformats.org/officeDocument/2006/relationships/hyperlink" Target="http://www.newadvent.org/bible/1co001.htm#vrs16" TargetMode="External"/><Relationship Id="rId1" Type="http://schemas.openxmlformats.org/officeDocument/2006/relationships/notesMaster" Target="../notesMasters/notesMaster1.xml"/><Relationship Id="rId6" Type="http://schemas.openxmlformats.org/officeDocument/2006/relationships/hyperlink" Target="http://www.newadvent.org/bible/luk018.htm#vrs15" TargetMode="External"/><Relationship Id="rId11" Type="http://schemas.openxmlformats.org/officeDocument/2006/relationships/hyperlink" Target="http://www.newadvent.org/cathen/14526a.htm" TargetMode="External"/><Relationship Id="rId5" Type="http://schemas.openxmlformats.org/officeDocument/2006/relationships/hyperlink" Target="http://www.newadvent.org/cathen/08374c.htm" TargetMode="External"/><Relationship Id="rId15" Type="http://schemas.openxmlformats.org/officeDocument/2006/relationships/hyperlink" Target="http://www.newadvent.org/bible/act016.htm#vrs33" TargetMode="External"/><Relationship Id="rId10" Type="http://schemas.openxmlformats.org/officeDocument/2006/relationships/hyperlink" Target="http://www.newadvent.org/cathen/03777a.htm" TargetMode="External"/><Relationship Id="rId4" Type="http://schemas.openxmlformats.org/officeDocument/2006/relationships/hyperlink" Target="http://www.newadvent.org/cathen/08646a.htm" TargetMode="External"/><Relationship Id="rId9" Type="http://schemas.openxmlformats.org/officeDocument/2006/relationships/hyperlink" Target="http://www.newadvent.org/bible/col002.htm" TargetMode="External"/><Relationship Id="rId14" Type="http://schemas.openxmlformats.org/officeDocument/2006/relationships/hyperlink" Target="http://www.newadvent.org/bible/act016.htm#vrs15"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www.newadvent.org/cathen/05752c.htm" TargetMode="External"/><Relationship Id="rId13" Type="http://schemas.openxmlformats.org/officeDocument/2006/relationships/hyperlink" Target="http://www.newadvent.org/cathen/01129a.htm" TargetMode="External"/><Relationship Id="rId18" Type="http://schemas.openxmlformats.org/officeDocument/2006/relationships/hyperlink" Target="http://www.newadvent.org/cathen/05075b.htm" TargetMode="External"/><Relationship Id="rId3" Type="http://schemas.openxmlformats.org/officeDocument/2006/relationships/hyperlink" Target="http://www.newadvent.org/cathen/11306b.htm" TargetMode="External"/><Relationship Id="rId7" Type="http://schemas.openxmlformats.org/officeDocument/2006/relationships/hyperlink" Target="http://www.newadvent.org/cathen/02084a.htm" TargetMode="External"/><Relationship Id="rId12" Type="http://schemas.openxmlformats.org/officeDocument/2006/relationships/hyperlink" Target="http://www.newadvent.org/cathen/14004b.htm" TargetMode="External"/><Relationship Id="rId17" Type="http://schemas.openxmlformats.org/officeDocument/2006/relationships/hyperlink" Target="http://www.newadvent.org/cathen/15030c.htm" TargetMode="External"/><Relationship Id="rId2" Type="http://schemas.openxmlformats.org/officeDocument/2006/relationships/slide" Target="../slides/slide15.xml"/><Relationship Id="rId16" Type="http://schemas.openxmlformats.org/officeDocument/2006/relationships/hyperlink" Target="http://www.newadvent.org/cathen/01455e.htm" TargetMode="External"/><Relationship Id="rId1" Type="http://schemas.openxmlformats.org/officeDocument/2006/relationships/notesMaster" Target="../notesMasters/notesMaster1.xml"/><Relationship Id="rId6" Type="http://schemas.openxmlformats.org/officeDocument/2006/relationships/hyperlink" Target="http://www.newadvent.org/cathen/15006b.htm" TargetMode="External"/><Relationship Id="rId11" Type="http://schemas.openxmlformats.org/officeDocument/2006/relationships/hyperlink" Target="http://www.newadvent.org/cathen/06689a.htm" TargetMode="External"/><Relationship Id="rId5" Type="http://schemas.openxmlformats.org/officeDocument/2006/relationships/hyperlink" Target="http://www.newadvent.org/cathen/01626c.htm" TargetMode="External"/><Relationship Id="rId15" Type="http://schemas.openxmlformats.org/officeDocument/2006/relationships/hyperlink" Target="http://www.newadvent.org/cathen/01199a.htm" TargetMode="External"/><Relationship Id="rId10" Type="http://schemas.openxmlformats.org/officeDocument/2006/relationships/hyperlink" Target="http://www.newadvent.org/fathers/050658.htm" TargetMode="External"/><Relationship Id="rId19" Type="http://schemas.openxmlformats.org/officeDocument/2006/relationships/hyperlink" Target="http://www.newadvent.org/cathen/05510b.htm" TargetMode="External"/><Relationship Id="rId4" Type="http://schemas.openxmlformats.org/officeDocument/2006/relationships/hyperlink" Target="http://www.newadvent.org/cathen/03744a.htm" TargetMode="External"/><Relationship Id="rId9" Type="http://schemas.openxmlformats.org/officeDocument/2006/relationships/hyperlink" Target="http://www.newadvent.org/cathen/04583b.htm" TargetMode="External"/><Relationship Id="rId14" Type="http://schemas.openxmlformats.org/officeDocument/2006/relationships/hyperlink" Target="http://www.newadvent.org/cathen/11312a.ht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dirty="0" smtClean="0">
                <a:solidFill>
                  <a:schemeClr val="tx1"/>
                </a:solidFill>
                <a:latin typeface="+mn-lt"/>
                <a:ea typeface="+mn-ea"/>
                <a:cs typeface="+mn-cs"/>
              </a:rPr>
              <a:t>Mt</a:t>
            </a:r>
            <a:r>
              <a:rPr lang="en-US" sz="1200" b="0" i="0" kern="1200" dirty="0" smtClean="0">
                <a:solidFill>
                  <a:schemeClr val="tx1"/>
                </a:solidFill>
                <a:latin typeface="+mn-lt"/>
                <a:ea typeface="+mn-ea"/>
                <a:cs typeface="+mn-cs"/>
              </a:rPr>
              <a:t> 28:19-20; cf. </a:t>
            </a:r>
            <a:r>
              <a:rPr lang="en-US" sz="1200" b="0" i="1" kern="1200" dirty="0" smtClean="0">
                <a:solidFill>
                  <a:schemeClr val="tx1"/>
                </a:solidFill>
                <a:latin typeface="+mn-lt"/>
                <a:ea typeface="+mn-ea"/>
                <a:cs typeface="+mn-cs"/>
              </a:rPr>
              <a:t>Mk</a:t>
            </a:r>
            <a:r>
              <a:rPr lang="en-US" sz="1200" b="0" i="0" kern="1200" dirty="0" smtClean="0">
                <a:solidFill>
                  <a:schemeClr val="tx1"/>
                </a:solidFill>
                <a:latin typeface="+mn-lt"/>
                <a:ea typeface="+mn-ea"/>
                <a:cs typeface="+mn-cs"/>
              </a:rPr>
              <a:t> 16:15-16.</a:t>
            </a:r>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t>
            </a:r>
            <a:r>
              <a:rPr lang="en-US" sz="1200" b="0" i="0" u="none" strike="noStrike" kern="1200" dirty="0" smtClean="0">
                <a:solidFill>
                  <a:schemeClr val="tx1"/>
                </a:solidFill>
                <a:latin typeface="+mn-lt"/>
                <a:ea typeface="+mn-ea"/>
                <a:cs typeface="+mn-cs"/>
                <a:hlinkClick r:id="rId3"/>
              </a:rPr>
              <a:t>Matthew 19:14</a:t>
            </a:r>
            <a:r>
              <a:rPr lang="en-US" sz="1200" b="0" i="0" kern="1200" dirty="0" smtClean="0">
                <a:solidFill>
                  <a:schemeClr val="tx1"/>
                </a:solidFill>
                <a:latin typeface="+mn-lt"/>
                <a:ea typeface="+mn-ea"/>
                <a:cs typeface="+mn-cs"/>
              </a:rPr>
              <a:t>): "Suffer the little children, and forbid them not to come to me: for the </a:t>
            </a:r>
            <a:r>
              <a:rPr lang="en-US" sz="1200" b="0" i="0" u="none" strike="noStrike" kern="1200" dirty="0" smtClean="0">
                <a:solidFill>
                  <a:schemeClr val="tx1"/>
                </a:solidFill>
                <a:latin typeface="+mn-lt"/>
                <a:ea typeface="+mn-ea"/>
                <a:cs typeface="+mn-cs"/>
                <a:hlinkClick r:id="rId4" action="ppaction://hlinkfile"/>
              </a:rPr>
              <a:t>kingdom of heaven</a:t>
            </a:r>
            <a:r>
              <a:rPr lang="en-US" sz="1200" b="0" i="0" kern="1200" dirty="0" smtClean="0">
                <a:solidFill>
                  <a:schemeClr val="tx1"/>
                </a:solidFill>
                <a:latin typeface="+mn-lt"/>
                <a:ea typeface="+mn-ea"/>
                <a:cs typeface="+mn-cs"/>
              </a:rPr>
              <a:t> is for such." It has been objected that this latter text does not refer to infants, inasmuch as </a:t>
            </a:r>
            <a:r>
              <a:rPr lang="en-US" sz="1200" b="0" i="0" u="none" strike="noStrike" kern="1200" dirty="0" smtClean="0">
                <a:solidFill>
                  <a:schemeClr val="tx1"/>
                </a:solidFill>
                <a:latin typeface="+mn-lt"/>
                <a:ea typeface="+mn-ea"/>
                <a:cs typeface="+mn-cs"/>
                <a:hlinkClick r:id="rId5" action="ppaction://hlinkfile"/>
              </a:rPr>
              <a:t>Christ</a:t>
            </a:r>
            <a:r>
              <a:rPr lang="en-US" sz="1200" b="0" i="0" kern="1200" dirty="0" smtClean="0">
                <a:solidFill>
                  <a:schemeClr val="tx1"/>
                </a:solidFill>
                <a:latin typeface="+mn-lt"/>
                <a:ea typeface="+mn-ea"/>
                <a:cs typeface="+mn-cs"/>
              </a:rPr>
              <a:t> says "to come to me". In the parallel passage in </a:t>
            </a:r>
            <a:r>
              <a:rPr lang="en-US" sz="1200" b="0" i="0" u="none" strike="noStrike" kern="1200" dirty="0" smtClean="0">
                <a:solidFill>
                  <a:schemeClr val="tx1"/>
                </a:solidFill>
                <a:latin typeface="+mn-lt"/>
                <a:ea typeface="+mn-ea"/>
                <a:cs typeface="+mn-cs"/>
                <a:hlinkClick r:id="rId6"/>
              </a:rPr>
              <a:t>St. Luke (18:15)</a:t>
            </a:r>
            <a:r>
              <a:rPr lang="en-US" sz="1200" b="0" i="0" kern="1200" dirty="0" smtClean="0">
                <a:solidFill>
                  <a:schemeClr val="tx1"/>
                </a:solidFill>
                <a:latin typeface="+mn-lt"/>
                <a:ea typeface="+mn-ea"/>
                <a:cs typeface="+mn-cs"/>
              </a:rPr>
              <a:t>, however, the text reads: "And they brought unto him also infants, that he might touch them"; and then follow the words cited from </a:t>
            </a:r>
            <a:r>
              <a:rPr lang="en-US" sz="1200" b="0" i="0" u="none" strike="noStrike" kern="1200" dirty="0" smtClean="0">
                <a:solidFill>
                  <a:schemeClr val="tx1"/>
                </a:solidFill>
                <a:latin typeface="+mn-lt"/>
                <a:ea typeface="+mn-ea"/>
                <a:cs typeface="+mn-cs"/>
                <a:hlinkClick r:id="rId7" action="ppaction://hlinkfile"/>
              </a:rPr>
              <a:t>St. Matthew</a:t>
            </a:r>
            <a:r>
              <a:rPr lang="en-US" sz="1200" b="0" i="0" kern="1200" dirty="0" smtClean="0">
                <a:solidFill>
                  <a:schemeClr val="tx1"/>
                </a:solidFill>
                <a:latin typeface="+mn-lt"/>
                <a:ea typeface="+mn-ea"/>
                <a:cs typeface="+mn-cs"/>
              </a:rPr>
              <a:t>. In the Greek text, the words </a:t>
            </a:r>
            <a:r>
              <a:rPr lang="en-US" sz="1200" b="0" i="1" kern="1200" dirty="0" err="1" smtClean="0">
                <a:solidFill>
                  <a:schemeClr val="tx1"/>
                </a:solidFill>
                <a:latin typeface="+mn-lt"/>
                <a:ea typeface="+mn-ea"/>
                <a:cs typeface="+mn-cs"/>
              </a:rPr>
              <a:t>brephe</a:t>
            </a:r>
            <a:r>
              <a:rPr lang="en-US" sz="1200" b="0" i="0" kern="1200" dirty="0" smtClean="0">
                <a:solidFill>
                  <a:schemeClr val="tx1"/>
                </a:solidFill>
                <a:latin typeface="+mn-lt"/>
                <a:ea typeface="+mn-ea"/>
                <a:cs typeface="+mn-cs"/>
              </a:rPr>
              <a:t> and </a:t>
            </a:r>
            <a:r>
              <a:rPr lang="en-US" sz="1200" b="0" i="1" kern="1200" dirty="0" err="1" smtClean="0">
                <a:solidFill>
                  <a:schemeClr val="tx1"/>
                </a:solidFill>
                <a:latin typeface="+mn-lt"/>
                <a:ea typeface="+mn-ea"/>
                <a:cs typeface="+mn-cs"/>
              </a:rPr>
              <a:t>prosepheron</a:t>
            </a:r>
            <a:r>
              <a:rPr lang="en-US" sz="1200" b="0" i="0" kern="1200" dirty="0" smtClean="0">
                <a:solidFill>
                  <a:schemeClr val="tx1"/>
                </a:solidFill>
                <a:latin typeface="+mn-lt"/>
                <a:ea typeface="+mn-ea"/>
                <a:cs typeface="+mn-cs"/>
              </a:rPr>
              <a:t> refer to infants in arms.</a:t>
            </a:r>
          </a:p>
          <a:p>
            <a:r>
              <a:rPr lang="en-US" sz="1200" b="0" i="0" kern="1200" dirty="0" smtClean="0">
                <a:solidFill>
                  <a:schemeClr val="tx1"/>
                </a:solidFill>
                <a:latin typeface="+mn-lt"/>
                <a:ea typeface="+mn-ea"/>
                <a:cs typeface="+mn-cs"/>
              </a:rPr>
              <a:t>Moreover, </a:t>
            </a:r>
            <a:r>
              <a:rPr lang="en-US" sz="1200" b="0" i="0" u="none" strike="noStrike" kern="1200" dirty="0" smtClean="0">
                <a:solidFill>
                  <a:schemeClr val="tx1"/>
                </a:solidFill>
                <a:latin typeface="+mn-lt"/>
                <a:ea typeface="+mn-ea"/>
                <a:cs typeface="+mn-cs"/>
                <a:hlinkClick r:id="rId8" action="ppaction://hlinkfile"/>
              </a:rPr>
              <a:t>St. Paul</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9"/>
              </a:rPr>
              <a:t>Colossians 2</a:t>
            </a:r>
            <a:r>
              <a:rPr lang="en-US" sz="1200" b="0" i="0" kern="1200" dirty="0" smtClean="0">
                <a:solidFill>
                  <a:schemeClr val="tx1"/>
                </a:solidFill>
                <a:latin typeface="+mn-lt"/>
                <a:ea typeface="+mn-ea"/>
                <a:cs typeface="+mn-cs"/>
              </a:rPr>
              <a:t>) says that baptism in the New Law has taken the place of </a:t>
            </a:r>
            <a:r>
              <a:rPr lang="en-US" sz="1200" b="0" i="0" u="none" strike="noStrike" kern="1200" dirty="0" smtClean="0">
                <a:solidFill>
                  <a:schemeClr val="tx1"/>
                </a:solidFill>
                <a:latin typeface="+mn-lt"/>
                <a:ea typeface="+mn-ea"/>
                <a:cs typeface="+mn-cs"/>
                <a:hlinkClick r:id="rId10" action="ppaction://hlinkfile"/>
              </a:rPr>
              <a:t>circumcision</a:t>
            </a:r>
            <a:r>
              <a:rPr lang="en-US" sz="1200" b="0" i="0" kern="1200" dirty="0" smtClean="0">
                <a:solidFill>
                  <a:schemeClr val="tx1"/>
                </a:solidFill>
                <a:latin typeface="+mn-lt"/>
                <a:ea typeface="+mn-ea"/>
                <a:cs typeface="+mn-cs"/>
              </a:rPr>
              <a:t> in the </a:t>
            </a:r>
            <a:r>
              <a:rPr lang="en-US" sz="1200" b="0" i="0" u="none" strike="noStrike" kern="1200" dirty="0" smtClean="0">
                <a:solidFill>
                  <a:schemeClr val="tx1"/>
                </a:solidFill>
                <a:latin typeface="+mn-lt"/>
                <a:ea typeface="+mn-ea"/>
                <a:cs typeface="+mn-cs"/>
                <a:hlinkClick r:id="rId11" action="ppaction://hlinkfile"/>
              </a:rPr>
              <a:t>Old</a:t>
            </a:r>
            <a:r>
              <a:rPr lang="en-US" sz="1200" b="0" i="0" kern="1200" dirty="0" smtClean="0">
                <a:solidFill>
                  <a:schemeClr val="tx1"/>
                </a:solidFill>
                <a:latin typeface="+mn-lt"/>
                <a:ea typeface="+mn-ea"/>
                <a:cs typeface="+mn-cs"/>
              </a:rPr>
              <a:t>. It was especially to infants that the </a:t>
            </a:r>
            <a:r>
              <a:rPr lang="en-US" sz="1200" b="0" i="0" u="none" strike="noStrike" kern="1200" dirty="0" smtClean="0">
                <a:solidFill>
                  <a:schemeClr val="tx1"/>
                </a:solidFill>
                <a:latin typeface="+mn-lt"/>
                <a:ea typeface="+mn-ea"/>
                <a:cs typeface="+mn-cs"/>
                <a:hlinkClick r:id="rId12" action="ppaction://hlinkfile"/>
              </a:rPr>
              <a:t>rite</a:t>
            </a:r>
            <a:r>
              <a:rPr lang="en-US" sz="1200" b="0" i="0" kern="1200" dirty="0" smtClean="0">
                <a:solidFill>
                  <a:schemeClr val="tx1"/>
                </a:solidFill>
                <a:latin typeface="+mn-lt"/>
                <a:ea typeface="+mn-ea"/>
                <a:cs typeface="+mn-cs"/>
              </a:rPr>
              <a:t> of </a:t>
            </a:r>
            <a:r>
              <a:rPr lang="en-US" sz="1200" b="0" i="0" u="none" strike="noStrike" kern="1200" dirty="0" smtClean="0">
                <a:solidFill>
                  <a:schemeClr val="tx1"/>
                </a:solidFill>
                <a:latin typeface="+mn-lt"/>
                <a:ea typeface="+mn-ea"/>
                <a:cs typeface="+mn-cs"/>
                <a:hlinkClick r:id="rId10" action="ppaction://hlinkfile"/>
              </a:rPr>
              <a:t>circumcision</a:t>
            </a:r>
            <a:r>
              <a:rPr lang="en-US" sz="1200" b="0" i="0" kern="1200" dirty="0" smtClean="0">
                <a:solidFill>
                  <a:schemeClr val="tx1"/>
                </a:solidFill>
                <a:latin typeface="+mn-lt"/>
                <a:ea typeface="+mn-ea"/>
                <a:cs typeface="+mn-cs"/>
              </a:rPr>
              <a:t> was applied by Divine precept. If it be said that there is no example of the baptism of infants to be found in the </a:t>
            </a:r>
            <a:r>
              <a:rPr lang="en-US" sz="1200" b="0" i="0" u="none" strike="noStrike" kern="1200" dirty="0" smtClean="0">
                <a:solidFill>
                  <a:schemeClr val="tx1"/>
                </a:solidFill>
                <a:latin typeface="+mn-lt"/>
                <a:ea typeface="+mn-ea"/>
                <a:cs typeface="+mn-cs"/>
                <a:hlinkClick r:id="rId13"/>
              </a:rPr>
              <a:t>Bible</a:t>
            </a:r>
            <a:r>
              <a:rPr lang="en-US" sz="1200" b="0" i="0" kern="1200" dirty="0" smtClean="0">
                <a:solidFill>
                  <a:schemeClr val="tx1"/>
                </a:solidFill>
                <a:latin typeface="+mn-lt"/>
                <a:ea typeface="+mn-ea"/>
                <a:cs typeface="+mn-cs"/>
              </a:rPr>
              <a:t>, we may answer that infants are included in such phrases as: "She was baptized and her household" (</a:t>
            </a:r>
            <a:r>
              <a:rPr lang="en-US" sz="1200" b="0" i="0" u="none" strike="noStrike" kern="1200" dirty="0" smtClean="0">
                <a:solidFill>
                  <a:schemeClr val="tx1"/>
                </a:solidFill>
                <a:latin typeface="+mn-lt"/>
                <a:ea typeface="+mn-ea"/>
                <a:cs typeface="+mn-cs"/>
                <a:hlinkClick r:id="rId14"/>
              </a:rPr>
              <a:t>Acts 16:15</a:t>
            </a:r>
            <a:r>
              <a:rPr lang="en-US" sz="1200" b="0" i="0" kern="1200" dirty="0" smtClean="0">
                <a:solidFill>
                  <a:schemeClr val="tx1"/>
                </a:solidFill>
                <a:latin typeface="+mn-lt"/>
                <a:ea typeface="+mn-ea"/>
                <a:cs typeface="+mn-cs"/>
              </a:rPr>
              <a:t>); "Himself was baptized, and all his house immediately" (</a:t>
            </a:r>
            <a:r>
              <a:rPr lang="en-US" sz="1200" b="0" i="0" u="none" strike="noStrike" kern="1200" dirty="0" smtClean="0">
                <a:solidFill>
                  <a:schemeClr val="tx1"/>
                </a:solidFill>
                <a:latin typeface="+mn-lt"/>
                <a:ea typeface="+mn-ea"/>
                <a:cs typeface="+mn-cs"/>
                <a:hlinkClick r:id="rId15"/>
              </a:rPr>
              <a:t>Acts 16:33</a:t>
            </a:r>
            <a:r>
              <a:rPr lang="en-US" sz="1200" b="0" i="0" kern="1200" dirty="0" smtClean="0">
                <a:solidFill>
                  <a:schemeClr val="tx1"/>
                </a:solidFill>
                <a:latin typeface="+mn-lt"/>
                <a:ea typeface="+mn-ea"/>
                <a:cs typeface="+mn-cs"/>
              </a:rPr>
              <a:t>); "I baptized the household of </a:t>
            </a:r>
            <a:r>
              <a:rPr lang="en-US" sz="1200" b="0" i="0" kern="1200" dirty="0" err="1" smtClean="0">
                <a:solidFill>
                  <a:schemeClr val="tx1"/>
                </a:solidFill>
                <a:latin typeface="+mn-lt"/>
                <a:ea typeface="+mn-ea"/>
                <a:cs typeface="+mn-cs"/>
              </a:rPr>
              <a:t>Stephanus</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6"/>
              </a:rPr>
              <a:t>1 Corinthians 1:16</a:t>
            </a:r>
            <a:r>
              <a:rPr lang="en-US" sz="1200" b="0" i="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t>
            </a:r>
            <a:r>
              <a:rPr lang="en-US" sz="1200" b="0" i="0" u="none" strike="noStrike" kern="1200" dirty="0" smtClean="0">
                <a:solidFill>
                  <a:schemeClr val="tx1"/>
                </a:solidFill>
                <a:latin typeface="+mn-lt"/>
                <a:ea typeface="+mn-ea"/>
                <a:cs typeface="+mn-cs"/>
                <a:hlinkClick r:id="rId3"/>
              </a:rPr>
              <a:t>Matthew 19:14</a:t>
            </a:r>
            <a:r>
              <a:rPr lang="en-US" sz="1200" b="0" i="0" kern="1200" dirty="0" smtClean="0">
                <a:solidFill>
                  <a:schemeClr val="tx1"/>
                </a:solidFill>
                <a:latin typeface="+mn-lt"/>
                <a:ea typeface="+mn-ea"/>
                <a:cs typeface="+mn-cs"/>
              </a:rPr>
              <a:t>): "Suffer the little children, and forbid them not to come to me: for the </a:t>
            </a:r>
            <a:r>
              <a:rPr lang="en-US" sz="1200" b="0" i="0" u="none" strike="noStrike" kern="1200" dirty="0" smtClean="0">
                <a:solidFill>
                  <a:schemeClr val="tx1"/>
                </a:solidFill>
                <a:latin typeface="+mn-lt"/>
                <a:ea typeface="+mn-ea"/>
                <a:cs typeface="+mn-cs"/>
                <a:hlinkClick r:id="rId4" action="ppaction://hlinkfile"/>
              </a:rPr>
              <a:t>kingdom of heaven</a:t>
            </a:r>
            <a:r>
              <a:rPr lang="en-US" sz="1200" b="0" i="0" kern="1200" dirty="0" smtClean="0">
                <a:solidFill>
                  <a:schemeClr val="tx1"/>
                </a:solidFill>
                <a:latin typeface="+mn-lt"/>
                <a:ea typeface="+mn-ea"/>
                <a:cs typeface="+mn-cs"/>
              </a:rPr>
              <a:t> is for such." It has been objected that this latter text does not refer to infants, inasmuch as </a:t>
            </a:r>
            <a:r>
              <a:rPr lang="en-US" sz="1200" b="0" i="0" u="none" strike="noStrike" kern="1200" dirty="0" smtClean="0">
                <a:solidFill>
                  <a:schemeClr val="tx1"/>
                </a:solidFill>
                <a:latin typeface="+mn-lt"/>
                <a:ea typeface="+mn-ea"/>
                <a:cs typeface="+mn-cs"/>
                <a:hlinkClick r:id="rId5" action="ppaction://hlinkfile"/>
              </a:rPr>
              <a:t>Christ</a:t>
            </a:r>
            <a:r>
              <a:rPr lang="en-US" sz="1200" b="0" i="0" kern="1200" dirty="0" smtClean="0">
                <a:solidFill>
                  <a:schemeClr val="tx1"/>
                </a:solidFill>
                <a:latin typeface="+mn-lt"/>
                <a:ea typeface="+mn-ea"/>
                <a:cs typeface="+mn-cs"/>
              </a:rPr>
              <a:t> says "to come to me". In the parallel passage in </a:t>
            </a:r>
            <a:r>
              <a:rPr lang="en-US" sz="1200" b="0" i="0" u="none" strike="noStrike" kern="1200" dirty="0" smtClean="0">
                <a:solidFill>
                  <a:schemeClr val="tx1"/>
                </a:solidFill>
                <a:latin typeface="+mn-lt"/>
                <a:ea typeface="+mn-ea"/>
                <a:cs typeface="+mn-cs"/>
                <a:hlinkClick r:id="rId6"/>
              </a:rPr>
              <a:t>St. Luke (18:15)</a:t>
            </a:r>
            <a:r>
              <a:rPr lang="en-US" sz="1200" b="0" i="0" kern="1200" dirty="0" smtClean="0">
                <a:solidFill>
                  <a:schemeClr val="tx1"/>
                </a:solidFill>
                <a:latin typeface="+mn-lt"/>
                <a:ea typeface="+mn-ea"/>
                <a:cs typeface="+mn-cs"/>
              </a:rPr>
              <a:t>, however, the text reads: "And they brought unto him also infants, that he might touch them"; and then follow the words cited from </a:t>
            </a:r>
            <a:r>
              <a:rPr lang="en-US" sz="1200" b="0" i="0" u="none" strike="noStrike" kern="1200" dirty="0" smtClean="0">
                <a:solidFill>
                  <a:schemeClr val="tx1"/>
                </a:solidFill>
                <a:latin typeface="+mn-lt"/>
                <a:ea typeface="+mn-ea"/>
                <a:cs typeface="+mn-cs"/>
                <a:hlinkClick r:id="rId7" action="ppaction://hlinkfile"/>
              </a:rPr>
              <a:t>St. Matthew</a:t>
            </a:r>
            <a:r>
              <a:rPr lang="en-US" sz="1200" b="0" i="0" kern="1200" dirty="0" smtClean="0">
                <a:solidFill>
                  <a:schemeClr val="tx1"/>
                </a:solidFill>
                <a:latin typeface="+mn-lt"/>
                <a:ea typeface="+mn-ea"/>
                <a:cs typeface="+mn-cs"/>
              </a:rPr>
              <a:t>. In the Greek text, the words </a:t>
            </a:r>
            <a:r>
              <a:rPr lang="en-US" sz="1200" b="0" i="1" kern="1200" dirty="0" err="1" smtClean="0">
                <a:solidFill>
                  <a:schemeClr val="tx1"/>
                </a:solidFill>
                <a:latin typeface="+mn-lt"/>
                <a:ea typeface="+mn-ea"/>
                <a:cs typeface="+mn-cs"/>
              </a:rPr>
              <a:t>brephe</a:t>
            </a:r>
            <a:r>
              <a:rPr lang="en-US" sz="1200" b="0" i="0" kern="1200" dirty="0" smtClean="0">
                <a:solidFill>
                  <a:schemeClr val="tx1"/>
                </a:solidFill>
                <a:latin typeface="+mn-lt"/>
                <a:ea typeface="+mn-ea"/>
                <a:cs typeface="+mn-cs"/>
              </a:rPr>
              <a:t> and </a:t>
            </a:r>
            <a:r>
              <a:rPr lang="en-US" sz="1200" b="0" i="1" kern="1200" dirty="0" err="1" smtClean="0">
                <a:solidFill>
                  <a:schemeClr val="tx1"/>
                </a:solidFill>
                <a:latin typeface="+mn-lt"/>
                <a:ea typeface="+mn-ea"/>
                <a:cs typeface="+mn-cs"/>
              </a:rPr>
              <a:t>prosepheron</a:t>
            </a:r>
            <a:r>
              <a:rPr lang="en-US" sz="1200" b="0" i="0" kern="1200" dirty="0" smtClean="0">
                <a:solidFill>
                  <a:schemeClr val="tx1"/>
                </a:solidFill>
                <a:latin typeface="+mn-lt"/>
                <a:ea typeface="+mn-ea"/>
                <a:cs typeface="+mn-cs"/>
              </a:rPr>
              <a:t> refer to infants in arms.</a:t>
            </a:r>
          </a:p>
          <a:p>
            <a:r>
              <a:rPr lang="en-US" sz="1200" b="0" i="0" kern="1200" dirty="0" smtClean="0">
                <a:solidFill>
                  <a:schemeClr val="tx1"/>
                </a:solidFill>
                <a:latin typeface="+mn-lt"/>
                <a:ea typeface="+mn-ea"/>
                <a:cs typeface="+mn-cs"/>
              </a:rPr>
              <a:t>Moreover, </a:t>
            </a:r>
            <a:r>
              <a:rPr lang="en-US" sz="1200" b="0" i="0" u="none" strike="noStrike" kern="1200" dirty="0" smtClean="0">
                <a:solidFill>
                  <a:schemeClr val="tx1"/>
                </a:solidFill>
                <a:latin typeface="+mn-lt"/>
                <a:ea typeface="+mn-ea"/>
                <a:cs typeface="+mn-cs"/>
                <a:hlinkClick r:id="rId8" action="ppaction://hlinkfile"/>
              </a:rPr>
              <a:t>St. Paul</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9"/>
              </a:rPr>
              <a:t>Colossians 2</a:t>
            </a:r>
            <a:r>
              <a:rPr lang="en-US" sz="1200" b="0" i="0" kern="1200" dirty="0" smtClean="0">
                <a:solidFill>
                  <a:schemeClr val="tx1"/>
                </a:solidFill>
                <a:latin typeface="+mn-lt"/>
                <a:ea typeface="+mn-ea"/>
                <a:cs typeface="+mn-cs"/>
              </a:rPr>
              <a:t>) says that baptism in the New Law has taken the place of </a:t>
            </a:r>
            <a:r>
              <a:rPr lang="en-US" sz="1200" b="0" i="0" u="none" strike="noStrike" kern="1200" dirty="0" smtClean="0">
                <a:solidFill>
                  <a:schemeClr val="tx1"/>
                </a:solidFill>
                <a:latin typeface="+mn-lt"/>
                <a:ea typeface="+mn-ea"/>
                <a:cs typeface="+mn-cs"/>
                <a:hlinkClick r:id="rId10" action="ppaction://hlinkfile"/>
              </a:rPr>
              <a:t>circumcision</a:t>
            </a:r>
            <a:r>
              <a:rPr lang="en-US" sz="1200" b="0" i="0" kern="1200" dirty="0" smtClean="0">
                <a:solidFill>
                  <a:schemeClr val="tx1"/>
                </a:solidFill>
                <a:latin typeface="+mn-lt"/>
                <a:ea typeface="+mn-ea"/>
                <a:cs typeface="+mn-cs"/>
              </a:rPr>
              <a:t> in the </a:t>
            </a:r>
            <a:r>
              <a:rPr lang="en-US" sz="1200" b="0" i="0" u="none" strike="noStrike" kern="1200" dirty="0" smtClean="0">
                <a:solidFill>
                  <a:schemeClr val="tx1"/>
                </a:solidFill>
                <a:latin typeface="+mn-lt"/>
                <a:ea typeface="+mn-ea"/>
                <a:cs typeface="+mn-cs"/>
                <a:hlinkClick r:id="rId11" action="ppaction://hlinkfile"/>
              </a:rPr>
              <a:t>Old</a:t>
            </a:r>
            <a:r>
              <a:rPr lang="en-US" sz="1200" b="0" i="0" kern="1200" dirty="0" smtClean="0">
                <a:solidFill>
                  <a:schemeClr val="tx1"/>
                </a:solidFill>
                <a:latin typeface="+mn-lt"/>
                <a:ea typeface="+mn-ea"/>
                <a:cs typeface="+mn-cs"/>
              </a:rPr>
              <a:t>. It was especially to infants that the </a:t>
            </a:r>
            <a:r>
              <a:rPr lang="en-US" sz="1200" b="0" i="0" u="none" strike="noStrike" kern="1200" dirty="0" smtClean="0">
                <a:solidFill>
                  <a:schemeClr val="tx1"/>
                </a:solidFill>
                <a:latin typeface="+mn-lt"/>
                <a:ea typeface="+mn-ea"/>
                <a:cs typeface="+mn-cs"/>
                <a:hlinkClick r:id="rId12" action="ppaction://hlinkfile"/>
              </a:rPr>
              <a:t>rite</a:t>
            </a:r>
            <a:r>
              <a:rPr lang="en-US" sz="1200" b="0" i="0" kern="1200" dirty="0" smtClean="0">
                <a:solidFill>
                  <a:schemeClr val="tx1"/>
                </a:solidFill>
                <a:latin typeface="+mn-lt"/>
                <a:ea typeface="+mn-ea"/>
                <a:cs typeface="+mn-cs"/>
              </a:rPr>
              <a:t> of </a:t>
            </a:r>
            <a:r>
              <a:rPr lang="en-US" sz="1200" b="0" i="0" u="none" strike="noStrike" kern="1200" dirty="0" smtClean="0">
                <a:solidFill>
                  <a:schemeClr val="tx1"/>
                </a:solidFill>
                <a:latin typeface="+mn-lt"/>
                <a:ea typeface="+mn-ea"/>
                <a:cs typeface="+mn-cs"/>
                <a:hlinkClick r:id="rId10" action="ppaction://hlinkfile"/>
              </a:rPr>
              <a:t>circumcision</a:t>
            </a:r>
            <a:r>
              <a:rPr lang="en-US" sz="1200" b="0" i="0" kern="1200" dirty="0" smtClean="0">
                <a:solidFill>
                  <a:schemeClr val="tx1"/>
                </a:solidFill>
                <a:latin typeface="+mn-lt"/>
                <a:ea typeface="+mn-ea"/>
                <a:cs typeface="+mn-cs"/>
              </a:rPr>
              <a:t> was applied by Divine precept. If it be said that there is no example of the baptism of infants to be found in the </a:t>
            </a:r>
            <a:r>
              <a:rPr lang="en-US" sz="1200" b="0" i="0" u="none" strike="noStrike" kern="1200" dirty="0" smtClean="0">
                <a:solidFill>
                  <a:schemeClr val="tx1"/>
                </a:solidFill>
                <a:latin typeface="+mn-lt"/>
                <a:ea typeface="+mn-ea"/>
                <a:cs typeface="+mn-cs"/>
                <a:hlinkClick r:id="rId13"/>
              </a:rPr>
              <a:t>Bible</a:t>
            </a:r>
            <a:r>
              <a:rPr lang="en-US" sz="1200" b="0" i="0" kern="1200" dirty="0" smtClean="0">
                <a:solidFill>
                  <a:schemeClr val="tx1"/>
                </a:solidFill>
                <a:latin typeface="+mn-lt"/>
                <a:ea typeface="+mn-ea"/>
                <a:cs typeface="+mn-cs"/>
              </a:rPr>
              <a:t>, we may answer that infants are included in such phrases as: "She was baptized and her household" (</a:t>
            </a:r>
            <a:r>
              <a:rPr lang="en-US" sz="1200" b="0" i="0" u="none" strike="noStrike" kern="1200" dirty="0" smtClean="0">
                <a:solidFill>
                  <a:schemeClr val="tx1"/>
                </a:solidFill>
                <a:latin typeface="+mn-lt"/>
                <a:ea typeface="+mn-ea"/>
                <a:cs typeface="+mn-cs"/>
                <a:hlinkClick r:id="rId14"/>
              </a:rPr>
              <a:t>Acts 16:15</a:t>
            </a:r>
            <a:r>
              <a:rPr lang="en-US" sz="1200" b="0" i="0" kern="1200" dirty="0" smtClean="0">
                <a:solidFill>
                  <a:schemeClr val="tx1"/>
                </a:solidFill>
                <a:latin typeface="+mn-lt"/>
                <a:ea typeface="+mn-ea"/>
                <a:cs typeface="+mn-cs"/>
              </a:rPr>
              <a:t>); "Himself was baptized, and all his house immediately" (</a:t>
            </a:r>
            <a:r>
              <a:rPr lang="en-US" sz="1200" b="0" i="0" u="none" strike="noStrike" kern="1200" dirty="0" smtClean="0">
                <a:solidFill>
                  <a:schemeClr val="tx1"/>
                </a:solidFill>
                <a:latin typeface="+mn-lt"/>
                <a:ea typeface="+mn-ea"/>
                <a:cs typeface="+mn-cs"/>
                <a:hlinkClick r:id="rId15"/>
              </a:rPr>
              <a:t>Acts 16:33</a:t>
            </a:r>
            <a:r>
              <a:rPr lang="en-US" sz="1200" b="0" i="0" kern="1200" dirty="0" smtClean="0">
                <a:solidFill>
                  <a:schemeClr val="tx1"/>
                </a:solidFill>
                <a:latin typeface="+mn-lt"/>
                <a:ea typeface="+mn-ea"/>
                <a:cs typeface="+mn-cs"/>
              </a:rPr>
              <a:t>); "I baptized the household of </a:t>
            </a:r>
            <a:r>
              <a:rPr lang="en-US" sz="1200" b="0" i="0" kern="1200" dirty="0" err="1" smtClean="0">
                <a:solidFill>
                  <a:schemeClr val="tx1"/>
                </a:solidFill>
                <a:latin typeface="+mn-lt"/>
                <a:ea typeface="+mn-ea"/>
                <a:cs typeface="+mn-cs"/>
              </a:rPr>
              <a:t>Stephanus</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6"/>
              </a:rPr>
              <a:t>1 Corinthians 1:16</a:t>
            </a:r>
            <a:r>
              <a:rPr lang="en-US" sz="1200" b="0" i="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smtClean="0">
                <a:solidFill>
                  <a:schemeClr val="tx1"/>
                </a:solidFill>
                <a:latin typeface="+mn-lt"/>
                <a:ea typeface="+mn-ea"/>
                <a:cs typeface="+mn-cs"/>
                <a:hlinkClick r:id="rId3" action="ppaction://hlinkfile"/>
              </a:rPr>
              <a:t>Origen</a:t>
            </a:r>
            <a:r>
              <a:rPr lang="en-US" sz="1200" b="0" i="0" kern="1200" dirty="0" smtClean="0">
                <a:solidFill>
                  <a:schemeClr val="tx1"/>
                </a:solidFill>
                <a:latin typeface="+mn-lt"/>
                <a:ea typeface="+mn-ea"/>
                <a:cs typeface="+mn-cs"/>
              </a:rPr>
              <a:t> (in cap. vi, Ep. ad Rom.) declares: "The </a:t>
            </a:r>
            <a:r>
              <a:rPr lang="en-US" sz="1200" b="0" i="0" u="none" strike="noStrike" kern="1200" dirty="0" err="1" smtClean="0">
                <a:solidFill>
                  <a:schemeClr val="tx1"/>
                </a:solidFill>
                <a:latin typeface="+mn-lt"/>
                <a:ea typeface="+mn-ea"/>
                <a:cs typeface="+mn-cs"/>
                <a:hlinkClick r:id="rId4" action="ppaction://hlinkfile"/>
              </a:rPr>
              <a:t>Church</a:t>
            </a:r>
            <a:r>
              <a:rPr lang="en-US" sz="1200" b="0" i="0" kern="1200" dirty="0" err="1" smtClean="0">
                <a:solidFill>
                  <a:schemeClr val="tx1"/>
                </a:solidFill>
                <a:latin typeface="+mn-lt"/>
                <a:ea typeface="+mn-ea"/>
                <a:cs typeface="+mn-cs"/>
              </a:rPr>
              <a:t>received</a:t>
            </a:r>
            <a:r>
              <a:rPr lang="en-US" sz="1200" b="0" i="0" kern="1200" dirty="0" smtClean="0">
                <a:solidFill>
                  <a:schemeClr val="tx1"/>
                </a:solidFill>
                <a:latin typeface="+mn-lt"/>
                <a:ea typeface="+mn-ea"/>
                <a:cs typeface="+mn-cs"/>
              </a:rPr>
              <a:t> from the </a:t>
            </a:r>
            <a:r>
              <a:rPr lang="en-US" sz="1200" b="0" i="0" u="none" strike="noStrike" kern="1200" dirty="0" smtClean="0">
                <a:solidFill>
                  <a:schemeClr val="tx1"/>
                </a:solidFill>
                <a:latin typeface="+mn-lt"/>
                <a:ea typeface="+mn-ea"/>
                <a:cs typeface="+mn-cs"/>
                <a:hlinkClick r:id="rId5" action="ppaction://hlinkfile"/>
              </a:rPr>
              <a:t>Apostles</a:t>
            </a:r>
            <a:r>
              <a:rPr lang="en-US" sz="1200" b="0" i="0" kern="1200" dirty="0" smtClean="0">
                <a:solidFill>
                  <a:schemeClr val="tx1"/>
                </a:solidFill>
                <a:latin typeface="+mn-lt"/>
                <a:ea typeface="+mn-ea"/>
                <a:cs typeface="+mn-cs"/>
              </a:rPr>
              <a:t> the </a:t>
            </a:r>
            <a:r>
              <a:rPr lang="en-US" sz="1200" b="0" i="0" u="none" strike="noStrike" kern="1200" dirty="0" smtClean="0">
                <a:solidFill>
                  <a:schemeClr val="tx1"/>
                </a:solidFill>
                <a:latin typeface="+mn-lt"/>
                <a:ea typeface="+mn-ea"/>
                <a:cs typeface="+mn-cs"/>
                <a:hlinkClick r:id="rId6" action="ppaction://hlinkfile"/>
              </a:rPr>
              <a:t>tradition</a:t>
            </a:r>
            <a:r>
              <a:rPr lang="en-US" sz="1200" b="0" i="0" kern="1200" dirty="0" smtClean="0">
                <a:solidFill>
                  <a:schemeClr val="tx1"/>
                </a:solidFill>
                <a:latin typeface="+mn-lt"/>
                <a:ea typeface="+mn-ea"/>
                <a:cs typeface="+mn-cs"/>
              </a:rPr>
              <a:t> of giving baptism also to infants".</a:t>
            </a:r>
          </a:p>
          <a:p>
            <a:r>
              <a:rPr lang="en-US" sz="1200" b="0" i="0" u="none" strike="noStrike" kern="1200" dirty="0" smtClean="0">
                <a:solidFill>
                  <a:schemeClr val="tx1"/>
                </a:solidFill>
                <a:latin typeface="+mn-lt"/>
                <a:ea typeface="+mn-ea"/>
                <a:cs typeface="+mn-cs"/>
                <a:hlinkClick r:id="rId7" action="ppaction://hlinkfile"/>
              </a:rPr>
              <a:t>St. Augustine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Serm</a:t>
            </a:r>
            <a:r>
              <a:rPr lang="en-US" sz="1200" b="0" i="0" kern="1200" dirty="0" smtClean="0">
                <a:solidFill>
                  <a:schemeClr val="tx1"/>
                </a:solidFill>
                <a:latin typeface="+mn-lt"/>
                <a:ea typeface="+mn-ea"/>
                <a:cs typeface="+mn-cs"/>
              </a:rPr>
              <a:t>. xi, De Verb </a:t>
            </a:r>
            <a:r>
              <a:rPr lang="en-US" sz="1200" b="0" i="0" kern="1200" dirty="0" err="1" smtClean="0">
                <a:solidFill>
                  <a:schemeClr val="tx1"/>
                </a:solidFill>
                <a:latin typeface="+mn-lt"/>
                <a:ea typeface="+mn-ea"/>
                <a:cs typeface="+mn-cs"/>
              </a:rPr>
              <a:t>Apost</a:t>
            </a:r>
            <a:r>
              <a:rPr lang="en-US" sz="1200" b="0" i="0" kern="1200" dirty="0" smtClean="0">
                <a:solidFill>
                  <a:schemeClr val="tx1"/>
                </a:solidFill>
                <a:latin typeface="+mn-lt"/>
                <a:ea typeface="+mn-ea"/>
                <a:cs typeface="+mn-cs"/>
              </a:rPr>
              <a:t>.) says of infant baptism: "This the </a:t>
            </a:r>
            <a:r>
              <a:rPr lang="en-US" sz="1200" b="0" i="0" u="none" strike="noStrike" kern="1200" dirty="0" smtClean="0">
                <a:solidFill>
                  <a:schemeClr val="tx1"/>
                </a:solidFill>
                <a:latin typeface="+mn-lt"/>
                <a:ea typeface="+mn-ea"/>
                <a:cs typeface="+mn-cs"/>
                <a:hlinkClick r:id="rId4" action="ppaction://hlinkfile"/>
              </a:rPr>
              <a:t>Church</a:t>
            </a:r>
            <a:r>
              <a:rPr lang="en-US" sz="1200" b="0" i="0" kern="1200" dirty="0" smtClean="0">
                <a:solidFill>
                  <a:schemeClr val="tx1"/>
                </a:solidFill>
                <a:latin typeface="+mn-lt"/>
                <a:ea typeface="+mn-ea"/>
                <a:cs typeface="+mn-cs"/>
              </a:rPr>
              <a:t> always had, always held; this she received from the </a:t>
            </a:r>
            <a:r>
              <a:rPr lang="en-US" sz="1200" b="0" i="0" u="none" strike="noStrike" kern="1200" dirty="0" smtClean="0">
                <a:solidFill>
                  <a:schemeClr val="tx1"/>
                </a:solidFill>
                <a:latin typeface="+mn-lt"/>
                <a:ea typeface="+mn-ea"/>
                <a:cs typeface="+mn-cs"/>
                <a:hlinkClick r:id="rId8" action="ppaction://hlinkfile"/>
              </a:rPr>
              <a:t>faith</a:t>
            </a:r>
            <a:r>
              <a:rPr lang="en-US" sz="1200" b="0" i="0" kern="1200" dirty="0" smtClean="0">
                <a:solidFill>
                  <a:schemeClr val="tx1"/>
                </a:solidFill>
                <a:latin typeface="+mn-lt"/>
                <a:ea typeface="+mn-ea"/>
                <a:cs typeface="+mn-cs"/>
              </a:rPr>
              <a:t> of our ancestors; this she perseveringly guards even to the end."</a:t>
            </a:r>
          </a:p>
          <a:p>
            <a:r>
              <a:rPr lang="en-US" sz="1200" b="0" i="0" u="none" strike="noStrike" kern="1200" dirty="0" smtClean="0">
                <a:solidFill>
                  <a:schemeClr val="tx1"/>
                </a:solidFill>
                <a:latin typeface="+mn-lt"/>
                <a:ea typeface="+mn-ea"/>
                <a:cs typeface="+mn-cs"/>
                <a:hlinkClick r:id="rId9" action="ppaction://hlinkfile"/>
              </a:rPr>
              <a:t>St. Cyprian</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0"/>
              </a:rPr>
              <a:t>Epistle 58</a:t>
            </a:r>
            <a:r>
              <a:rPr lang="en-US" sz="1200" b="0" i="0" kern="1200" dirty="0" smtClean="0">
                <a:solidFill>
                  <a:schemeClr val="tx1"/>
                </a:solidFill>
                <a:latin typeface="+mn-lt"/>
                <a:ea typeface="+mn-ea"/>
                <a:cs typeface="+mn-cs"/>
              </a:rPr>
              <a:t>) writes: "From baptism and from </a:t>
            </a:r>
            <a:r>
              <a:rPr lang="en-US" sz="1200" b="0" i="0" u="none" strike="noStrike" kern="1200" dirty="0" smtClean="0">
                <a:solidFill>
                  <a:schemeClr val="tx1"/>
                </a:solidFill>
                <a:latin typeface="+mn-lt"/>
                <a:ea typeface="+mn-ea"/>
                <a:cs typeface="+mn-cs"/>
                <a:hlinkClick r:id="rId11" action="ppaction://hlinkfile"/>
              </a:rPr>
              <a:t>grace</a:t>
            </a:r>
            <a:r>
              <a:rPr lang="en-US" sz="1200" b="0" i="0" kern="1200" dirty="0" smtClean="0">
                <a:solidFill>
                  <a:schemeClr val="tx1"/>
                </a:solidFill>
                <a:latin typeface="+mn-lt"/>
                <a:ea typeface="+mn-ea"/>
                <a:cs typeface="+mn-cs"/>
              </a:rPr>
              <a:t> . . . must not be kept the infant who, because recently born, has committed no </a:t>
            </a:r>
            <a:r>
              <a:rPr lang="en-US" sz="1200" b="0" i="0" u="none" strike="noStrike" kern="1200" dirty="0" smtClean="0">
                <a:solidFill>
                  <a:schemeClr val="tx1"/>
                </a:solidFill>
                <a:latin typeface="+mn-lt"/>
                <a:ea typeface="+mn-ea"/>
                <a:cs typeface="+mn-cs"/>
                <a:hlinkClick r:id="rId12" action="ppaction://hlinkfile"/>
              </a:rPr>
              <a:t>sin</a:t>
            </a:r>
            <a:r>
              <a:rPr lang="en-US" sz="1200" b="0" i="0" kern="1200" dirty="0" smtClean="0">
                <a:solidFill>
                  <a:schemeClr val="tx1"/>
                </a:solidFill>
                <a:latin typeface="+mn-lt"/>
                <a:ea typeface="+mn-ea"/>
                <a:cs typeface="+mn-cs"/>
              </a:rPr>
              <a:t>, except, inasmuch as it was born carnally from </a:t>
            </a:r>
            <a:r>
              <a:rPr lang="en-US" sz="1200" b="0" i="0" u="none" strike="noStrike" kern="1200" dirty="0" smtClean="0">
                <a:solidFill>
                  <a:schemeClr val="tx1"/>
                </a:solidFill>
                <a:latin typeface="+mn-lt"/>
                <a:ea typeface="+mn-ea"/>
                <a:cs typeface="+mn-cs"/>
                <a:hlinkClick r:id="rId13" action="ppaction://hlinkfile"/>
              </a:rPr>
              <a:t>Adam</a:t>
            </a:r>
            <a:r>
              <a:rPr lang="en-US" sz="1200" b="0" i="0" kern="1200" dirty="0" smtClean="0">
                <a:solidFill>
                  <a:schemeClr val="tx1"/>
                </a:solidFill>
                <a:latin typeface="+mn-lt"/>
                <a:ea typeface="+mn-ea"/>
                <a:cs typeface="+mn-cs"/>
              </a:rPr>
              <a:t>, it has contracted the contagion of the </a:t>
            </a:r>
            <a:r>
              <a:rPr lang="en-US" sz="1200" b="0" i="0" u="none" strike="noStrike" kern="1200" dirty="0" smtClean="0">
                <a:solidFill>
                  <a:schemeClr val="tx1"/>
                </a:solidFill>
                <a:latin typeface="+mn-lt"/>
                <a:ea typeface="+mn-ea"/>
                <a:cs typeface="+mn-cs"/>
                <a:hlinkClick r:id="rId14" action="ppaction://hlinkfile"/>
              </a:rPr>
              <a:t>ancient death</a:t>
            </a:r>
            <a:r>
              <a:rPr lang="en-US" sz="1200" b="0" i="0" kern="1200" dirty="0" smtClean="0">
                <a:solidFill>
                  <a:schemeClr val="tx1"/>
                </a:solidFill>
                <a:latin typeface="+mn-lt"/>
                <a:ea typeface="+mn-ea"/>
                <a:cs typeface="+mn-cs"/>
              </a:rPr>
              <a:t> in its first nativity; and it comes to receive the remission </a:t>
            </a:r>
            <a:r>
              <a:rPr lang="en-US" sz="1200" b="0" i="0" kern="1200" dirty="0" err="1" smtClean="0">
                <a:solidFill>
                  <a:schemeClr val="tx1"/>
                </a:solidFill>
                <a:latin typeface="+mn-lt"/>
                <a:ea typeface="+mn-ea"/>
                <a:cs typeface="+mn-cs"/>
              </a:rPr>
              <a:t>of</a:t>
            </a:r>
            <a:r>
              <a:rPr lang="en-US" sz="1200" b="0" i="0" u="none" strike="noStrike" kern="1200" dirty="0" err="1" smtClean="0">
                <a:solidFill>
                  <a:schemeClr val="tx1"/>
                </a:solidFill>
                <a:latin typeface="+mn-lt"/>
                <a:ea typeface="+mn-ea"/>
                <a:cs typeface="+mn-cs"/>
                <a:hlinkClick r:id="rId12" action="ppaction://hlinkfile"/>
              </a:rPr>
              <a:t>sins</a:t>
            </a:r>
            <a:r>
              <a:rPr lang="en-US" sz="1200" b="0" i="0" kern="1200" dirty="0" smtClean="0">
                <a:solidFill>
                  <a:schemeClr val="tx1"/>
                </a:solidFill>
                <a:latin typeface="+mn-lt"/>
                <a:ea typeface="+mn-ea"/>
                <a:cs typeface="+mn-cs"/>
              </a:rPr>
              <a:t> more easily on this very account that not its own, but another's </a:t>
            </a:r>
            <a:r>
              <a:rPr lang="en-US" sz="1200" b="0" i="0" u="none" strike="noStrike" kern="1200" dirty="0" smtClean="0">
                <a:solidFill>
                  <a:schemeClr val="tx1"/>
                </a:solidFill>
                <a:latin typeface="+mn-lt"/>
                <a:ea typeface="+mn-ea"/>
                <a:cs typeface="+mn-cs"/>
                <a:hlinkClick r:id="rId12" action="ppaction://hlinkfile"/>
              </a:rPr>
              <a:t>sins</a:t>
            </a:r>
            <a:r>
              <a:rPr lang="en-US" sz="1200" b="0" i="0" kern="1200" dirty="0" smtClean="0">
                <a:solidFill>
                  <a:schemeClr val="tx1"/>
                </a:solidFill>
                <a:latin typeface="+mn-lt"/>
                <a:ea typeface="+mn-ea"/>
                <a:cs typeface="+mn-cs"/>
              </a:rPr>
              <a:t> are forgiven it."</a:t>
            </a:r>
          </a:p>
          <a:p>
            <a:r>
              <a:rPr lang="en-US" sz="1200" b="0" i="0" u="none" strike="noStrike" kern="1200" dirty="0" err="1" smtClean="0">
                <a:solidFill>
                  <a:schemeClr val="tx1"/>
                </a:solidFill>
                <a:latin typeface="+mn-lt"/>
                <a:ea typeface="+mn-ea"/>
                <a:cs typeface="+mn-cs"/>
                <a:hlinkClick r:id="rId9" action="ppaction://hlinkfile"/>
              </a:rPr>
              <a:t>St.Cyprian's</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0"/>
              </a:rPr>
              <a:t>letter to </a:t>
            </a:r>
            <a:r>
              <a:rPr lang="en-US" sz="1200" b="0" i="0" u="none" strike="noStrike" kern="1200" dirty="0" err="1" smtClean="0">
                <a:solidFill>
                  <a:schemeClr val="tx1"/>
                </a:solidFill>
                <a:latin typeface="+mn-lt"/>
                <a:ea typeface="+mn-ea"/>
                <a:cs typeface="+mn-cs"/>
                <a:hlinkClick r:id="rId10"/>
              </a:rPr>
              <a:t>Fidus</a:t>
            </a:r>
            <a:r>
              <a:rPr lang="en-US" sz="1200" b="0" i="0" kern="1200" dirty="0" smtClean="0">
                <a:solidFill>
                  <a:schemeClr val="tx1"/>
                </a:solidFill>
                <a:latin typeface="+mn-lt"/>
                <a:ea typeface="+mn-ea"/>
                <a:cs typeface="+mn-cs"/>
              </a:rPr>
              <a:t> declares that the </a:t>
            </a:r>
            <a:r>
              <a:rPr lang="en-US" sz="1200" b="0" i="0" u="none" strike="noStrike" kern="1200" dirty="0" smtClean="0">
                <a:solidFill>
                  <a:schemeClr val="tx1"/>
                </a:solidFill>
                <a:latin typeface="+mn-lt"/>
                <a:ea typeface="+mn-ea"/>
                <a:cs typeface="+mn-cs"/>
                <a:hlinkClick r:id="rId15" action="ppaction://hlinkfile"/>
              </a:rPr>
              <a:t>Council of Carthage</a:t>
            </a:r>
            <a:r>
              <a:rPr lang="en-US" sz="1200" b="0" i="0" kern="1200" dirty="0" smtClean="0">
                <a:solidFill>
                  <a:schemeClr val="tx1"/>
                </a:solidFill>
                <a:latin typeface="+mn-lt"/>
                <a:ea typeface="+mn-ea"/>
                <a:cs typeface="+mn-cs"/>
              </a:rPr>
              <a:t> in 253 reprobated the opinion that the baptism of infants should be delayed until the eighth day after birth.</a:t>
            </a:r>
          </a:p>
          <a:p>
            <a:r>
              <a:rPr lang="en-US" sz="1200" b="0" i="0" kern="1200" dirty="0" smtClean="0">
                <a:solidFill>
                  <a:schemeClr val="tx1"/>
                </a:solidFill>
                <a:latin typeface="+mn-lt"/>
                <a:ea typeface="+mn-ea"/>
                <a:cs typeface="+mn-cs"/>
              </a:rPr>
              <a:t>The </a:t>
            </a:r>
            <a:r>
              <a:rPr lang="en-US" sz="1200" b="0" i="0" u="none" strike="noStrike" kern="1200" dirty="0" smtClean="0">
                <a:solidFill>
                  <a:schemeClr val="tx1"/>
                </a:solidFill>
                <a:latin typeface="+mn-lt"/>
                <a:ea typeface="+mn-ea"/>
                <a:cs typeface="+mn-cs"/>
                <a:hlinkClick r:id="rId15" action="ppaction://hlinkfile"/>
              </a:rPr>
              <a:t>Council of </a:t>
            </a:r>
            <a:r>
              <a:rPr lang="en-US" sz="1200" b="0" i="0" u="none" strike="noStrike" kern="1200" dirty="0" err="1" smtClean="0">
                <a:solidFill>
                  <a:schemeClr val="tx1"/>
                </a:solidFill>
                <a:latin typeface="+mn-lt"/>
                <a:ea typeface="+mn-ea"/>
                <a:cs typeface="+mn-cs"/>
                <a:hlinkClick r:id="rId15" action="ppaction://hlinkfile"/>
              </a:rPr>
              <a:t>Milevis</a:t>
            </a:r>
            <a:r>
              <a:rPr lang="en-US" sz="1200" b="0" i="0" kern="1200" dirty="0" smtClean="0">
                <a:solidFill>
                  <a:schemeClr val="tx1"/>
                </a:solidFill>
                <a:latin typeface="+mn-lt"/>
                <a:ea typeface="+mn-ea"/>
                <a:cs typeface="+mn-cs"/>
              </a:rPr>
              <a:t> in 416 </a:t>
            </a:r>
            <a:r>
              <a:rPr lang="en-US" sz="1200" b="0" i="0" u="none" strike="noStrike" kern="1200" dirty="0" smtClean="0">
                <a:solidFill>
                  <a:schemeClr val="tx1"/>
                </a:solidFill>
                <a:latin typeface="+mn-lt"/>
                <a:ea typeface="+mn-ea"/>
                <a:cs typeface="+mn-cs"/>
                <a:hlinkClick r:id="rId16" action="ppaction://hlinkfile"/>
              </a:rPr>
              <a:t>anathematizes</a:t>
            </a:r>
            <a:r>
              <a:rPr lang="en-US" sz="1200" b="0" i="0" kern="1200" dirty="0" smtClean="0">
                <a:solidFill>
                  <a:schemeClr val="tx1"/>
                </a:solidFill>
                <a:latin typeface="+mn-lt"/>
                <a:ea typeface="+mn-ea"/>
                <a:cs typeface="+mn-cs"/>
              </a:rPr>
              <a:t> whosoever says that infants lately born are not to be baptized.</a:t>
            </a:r>
          </a:p>
          <a:p>
            <a:r>
              <a:rPr lang="en-US" sz="1200" b="0" i="0" kern="1200" dirty="0" smtClean="0">
                <a:solidFill>
                  <a:schemeClr val="tx1"/>
                </a:solidFill>
                <a:latin typeface="+mn-lt"/>
                <a:ea typeface="+mn-ea"/>
                <a:cs typeface="+mn-cs"/>
              </a:rPr>
              <a:t>The </a:t>
            </a:r>
            <a:r>
              <a:rPr lang="en-US" sz="1200" b="0" i="0" u="none" strike="noStrike" kern="1200" dirty="0" smtClean="0">
                <a:solidFill>
                  <a:schemeClr val="tx1"/>
                </a:solidFill>
                <a:latin typeface="+mn-lt"/>
                <a:ea typeface="+mn-ea"/>
                <a:cs typeface="+mn-cs"/>
                <a:hlinkClick r:id="rId17" action="ppaction://hlinkfile"/>
              </a:rPr>
              <a:t>Council of Trent</a:t>
            </a:r>
            <a:r>
              <a:rPr lang="en-US" sz="1200" b="0" i="0" kern="1200" dirty="0" smtClean="0">
                <a:solidFill>
                  <a:schemeClr val="tx1"/>
                </a:solidFill>
                <a:latin typeface="+mn-lt"/>
                <a:ea typeface="+mn-ea"/>
                <a:cs typeface="+mn-cs"/>
              </a:rPr>
              <a:t> solemnly defines the </a:t>
            </a:r>
            <a:r>
              <a:rPr lang="en-US" sz="1200" b="0" i="0" u="none" strike="noStrike" kern="1200" dirty="0" smtClean="0">
                <a:solidFill>
                  <a:schemeClr val="tx1"/>
                </a:solidFill>
                <a:latin typeface="+mn-lt"/>
                <a:ea typeface="+mn-ea"/>
                <a:cs typeface="+mn-cs"/>
                <a:hlinkClick r:id="rId18" action="ppaction://hlinkfile"/>
              </a:rPr>
              <a:t>doctrine</a:t>
            </a:r>
            <a:r>
              <a:rPr lang="en-US" sz="1200" b="0" i="0" kern="1200" dirty="0" smtClean="0">
                <a:solidFill>
                  <a:schemeClr val="tx1"/>
                </a:solidFill>
                <a:latin typeface="+mn-lt"/>
                <a:ea typeface="+mn-ea"/>
                <a:cs typeface="+mn-cs"/>
              </a:rPr>
              <a:t> of infant baptism (Sess. VII, can. xiii). It also condemns (can. xiv) the opinion of </a:t>
            </a:r>
            <a:r>
              <a:rPr lang="en-US" sz="1200" b="0" i="0" u="none" strike="noStrike" kern="1200" dirty="0" smtClean="0">
                <a:solidFill>
                  <a:schemeClr val="tx1"/>
                </a:solidFill>
                <a:latin typeface="+mn-lt"/>
                <a:ea typeface="+mn-ea"/>
                <a:cs typeface="+mn-cs"/>
                <a:hlinkClick r:id="rId19" action="ppaction://hlinkfile"/>
              </a:rPr>
              <a:t>Erasmus</a:t>
            </a:r>
            <a:r>
              <a:rPr lang="en-US" sz="1200" b="0" i="0" kern="1200" dirty="0" smtClean="0">
                <a:solidFill>
                  <a:schemeClr val="tx1"/>
                </a:solidFill>
                <a:latin typeface="+mn-lt"/>
                <a:ea typeface="+mn-ea"/>
                <a:cs typeface="+mn-cs"/>
              </a:rPr>
              <a:t> that those who had been baptized in infancy, should be left free to ratify or reject the baptismal promises after they had become adult.</a:t>
            </a:r>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0" kern="1200" dirty="0" smtClean="0">
                <a:solidFill>
                  <a:schemeClr val="tx1"/>
                </a:solidFill>
                <a:latin typeface="+mn-lt"/>
                <a:ea typeface="+mn-ea"/>
                <a:cs typeface="+mn-cs"/>
              </a:rPr>
              <a:t>Can. 872 In so far as possible, a person being </a:t>
            </a:r>
            <a:r>
              <a:rPr lang="en-US" sz="1200" b="0" i="0" kern="1200" dirty="0" err="1" smtClean="0">
                <a:solidFill>
                  <a:schemeClr val="tx1"/>
                </a:solidFill>
                <a:latin typeface="+mn-lt"/>
                <a:ea typeface="+mn-ea"/>
                <a:cs typeface="+mn-cs"/>
              </a:rPr>
              <a:t>baptised</a:t>
            </a:r>
            <a:r>
              <a:rPr lang="en-US" sz="1200" b="0" i="0" kern="1200" dirty="0" smtClean="0">
                <a:solidFill>
                  <a:schemeClr val="tx1"/>
                </a:solidFill>
                <a:latin typeface="+mn-lt"/>
                <a:ea typeface="+mn-ea"/>
                <a:cs typeface="+mn-cs"/>
              </a:rPr>
              <a:t> is to be assigned a sponsor. In the case of an adult baptism, the sponsor’s role is to assist the person in </a:t>
            </a:r>
            <a:r>
              <a:rPr lang="en-US" sz="1200" b="0" i="0" kern="1200" dirty="0" err="1" smtClean="0">
                <a:solidFill>
                  <a:schemeClr val="tx1"/>
                </a:solidFill>
                <a:latin typeface="+mn-lt"/>
                <a:ea typeface="+mn-ea"/>
                <a:cs typeface="+mn-cs"/>
              </a:rPr>
              <a:t>christian</a:t>
            </a:r>
            <a:r>
              <a:rPr lang="en-US" sz="1200" b="0" i="0" kern="1200" dirty="0" smtClean="0">
                <a:solidFill>
                  <a:schemeClr val="tx1"/>
                </a:solidFill>
                <a:latin typeface="+mn-lt"/>
                <a:ea typeface="+mn-ea"/>
                <a:cs typeface="+mn-cs"/>
              </a:rPr>
              <a:t> initiation. In the case of an infant baptism, the role is together with the parents to present the child for baptism, and to help it to live a </a:t>
            </a:r>
            <a:r>
              <a:rPr lang="en-US" sz="1200" b="0" i="0" kern="1200" dirty="0" err="1" smtClean="0">
                <a:solidFill>
                  <a:schemeClr val="tx1"/>
                </a:solidFill>
                <a:latin typeface="+mn-lt"/>
                <a:ea typeface="+mn-ea"/>
                <a:cs typeface="+mn-cs"/>
              </a:rPr>
              <a:t>christian</a:t>
            </a:r>
            <a:r>
              <a:rPr lang="en-US" sz="1200" b="0" i="0" kern="1200" dirty="0" smtClean="0">
                <a:solidFill>
                  <a:schemeClr val="tx1"/>
                </a:solidFill>
                <a:latin typeface="+mn-lt"/>
                <a:ea typeface="+mn-ea"/>
                <a:cs typeface="+mn-cs"/>
              </a:rPr>
              <a:t> life befitting the </a:t>
            </a:r>
            <a:r>
              <a:rPr lang="en-US" sz="1200" b="0" i="0" kern="1200" dirty="0" err="1" smtClean="0">
                <a:solidFill>
                  <a:schemeClr val="tx1"/>
                </a:solidFill>
                <a:latin typeface="+mn-lt"/>
                <a:ea typeface="+mn-ea"/>
                <a:cs typeface="+mn-cs"/>
              </a:rPr>
              <a:t>baptised</a:t>
            </a:r>
            <a:r>
              <a:rPr lang="en-US" sz="1200" b="0" i="0" kern="1200" dirty="0" smtClean="0">
                <a:solidFill>
                  <a:schemeClr val="tx1"/>
                </a:solidFill>
                <a:latin typeface="+mn-lt"/>
                <a:ea typeface="+mn-ea"/>
                <a:cs typeface="+mn-cs"/>
              </a:rPr>
              <a:t> and faithfully to </a:t>
            </a:r>
            <a:r>
              <a:rPr lang="en-US" sz="1200" b="0" i="0" kern="1200" dirty="0" err="1" smtClean="0">
                <a:solidFill>
                  <a:schemeClr val="tx1"/>
                </a:solidFill>
                <a:latin typeface="+mn-lt"/>
                <a:ea typeface="+mn-ea"/>
                <a:cs typeface="+mn-cs"/>
              </a:rPr>
              <a:t>fulfil</a:t>
            </a:r>
            <a:r>
              <a:rPr lang="en-US" sz="1200" b="0" i="0" kern="1200" dirty="0" smtClean="0">
                <a:solidFill>
                  <a:schemeClr val="tx1"/>
                </a:solidFill>
                <a:latin typeface="+mn-lt"/>
                <a:ea typeface="+mn-ea"/>
                <a:cs typeface="+mn-cs"/>
              </a:rPr>
              <a:t> the duties inherent in baptism.</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Can. 873 One sponsor, male or female, is sufficient; but there may be two, one of each sex.</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Can. 874 §1 To be admitted to undertake the office of sponsor, a person must: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1° be appointed by the candidate for baptism, or by the parents or whoever stands in their place, or failing these, by the parish priest or the minister; to be appointed the person must be suitable for this role and have the intention of fulfilling it;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2° be not less than sixteen years of age, unless a different age has been stipulated by the diocesan Bishop, or unless the parish priest or the minister considers that there is a just reason for an exception to be made;</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3° be a catholic who has been confirmed and has received the blessed Eucharist, and who lives a life of faith which befits the role to be undertaken;</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4° not </a:t>
            </a:r>
            <a:r>
              <a:rPr lang="en-US" sz="1200" b="0" i="0" kern="1200" dirty="0" err="1" smtClean="0">
                <a:solidFill>
                  <a:schemeClr val="tx1"/>
                </a:solidFill>
                <a:latin typeface="+mn-lt"/>
                <a:ea typeface="+mn-ea"/>
                <a:cs typeface="+mn-cs"/>
              </a:rPr>
              <a:t>labour</a:t>
            </a:r>
            <a:r>
              <a:rPr lang="en-US" sz="1200" b="0" i="0" kern="1200" dirty="0" smtClean="0">
                <a:solidFill>
                  <a:schemeClr val="tx1"/>
                </a:solidFill>
                <a:latin typeface="+mn-lt"/>
                <a:ea typeface="+mn-ea"/>
                <a:cs typeface="+mn-cs"/>
              </a:rPr>
              <a:t> under a canonical penalty, whether imposed or declared;</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5° not be either the father or the mother of the person to be </a:t>
            </a:r>
            <a:r>
              <a:rPr lang="en-US" sz="1200" b="0" i="0" kern="1200" dirty="0" err="1" smtClean="0">
                <a:solidFill>
                  <a:schemeClr val="tx1"/>
                </a:solidFill>
                <a:latin typeface="+mn-lt"/>
                <a:ea typeface="+mn-ea"/>
                <a:cs typeface="+mn-cs"/>
              </a:rPr>
              <a:t>baptised</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§2 A </a:t>
            </a:r>
            <a:r>
              <a:rPr lang="en-US" sz="1200" b="0" i="0" kern="1200" dirty="0" err="1" smtClean="0">
                <a:solidFill>
                  <a:schemeClr val="tx1"/>
                </a:solidFill>
                <a:latin typeface="+mn-lt"/>
                <a:ea typeface="+mn-ea"/>
                <a:cs typeface="+mn-cs"/>
              </a:rPr>
              <a:t>baptised</a:t>
            </a:r>
            <a:r>
              <a:rPr lang="en-US" sz="1200" b="0" i="0" kern="1200" dirty="0" smtClean="0">
                <a:solidFill>
                  <a:schemeClr val="tx1"/>
                </a:solidFill>
                <a:latin typeface="+mn-lt"/>
                <a:ea typeface="+mn-ea"/>
                <a:cs typeface="+mn-cs"/>
              </a:rPr>
              <a:t> person who belongs to a non-catholic ecclesial community may be admitted only in company with a catholic sponsor, and then simply as a witness to the baptism.</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Chapter V : PROOF AND REGISTRATION OF BAPTISM</a:t>
            </a:r>
          </a:p>
          <a:p>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Can. 875 Whoever administers baptism is to take care that if there is not a sponsor present, there is at least one witness who can prove that the baptism was conferred.</a:t>
            </a:r>
          </a:p>
          <a:p>
            <a:r>
              <a:rPr lang="en-US" sz="1200" b="0" i="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35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Mark 7: 33-35: He put his finger into the man's ears and, spitting, touched his tongue;</a:t>
            </a:r>
          </a:p>
          <a:p>
            <a:r>
              <a:rPr lang="en-US" dirty="0" smtClean="0"/>
              <a:t>then he looked up to heaven and groaned, and said to him, "</a:t>
            </a:r>
            <a:r>
              <a:rPr lang="en-US" dirty="0" err="1" smtClean="0"/>
              <a:t>Ephphatha</a:t>
            </a:r>
            <a:r>
              <a:rPr lang="en-US" dirty="0" smtClean="0"/>
              <a:t>!" (that is, "Be opened!") And (immediately) the man's ears were opened, his speech impediment was removed, and he spoke plainly.</a:t>
            </a:r>
          </a:p>
          <a:p>
            <a:endParaRPr lang="en-US" dirty="0" smtClean="0"/>
          </a:p>
          <a:p>
            <a:r>
              <a:rPr lang="en-US" dirty="0" smtClean="0"/>
              <a:t>Isaiah 35: 4-6:</a:t>
            </a:r>
            <a:r>
              <a:rPr lang="en-US" baseline="0" dirty="0" smtClean="0"/>
              <a:t> Say to those whose hearts are frightened: Be strong, fear not! Here is your God, he comes with vindication; With divine recompense he comes to save you.</a:t>
            </a:r>
          </a:p>
          <a:p>
            <a:r>
              <a:rPr lang="en-US" baseline="0" dirty="0" smtClean="0"/>
              <a:t>Then will the eyes of the blind be opened, the ears of the deaf be cleared;</a:t>
            </a:r>
          </a:p>
          <a:p>
            <a:r>
              <a:rPr lang="en-US" baseline="0" dirty="0" smtClean="0"/>
              <a:t>Then will the lame leap like a stag, then the tongue of the dumb will sing. Streams will burst forth in the desert, and rivers in the steppe.</a:t>
            </a:r>
            <a:endParaRPr lang="en-US" dirty="0" smtClean="0"/>
          </a:p>
          <a:p>
            <a:endParaRPr lang="en-US" dirty="0"/>
          </a:p>
        </p:txBody>
      </p:sp>
      <p:sp>
        <p:nvSpPr>
          <p:cNvPr id="4" name="Slide Number Placeholder 3"/>
          <p:cNvSpPr>
            <a:spLocks noGrp="1"/>
          </p:cNvSpPr>
          <p:nvPr>
            <p:ph type="sldNum" sz="quarter" idx="10"/>
          </p:nvPr>
        </p:nvSpPr>
        <p:spPr/>
        <p:txBody>
          <a:bodyPr/>
          <a:lstStyle/>
          <a:p>
            <a:fld id="{8C901EA7-7F66-4094-8828-5627624E924D}" type="slidenum">
              <a:rPr lang="en-US" smtClean="0"/>
              <a:pPr/>
              <a:t>36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77AE25-6417-4A59-87AC-F0222D2B0C99}" type="datetimeFigureOut">
              <a:rPr lang="en-US" smtClean="0"/>
              <a:pPr/>
              <a:t>4/30/2010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AE25-6417-4A59-87AC-F0222D2B0C99}" type="datetimeFigureOut">
              <a:rPr lang="en-US" smtClean="0"/>
              <a:pPr/>
              <a:t>4/30/2010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AE25-6417-4A59-87AC-F0222D2B0C99}" type="datetimeFigureOut">
              <a:rPr lang="en-US" smtClean="0"/>
              <a:pPr/>
              <a:t>4/30/2010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AE25-6417-4A59-87AC-F0222D2B0C99}" type="datetimeFigureOut">
              <a:rPr lang="en-US" smtClean="0"/>
              <a:pPr/>
              <a:t>4/30/2010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7AE25-6417-4A59-87AC-F0222D2B0C99}" type="datetimeFigureOut">
              <a:rPr lang="en-US" smtClean="0"/>
              <a:pPr/>
              <a:t>4/30/2010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77AE25-6417-4A59-87AC-F0222D2B0C99}" type="datetimeFigureOut">
              <a:rPr lang="en-US" smtClean="0"/>
              <a:pPr/>
              <a:t>4/30/2010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77AE25-6417-4A59-87AC-F0222D2B0C99}" type="datetimeFigureOut">
              <a:rPr lang="en-US" smtClean="0"/>
              <a:pPr/>
              <a:t>4/30/2010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77AE25-6417-4A59-87AC-F0222D2B0C99}" type="datetimeFigureOut">
              <a:rPr lang="en-US" smtClean="0"/>
              <a:pPr/>
              <a:t>4/30/2010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7AE25-6417-4A59-87AC-F0222D2B0C99}" type="datetimeFigureOut">
              <a:rPr lang="en-US" smtClean="0"/>
              <a:pPr/>
              <a:t>4/30/2010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7AE25-6417-4A59-87AC-F0222D2B0C99}" type="datetimeFigureOut">
              <a:rPr lang="en-US" smtClean="0"/>
              <a:pPr/>
              <a:t>4/30/2010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7AE25-6417-4A59-87AC-F0222D2B0C99}" type="datetimeFigureOut">
              <a:rPr lang="en-US" smtClean="0"/>
              <a:pPr/>
              <a:t>4/30/2010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601C4-2D10-4C25-B0E9-B6C0601E74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7AE25-6417-4A59-87AC-F0222D2B0C99}" type="datetimeFigureOut">
              <a:rPr lang="en-US" smtClean="0"/>
              <a:pPr/>
              <a:t>4/30/2010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601C4-2D10-4C25-B0E9-B6C0601E743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tint val="80000"/>
                <a:satMod val="30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Baptism</a:t>
            </a:r>
            <a:endParaRPr lang="en-US" dirty="0"/>
          </a:p>
        </p:txBody>
      </p:sp>
      <p:sp>
        <p:nvSpPr>
          <p:cNvPr id="3" name="Subtitle 2"/>
          <p:cNvSpPr>
            <a:spLocks noGrp="1"/>
          </p:cNvSpPr>
          <p:nvPr>
            <p:ph type="subTitle" idx="1"/>
          </p:nvPr>
        </p:nvSpPr>
        <p:spPr/>
        <p:txBody>
          <a:bodyPr/>
          <a:lstStyle/>
          <a:p>
            <a:r>
              <a:rPr lang="en-US" dirty="0" smtClean="0"/>
              <a:t>St. Mary Cathedral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Sacrament?</a:t>
            </a:r>
            <a:endParaRPr lang="en-US" dirty="0"/>
          </a:p>
        </p:txBody>
      </p:sp>
      <p:sp>
        <p:nvSpPr>
          <p:cNvPr id="3" name="Content Placeholder 2"/>
          <p:cNvSpPr>
            <a:spLocks noGrp="1"/>
          </p:cNvSpPr>
          <p:nvPr>
            <p:ph idx="1"/>
          </p:nvPr>
        </p:nvSpPr>
        <p:spPr/>
        <p:txBody>
          <a:bodyPr/>
          <a:lstStyle/>
          <a:p>
            <a:r>
              <a:rPr lang="en-US" dirty="0" smtClean="0"/>
              <a:t>Outward Sign of Inward Grace</a:t>
            </a:r>
          </a:p>
          <a:p>
            <a:r>
              <a:rPr lang="en-US" dirty="0" smtClean="0"/>
              <a:t>Indelible Mark</a:t>
            </a:r>
          </a:p>
          <a:p>
            <a:r>
              <a:rPr lang="en-US" dirty="0" smtClean="0"/>
              <a:t>Minister</a:t>
            </a:r>
          </a:p>
          <a:p>
            <a:r>
              <a:rPr lang="en-US" dirty="0" smtClean="0"/>
              <a:t>Matter</a:t>
            </a:r>
          </a:p>
          <a:p>
            <a:r>
              <a:rPr lang="en-US" dirty="0" smtClean="0"/>
              <a:t>Form</a:t>
            </a:r>
          </a:p>
          <a:p>
            <a:r>
              <a:rPr lang="en-US" dirty="0" smtClean="0"/>
              <a:t>Effects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Baptism</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Remission of all sin, original and actual</a:t>
            </a:r>
          </a:p>
          <a:p>
            <a:r>
              <a:rPr lang="en-US" dirty="0" smtClean="0"/>
              <a:t>Remission of temporal punishment</a:t>
            </a:r>
          </a:p>
          <a:p>
            <a:r>
              <a:rPr lang="en-US" dirty="0" smtClean="0"/>
              <a:t>Right to be called “Christian”</a:t>
            </a:r>
          </a:p>
          <a:p>
            <a:r>
              <a:rPr lang="en-US" dirty="0" smtClean="0"/>
              <a:t>Inclusion in the Church</a:t>
            </a:r>
          </a:p>
          <a:p>
            <a:r>
              <a:rPr lang="en-US" dirty="0" smtClean="0"/>
              <a:t>Infusion of supernatural grace, gifts, and virtues</a:t>
            </a:r>
          </a:p>
          <a:p>
            <a:r>
              <a:rPr lang="en-US" dirty="0" smtClean="0"/>
              <a:t>Right to special graces</a:t>
            </a:r>
          </a:p>
          <a:p>
            <a:r>
              <a:rPr lang="en-US" dirty="0" smtClean="0"/>
              <a:t>Impression of a character upon the soul</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can Baptize?</a:t>
            </a:r>
            <a:endParaRPr lang="en-US" dirty="0"/>
          </a:p>
        </p:txBody>
      </p:sp>
      <p:sp>
        <p:nvSpPr>
          <p:cNvPr id="3" name="Content Placeholder 2"/>
          <p:cNvSpPr>
            <a:spLocks noGrp="1"/>
          </p:cNvSpPr>
          <p:nvPr>
            <p:ph idx="1"/>
          </p:nvPr>
        </p:nvSpPr>
        <p:spPr/>
        <p:txBody>
          <a:bodyPr/>
          <a:lstStyle/>
          <a:p>
            <a:r>
              <a:rPr lang="en-US" dirty="0" smtClean="0"/>
              <a:t>Ordinary Ministers (ordained Bishop, Priest, Deacon in good standing and with licit orders)</a:t>
            </a:r>
          </a:p>
          <a:p>
            <a:r>
              <a:rPr lang="en-US" dirty="0" smtClean="0"/>
              <a:t>In necessity, anyone (even non-Baptized people) provided they have the correct intention and do the Trinitarian Formula correctly</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can be Baptized?</a:t>
            </a:r>
            <a:endParaRPr lang="en-US" dirty="0"/>
          </a:p>
        </p:txBody>
      </p:sp>
      <p:sp>
        <p:nvSpPr>
          <p:cNvPr id="3" name="Content Placeholder 2"/>
          <p:cNvSpPr>
            <a:spLocks noGrp="1"/>
          </p:cNvSpPr>
          <p:nvPr>
            <p:ph idx="1"/>
          </p:nvPr>
        </p:nvSpPr>
        <p:spPr/>
        <p:txBody>
          <a:bodyPr/>
          <a:lstStyle/>
          <a:p>
            <a:r>
              <a:rPr lang="en-US" dirty="0" smtClean="0"/>
              <a:t>Adults</a:t>
            </a:r>
          </a:p>
          <a:p>
            <a:r>
              <a:rPr lang="en-US" dirty="0" smtClean="0"/>
              <a:t>Born Infants (or the perpetually insane)</a:t>
            </a:r>
          </a:p>
          <a:p>
            <a:r>
              <a:rPr lang="en-US" dirty="0" smtClean="0"/>
              <a:t>Partially born or in </a:t>
            </a:r>
            <a:r>
              <a:rPr lang="en-US" dirty="0" err="1" smtClean="0"/>
              <a:t>utero</a:t>
            </a:r>
            <a:r>
              <a:rPr lang="en-US" dirty="0" smtClean="0"/>
              <a:t> (conditionally)</a:t>
            </a:r>
          </a:p>
          <a:p>
            <a:r>
              <a:rPr lang="en-US" dirty="0" smtClean="0"/>
              <a:t>Foundlings (conditionally)</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can NOT (generally) be Baptized?</a:t>
            </a:r>
            <a:endParaRPr lang="en-US" dirty="0"/>
          </a:p>
        </p:txBody>
      </p:sp>
      <p:sp>
        <p:nvSpPr>
          <p:cNvPr id="3" name="Content Placeholder 2"/>
          <p:cNvSpPr>
            <a:spLocks noGrp="1"/>
          </p:cNvSpPr>
          <p:nvPr>
            <p:ph idx="1"/>
          </p:nvPr>
        </p:nvSpPr>
        <p:spPr/>
        <p:txBody>
          <a:bodyPr/>
          <a:lstStyle/>
          <a:p>
            <a:r>
              <a:rPr lang="en-US" dirty="0" smtClean="0"/>
              <a:t>Children without parental consent</a:t>
            </a:r>
          </a:p>
          <a:p>
            <a:r>
              <a:rPr lang="en-US" dirty="0" smtClean="0"/>
              <a:t>Children of consenting non-Catholic parents (Jewish, Protestant, etc)</a:t>
            </a:r>
          </a:p>
          <a:p>
            <a:r>
              <a:rPr lang="en-US" dirty="0" smtClean="0"/>
              <a:t>The dead</a:t>
            </a:r>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Children?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Because Christ says it’s necessary for everyone</a:t>
            </a:r>
          </a:p>
          <a:p>
            <a:r>
              <a:rPr lang="en-US" dirty="0" smtClean="0"/>
              <a:t>Because we believe God sincerely wants everyone to be saved.</a:t>
            </a:r>
          </a:p>
          <a:p>
            <a:r>
              <a:rPr lang="en-US" dirty="0" smtClean="0"/>
              <a:t>Because in Luke 18 Christ says “suffer the little children”, and they brought infants so He could touch them</a:t>
            </a:r>
          </a:p>
          <a:p>
            <a:r>
              <a:rPr lang="en-US" dirty="0" smtClean="0"/>
              <a:t>Because in Acts (16) and 1 Corinthians, whole households were baptized</a:t>
            </a:r>
          </a:p>
          <a:p>
            <a:r>
              <a:rPr lang="en-US" dirty="0" smtClean="0"/>
              <a:t>Church Fathers taught this, Church Councils declared it doctrine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Rite of Baptism for Children</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a Name?</a:t>
            </a:r>
            <a:endParaRPr lang="en-US" dirty="0"/>
          </a:p>
        </p:txBody>
      </p:sp>
      <p:sp>
        <p:nvSpPr>
          <p:cNvPr id="3" name="Content Placeholder 2"/>
          <p:cNvSpPr>
            <a:spLocks noGrp="1"/>
          </p:cNvSpPr>
          <p:nvPr>
            <p:ph idx="1"/>
          </p:nvPr>
        </p:nvSpPr>
        <p:spPr/>
        <p:txBody>
          <a:bodyPr/>
          <a:lstStyle/>
          <a:p>
            <a:r>
              <a:rPr lang="en-US" dirty="0" smtClean="0"/>
              <a:t>Handing oneself over to be accessible and capable of being known more intimately </a:t>
            </a:r>
            <a:br>
              <a:rPr lang="en-US" dirty="0" smtClean="0"/>
            </a:br>
            <a:r>
              <a:rPr lang="en-US" sz="2000" dirty="0" smtClean="0"/>
              <a:t>(CCC 203)</a:t>
            </a:r>
          </a:p>
          <a:p>
            <a:r>
              <a:rPr lang="en-US" dirty="0" smtClean="0"/>
              <a:t>“God calls each one by name. Everyone's name is sacred. The name is the icon of the person. It demands respect as a sign of the dignity of the one who bears it.” </a:t>
            </a:r>
            <a:r>
              <a:rPr lang="en-US" sz="2000" dirty="0" smtClean="0"/>
              <a:t>(CCC 2158)</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of the Parents</a:t>
            </a:r>
            <a:endParaRPr lang="en-US" dirty="0"/>
          </a:p>
        </p:txBody>
      </p:sp>
      <p:sp>
        <p:nvSpPr>
          <p:cNvPr id="3" name="Content Placeholder 2"/>
          <p:cNvSpPr>
            <a:spLocks noGrp="1"/>
          </p:cNvSpPr>
          <p:nvPr>
            <p:ph idx="1"/>
          </p:nvPr>
        </p:nvSpPr>
        <p:spPr/>
        <p:txBody>
          <a:bodyPr/>
          <a:lstStyle/>
          <a:p>
            <a:r>
              <a:rPr lang="en-US" dirty="0" smtClean="0"/>
              <a:t>“What do you ask of God’s Church?”</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(Aside) Godparents, Sponsors, Witnesses</a:t>
            </a:r>
            <a:endParaRPr lang="en-US" dirty="0"/>
          </a:p>
        </p:txBody>
      </p:sp>
      <p:sp>
        <p:nvSpPr>
          <p:cNvPr id="3" name="Content Placeholder 2"/>
          <p:cNvSpPr>
            <a:spLocks noGrp="1"/>
          </p:cNvSpPr>
          <p:nvPr>
            <p:ph idx="1"/>
          </p:nvPr>
        </p:nvSpPr>
        <p:spPr/>
        <p:txBody>
          <a:bodyPr/>
          <a:lstStyle/>
          <a:p>
            <a:r>
              <a:rPr lang="en-US" dirty="0" smtClean="0"/>
              <a:t>Why Godparents? Canon 872</a:t>
            </a:r>
          </a:p>
          <a:p>
            <a:r>
              <a:rPr lang="en-US" dirty="0" smtClean="0"/>
              <a:t>Who can be a Godparent? Canon 873</a:t>
            </a:r>
          </a:p>
          <a:p>
            <a:r>
              <a:rPr lang="en-US" dirty="0" smtClean="0"/>
              <a:t>What about non-Catholics? Canon 874</a:t>
            </a:r>
          </a:p>
          <a:p>
            <a:r>
              <a:rPr lang="en-US" dirty="0" smtClean="0"/>
              <a:t>Witnesses? Canon 875</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a:t>
            </a:r>
            <a:endParaRPr lang="en-US" dirty="0"/>
          </a:p>
        </p:txBody>
      </p:sp>
      <p:sp>
        <p:nvSpPr>
          <p:cNvPr id="3" name="Content Placeholder 2"/>
          <p:cNvSpPr>
            <a:spLocks noGrp="1"/>
          </p:cNvSpPr>
          <p:nvPr>
            <p:ph idx="1"/>
          </p:nvPr>
        </p:nvSpPr>
        <p:spPr/>
        <p:txBody>
          <a:bodyPr/>
          <a:lstStyle/>
          <a:p>
            <a:r>
              <a:rPr lang="en-US" dirty="0" smtClean="0"/>
              <a:t>Sign-in Sheet</a:t>
            </a:r>
          </a:p>
          <a:p>
            <a:r>
              <a:rPr lang="en-US" dirty="0" smtClean="0"/>
              <a:t>Bathrooms</a:t>
            </a:r>
          </a:p>
          <a:p>
            <a:r>
              <a:rPr lang="en-US" dirty="0" smtClean="0"/>
              <a:t>Coffee and Water</a:t>
            </a:r>
          </a:p>
          <a:p>
            <a:r>
              <a:rPr lang="en-US" dirty="0" smtClean="0"/>
              <a:t>Children</a:t>
            </a:r>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of the Godparents</a:t>
            </a:r>
            <a:endParaRPr lang="en-US" dirty="0"/>
          </a:p>
        </p:txBody>
      </p:sp>
      <p:sp>
        <p:nvSpPr>
          <p:cNvPr id="3" name="Content Placeholder 2"/>
          <p:cNvSpPr>
            <a:spLocks noGrp="1"/>
          </p:cNvSpPr>
          <p:nvPr>
            <p:ph idx="1"/>
          </p:nvPr>
        </p:nvSpPr>
        <p:spPr/>
        <p:txBody>
          <a:bodyPr/>
          <a:lstStyle/>
          <a:p>
            <a:r>
              <a:rPr lang="en-US" dirty="0" smtClean="0"/>
              <a:t>Spiritual Adoption</a:t>
            </a:r>
          </a:p>
          <a:p>
            <a:r>
              <a:rPr lang="en-US" dirty="0" smtClean="0"/>
              <a:t>Covenant (BIG DEAL!)</a:t>
            </a:r>
          </a:p>
          <a:p>
            <a:r>
              <a:rPr lang="en-US" dirty="0" smtClean="0"/>
              <a:t>Raise them up, or drag them down</a:t>
            </a:r>
          </a:p>
          <a:p>
            <a:r>
              <a:rPr lang="en-US" dirty="0" smtClean="0"/>
              <a:t>Responsibility on your conscience</a:t>
            </a:r>
          </a:p>
          <a:p>
            <a:r>
              <a:rPr lang="en-US" dirty="0" smtClean="0"/>
              <a:t>Remember this day!</a:t>
            </a:r>
          </a:p>
          <a:p>
            <a:r>
              <a:rPr lang="en-US" dirty="0" smtClean="0"/>
              <a:t>Teach them in the Sacraments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Claim for Christ, Sign of the Cross</a:t>
            </a:r>
            <a:endParaRPr lang="en-US" dirty="0"/>
          </a:p>
        </p:txBody>
      </p:sp>
      <p:sp>
        <p:nvSpPr>
          <p:cNvPr id="3" name="Content Placeholder 2"/>
          <p:cNvSpPr>
            <a:spLocks noGrp="1"/>
          </p:cNvSpPr>
          <p:nvPr>
            <p:ph idx="1"/>
          </p:nvPr>
        </p:nvSpPr>
        <p:spPr/>
        <p:txBody>
          <a:bodyPr/>
          <a:lstStyle/>
          <a:p>
            <a:r>
              <a:rPr lang="en-US" dirty="0" smtClean="0"/>
              <a:t>Minister, Parents, Godparents</a:t>
            </a:r>
          </a:p>
          <a:p>
            <a:r>
              <a:rPr lang="en-US" dirty="0" smtClean="0"/>
              <a:t>“The sign of the cross strengthens us in temptations and difficulties.” (CCC 2157)</a:t>
            </a:r>
          </a:p>
          <a:p>
            <a:r>
              <a:rPr lang="en-US" dirty="0" smtClean="0"/>
              <a:t>Like warrior paint, outward sign of spiritual combat (St. Thomas Aquinas)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Gospel Reading</a:t>
            </a:r>
            <a:endParaRPr lang="en-US" dirty="0"/>
          </a:p>
        </p:txBody>
      </p:sp>
      <p:sp>
        <p:nvSpPr>
          <p:cNvPr id="3" name="Content Placeholder 2"/>
          <p:cNvSpPr>
            <a:spLocks noGrp="1"/>
          </p:cNvSpPr>
          <p:nvPr>
            <p:ph idx="1"/>
          </p:nvPr>
        </p:nvSpPr>
        <p:spPr/>
        <p:txBody>
          <a:bodyPr/>
          <a:lstStyle/>
          <a:p>
            <a:r>
              <a:rPr lang="en-US" dirty="0" smtClean="0"/>
              <a:t>Usually Mark 1:9-11, but there are others that can be used</a:t>
            </a:r>
          </a:p>
          <a:p>
            <a:r>
              <a:rPr lang="en-US" dirty="0" smtClean="0"/>
              <a:t>Christ didn’t need Baptism: Not necessary, but fitting</a:t>
            </a:r>
          </a:p>
          <a:p>
            <a:r>
              <a:rPr lang="en-US" dirty="0" smtClean="0"/>
              <a:t>Holy Spirit descends like a dove</a:t>
            </a:r>
          </a:p>
          <a:p>
            <a:r>
              <a:rPr lang="en-US" dirty="0" smtClean="0"/>
              <a:t>Indwelling of the Holy Trinity</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Intercessions</a:t>
            </a:r>
            <a:endParaRPr lang="en-US" dirty="0"/>
          </a:p>
        </p:txBody>
      </p:sp>
      <p:sp>
        <p:nvSpPr>
          <p:cNvPr id="3" name="Content Placeholder 2"/>
          <p:cNvSpPr>
            <a:spLocks noGrp="1"/>
          </p:cNvSpPr>
          <p:nvPr>
            <p:ph idx="1"/>
          </p:nvPr>
        </p:nvSpPr>
        <p:spPr/>
        <p:txBody>
          <a:bodyPr/>
          <a:lstStyle/>
          <a:p>
            <a:r>
              <a:rPr lang="en-US" dirty="0" smtClean="0"/>
              <a:t>We implore God to impart His Graces to the child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Litany of the Saints</a:t>
            </a:r>
            <a:endParaRPr lang="en-US" dirty="0"/>
          </a:p>
        </p:txBody>
      </p:sp>
      <p:sp>
        <p:nvSpPr>
          <p:cNvPr id="3" name="Content Placeholder 2"/>
          <p:cNvSpPr>
            <a:spLocks noGrp="1"/>
          </p:cNvSpPr>
          <p:nvPr>
            <p:ph idx="1"/>
          </p:nvPr>
        </p:nvSpPr>
        <p:spPr/>
        <p:txBody>
          <a:bodyPr/>
          <a:lstStyle/>
          <a:p>
            <a:r>
              <a:rPr lang="en-US" dirty="0" smtClean="0"/>
              <a:t>We implore the Holy Saints to also pray and implore God for Graces.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Exorcism</a:t>
            </a:r>
            <a:endParaRPr lang="en-US" dirty="0"/>
          </a:p>
        </p:txBody>
      </p:sp>
      <p:sp>
        <p:nvSpPr>
          <p:cNvPr id="3" name="Content Placeholder 2"/>
          <p:cNvSpPr>
            <a:spLocks noGrp="1"/>
          </p:cNvSpPr>
          <p:nvPr>
            <p:ph idx="1"/>
          </p:nvPr>
        </p:nvSpPr>
        <p:spPr/>
        <p:txBody>
          <a:bodyPr/>
          <a:lstStyle/>
          <a:p>
            <a:r>
              <a:rPr lang="en-US" dirty="0" smtClean="0"/>
              <a:t>Not a “Solemn” (aka “Major”) Exorcism</a:t>
            </a:r>
          </a:p>
          <a:p>
            <a:r>
              <a:rPr lang="en-US" dirty="0" smtClean="0"/>
              <a:t>Part of removing the effects of Original Sin</a:t>
            </a:r>
          </a:p>
          <a:p>
            <a:r>
              <a:rPr lang="en-US" dirty="0" smtClean="0"/>
              <a:t>Concupiscence remains</a:t>
            </a:r>
          </a:p>
          <a:p>
            <a:r>
              <a:rPr lang="en-US" dirty="0" smtClean="0"/>
              <a:t>See “Christian Faith and Demonology” by the CDF (1975)</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Anointing on Breast</a:t>
            </a:r>
            <a:endParaRPr lang="en-US" dirty="0"/>
          </a:p>
        </p:txBody>
      </p:sp>
      <p:sp>
        <p:nvSpPr>
          <p:cNvPr id="3" name="Content Placeholder 2"/>
          <p:cNvSpPr>
            <a:spLocks noGrp="1"/>
          </p:cNvSpPr>
          <p:nvPr>
            <p:ph idx="1"/>
          </p:nvPr>
        </p:nvSpPr>
        <p:spPr/>
        <p:txBody>
          <a:bodyPr/>
          <a:lstStyle/>
          <a:p>
            <a:r>
              <a:rPr lang="en-US" dirty="0" smtClean="0"/>
              <a:t>Cleansing and Strengthening</a:t>
            </a:r>
          </a:p>
          <a:p>
            <a:r>
              <a:rPr lang="en-US" dirty="0" smtClean="0"/>
              <a:t>“Oil of Catechumens” – Blessed Holy Thursday (or Tuesday)</a:t>
            </a:r>
          </a:p>
          <a:p>
            <a:r>
              <a:rPr lang="en-US" dirty="0" smtClean="0"/>
              <a:t>“To be protected from evil” – </a:t>
            </a:r>
            <a:r>
              <a:rPr lang="en-US" i="1" dirty="0" smtClean="0"/>
              <a:t>Christian Faith and Demonology</a:t>
            </a:r>
            <a:endParaRPr lang="en-US" i="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Blessing of the Water</a:t>
            </a:r>
            <a:endParaRPr lang="en-US" dirty="0"/>
          </a:p>
        </p:txBody>
      </p:sp>
      <p:sp>
        <p:nvSpPr>
          <p:cNvPr id="3" name="Content Placeholder 2"/>
          <p:cNvSpPr>
            <a:spLocks noGrp="1"/>
          </p:cNvSpPr>
          <p:nvPr>
            <p:ph idx="1"/>
          </p:nvPr>
        </p:nvSpPr>
        <p:spPr/>
        <p:txBody>
          <a:bodyPr/>
          <a:lstStyle/>
          <a:p>
            <a:r>
              <a:rPr lang="en-US" dirty="0" smtClean="0"/>
              <a:t>Reminds us of the many prefigurements of Baptism in the Old Testament</a:t>
            </a:r>
          </a:p>
          <a:p>
            <a:r>
              <a:rPr lang="en-US" dirty="0" smtClean="0"/>
              <a:t>Celebrant actually touches water, God no longer hovers over the water, He is in it</a:t>
            </a:r>
          </a:p>
          <a:p>
            <a:r>
              <a:rPr lang="en-US" dirty="0" smtClean="0"/>
              <a:t>“…buried with Christ … rise also with him”</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Renunciation of Sin, Profession of Faith</a:t>
            </a:r>
            <a:endParaRPr lang="en-US" dirty="0"/>
          </a:p>
        </p:txBody>
      </p:sp>
      <p:sp>
        <p:nvSpPr>
          <p:cNvPr id="3" name="Content Placeholder 2"/>
          <p:cNvSpPr>
            <a:spLocks noGrp="1"/>
          </p:cNvSpPr>
          <p:nvPr>
            <p:ph idx="1"/>
          </p:nvPr>
        </p:nvSpPr>
        <p:spPr/>
        <p:txBody>
          <a:bodyPr>
            <a:normAutofit lnSpcReduction="10000"/>
          </a:bodyPr>
          <a:lstStyle/>
          <a:p>
            <a:r>
              <a:rPr lang="en-US" dirty="0" smtClean="0"/>
              <a:t>Reminder of responsibility for child</a:t>
            </a:r>
          </a:p>
          <a:p>
            <a:r>
              <a:rPr lang="en-US" dirty="0" smtClean="0"/>
              <a:t>Renewal of your own vows of Baptism and Confirmation</a:t>
            </a:r>
          </a:p>
          <a:p>
            <a:r>
              <a:rPr lang="en-US" dirty="0" smtClean="0"/>
              <a:t>Rejection of evil; “and all his works”</a:t>
            </a:r>
          </a:p>
          <a:p>
            <a:r>
              <a:rPr lang="en-US" dirty="0" smtClean="0"/>
              <a:t>Confirmation of the Faith </a:t>
            </a:r>
          </a:p>
          <a:p>
            <a:r>
              <a:rPr lang="en-US" dirty="0" smtClean="0"/>
              <a:t>Prevents incompatibilities with non-Christians</a:t>
            </a:r>
          </a:p>
          <a:p>
            <a:r>
              <a:rPr lang="en-US" dirty="0" smtClean="0"/>
              <a:t>Commitment to the Church</a:t>
            </a:r>
            <a:endParaRPr lang="en-US" dirty="0"/>
          </a:p>
          <a:p>
            <a:r>
              <a:rPr lang="en-US" dirty="0" smtClean="0"/>
              <a:t>“I do” is an oath, a sworn promise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Baptism</a:t>
            </a:r>
            <a:endParaRPr lang="en-US" dirty="0"/>
          </a:p>
        </p:txBody>
      </p:sp>
      <p:sp>
        <p:nvSpPr>
          <p:cNvPr id="3" name="Content Placeholder 2"/>
          <p:cNvSpPr>
            <a:spLocks noGrp="1"/>
          </p:cNvSpPr>
          <p:nvPr>
            <p:ph idx="1"/>
          </p:nvPr>
        </p:nvSpPr>
        <p:spPr/>
        <p:txBody>
          <a:bodyPr/>
          <a:lstStyle/>
          <a:p>
            <a:r>
              <a:rPr lang="en-US" dirty="0" smtClean="0"/>
              <a:t>One last final check “Is it your will…”</a:t>
            </a:r>
          </a:p>
          <a:p>
            <a:r>
              <a:rPr lang="en-US" dirty="0" smtClean="0"/>
              <a:t>Full or partial immersion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a:bodyPr>
          <a:lstStyle/>
          <a:p>
            <a:pPr>
              <a:buNone/>
            </a:pPr>
            <a:r>
              <a:rPr lang="en-US" dirty="0"/>
              <a:t>Come Holy Spirit, fill the hearts of your </a:t>
            </a:r>
            <a:r>
              <a:rPr lang="en-US" dirty="0" smtClean="0"/>
              <a:t>faithful and kindle </a:t>
            </a:r>
            <a:r>
              <a:rPr lang="en-US" dirty="0"/>
              <a:t>in them the fire of your </a:t>
            </a:r>
            <a:r>
              <a:rPr lang="en-US" dirty="0" smtClean="0"/>
              <a:t>love.</a:t>
            </a:r>
            <a:r>
              <a:rPr lang="en-US" dirty="0"/>
              <a:t> Send forth your Spirit, and they shall be </a:t>
            </a:r>
            <a:r>
              <a:rPr lang="en-US" dirty="0" smtClean="0"/>
              <a:t>created and </a:t>
            </a:r>
            <a:r>
              <a:rPr lang="en-US" dirty="0"/>
              <a:t>You shall renew the face of the earth.</a:t>
            </a:r>
          </a:p>
          <a:p>
            <a:pPr>
              <a:buNone/>
            </a:pPr>
            <a:endParaRPr lang="en-US" dirty="0" smtClean="0"/>
          </a:p>
          <a:p>
            <a:pPr>
              <a:buNone/>
            </a:pPr>
            <a:r>
              <a:rPr lang="en-US" dirty="0" smtClean="0"/>
              <a:t>O</a:t>
            </a:r>
            <a:r>
              <a:rPr lang="en-US" dirty="0"/>
              <a:t>, God, who by the light of the Holy Spirit, did instruct the hearts of the faithful, grant that by the same Holy Spirit we may be truly wise and ever enjoy His consolations. Through Christ Our Lord. Amen.</a:t>
            </a:r>
          </a:p>
        </p:txBody>
      </p:sp>
      <p:sp>
        <p:nvSpPr>
          <p:cNvPr id="5" name="Title 4"/>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Explanatory Rites</a:t>
            </a:r>
            <a:endParaRPr lang="en-US" dirty="0"/>
          </a:p>
        </p:txBody>
      </p:sp>
      <p:sp>
        <p:nvSpPr>
          <p:cNvPr id="4" name="Text Placeholder 3"/>
          <p:cNvSpPr>
            <a:spLocks noGrp="1"/>
          </p:cNvSpPr>
          <p:nvPr>
            <p:ph type="body" idx="1"/>
          </p:nvPr>
        </p:nvSpPr>
        <p:spPr/>
        <p:txBody>
          <a:bodyPr/>
          <a:lstStyle/>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Anointing After Baptism</a:t>
            </a:r>
            <a:endParaRPr lang="en-US" dirty="0"/>
          </a:p>
        </p:txBody>
      </p:sp>
      <p:sp>
        <p:nvSpPr>
          <p:cNvPr id="5" name="Content Placeholder 4"/>
          <p:cNvSpPr>
            <a:spLocks noGrp="1"/>
          </p:cNvSpPr>
          <p:nvPr>
            <p:ph idx="1"/>
          </p:nvPr>
        </p:nvSpPr>
        <p:spPr/>
        <p:txBody>
          <a:bodyPr/>
          <a:lstStyle/>
          <a:p>
            <a:r>
              <a:rPr lang="en-US" dirty="0" smtClean="0"/>
              <a:t>Anointed Priest, Prophet and King</a:t>
            </a:r>
          </a:p>
          <a:p>
            <a:r>
              <a:rPr lang="en-US" dirty="0" smtClean="0"/>
              <a:t>Uses “Sacred Chrism”, blessed on Holy Thursday (or Tuesday)  by the Bishop</a:t>
            </a:r>
          </a:p>
          <a:p>
            <a:r>
              <a:rPr lang="en-US" dirty="0" smtClean="0"/>
              <a:t>Bishop breathed on the oil, like Christ breathed on the Apostles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Anointing: Priest</a:t>
            </a:r>
            <a:endParaRPr lang="en-US" dirty="0"/>
          </a:p>
        </p:txBody>
      </p:sp>
      <p:sp>
        <p:nvSpPr>
          <p:cNvPr id="3" name="Content Placeholder 2"/>
          <p:cNvSpPr>
            <a:spLocks noGrp="1"/>
          </p:cNvSpPr>
          <p:nvPr>
            <p:ph idx="1"/>
          </p:nvPr>
        </p:nvSpPr>
        <p:spPr/>
        <p:txBody>
          <a:bodyPr/>
          <a:lstStyle/>
          <a:p>
            <a:r>
              <a:rPr lang="en-US" dirty="0" smtClean="0"/>
              <a:t>Three types: High, Ministerial, Family</a:t>
            </a:r>
          </a:p>
          <a:p>
            <a:r>
              <a:rPr lang="en-US" dirty="0" smtClean="0"/>
              <a:t>Priests pay homage to God for the society through sacrifice</a:t>
            </a:r>
          </a:p>
          <a:p>
            <a:r>
              <a:rPr lang="en-US" dirty="0" smtClean="0"/>
              <a:t>Family priests can offer little sacrifices of suffering for grace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Anointing: Prophet</a:t>
            </a:r>
            <a:endParaRPr lang="en-US" dirty="0"/>
          </a:p>
        </p:txBody>
      </p:sp>
      <p:sp>
        <p:nvSpPr>
          <p:cNvPr id="3" name="Content Placeholder 2"/>
          <p:cNvSpPr>
            <a:spLocks noGrp="1"/>
          </p:cNvSpPr>
          <p:nvPr>
            <p:ph idx="1"/>
          </p:nvPr>
        </p:nvSpPr>
        <p:spPr/>
        <p:txBody>
          <a:bodyPr/>
          <a:lstStyle/>
          <a:p>
            <a:r>
              <a:rPr lang="en-US" dirty="0" smtClean="0"/>
              <a:t>Proclaims the Gospel, the truth of God</a:t>
            </a:r>
          </a:p>
          <a:p>
            <a:r>
              <a:rPr lang="en-US" dirty="0" smtClean="0"/>
              <a:t>Receives the 7 Gifts of the Holy Spirit</a:t>
            </a:r>
          </a:p>
          <a:p>
            <a:r>
              <a:rPr lang="en-US" dirty="0" smtClean="0"/>
              <a:t>Fear of the Lord, Piety, Knowledge, Fortitude, Right Counsel, Understanding, Wisdom (CCC 1831)</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Clothing of the White Garment</a:t>
            </a:r>
            <a:endParaRPr lang="en-US" dirty="0"/>
          </a:p>
        </p:txBody>
      </p:sp>
      <p:sp>
        <p:nvSpPr>
          <p:cNvPr id="3" name="Content Placeholder 2"/>
          <p:cNvSpPr>
            <a:spLocks noGrp="1"/>
          </p:cNvSpPr>
          <p:nvPr>
            <p:ph idx="1"/>
          </p:nvPr>
        </p:nvSpPr>
        <p:spPr/>
        <p:txBody>
          <a:bodyPr/>
          <a:lstStyle/>
          <a:p>
            <a:r>
              <a:rPr lang="en-US" dirty="0" smtClean="0"/>
              <a:t>“put on Christ”</a:t>
            </a:r>
          </a:p>
          <a:p>
            <a:r>
              <a:rPr lang="en-US" dirty="0" smtClean="0"/>
              <a:t>Risen with Christ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Lighting of Candle from Easter Candle</a:t>
            </a:r>
            <a:endParaRPr lang="en-US" dirty="0"/>
          </a:p>
        </p:txBody>
      </p:sp>
      <p:sp>
        <p:nvSpPr>
          <p:cNvPr id="3" name="Content Placeholder 2"/>
          <p:cNvSpPr>
            <a:spLocks noGrp="1"/>
          </p:cNvSpPr>
          <p:nvPr>
            <p:ph idx="1"/>
          </p:nvPr>
        </p:nvSpPr>
        <p:spPr/>
        <p:txBody>
          <a:bodyPr/>
          <a:lstStyle/>
          <a:p>
            <a:r>
              <a:rPr lang="en-US" dirty="0" smtClean="0"/>
              <a:t>Light of Christ in the world</a:t>
            </a:r>
          </a:p>
          <a:p>
            <a:r>
              <a:rPr lang="en-US" dirty="0" smtClean="0"/>
              <a:t>Enlightenment of soul and mind</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Ephphetha</a:t>
            </a:r>
            <a:endParaRPr lang="en-US" dirty="0"/>
          </a:p>
        </p:txBody>
      </p:sp>
      <p:sp>
        <p:nvSpPr>
          <p:cNvPr id="3" name="Content Placeholder 2"/>
          <p:cNvSpPr>
            <a:spLocks noGrp="1"/>
          </p:cNvSpPr>
          <p:nvPr>
            <p:ph idx="1"/>
          </p:nvPr>
        </p:nvSpPr>
        <p:spPr/>
        <p:txBody>
          <a:bodyPr/>
          <a:lstStyle/>
          <a:p>
            <a:r>
              <a:rPr lang="en-US" dirty="0" smtClean="0"/>
              <a:t>Can now hear and proclaim the Word of God</a:t>
            </a:r>
          </a:p>
          <a:p>
            <a:r>
              <a:rPr lang="en-US" dirty="0" smtClean="0"/>
              <a:t>Isaiah 35:4-6: “Then will the eyes of the blind be opened, the ears of the deaf be cleared”</a:t>
            </a:r>
          </a:p>
          <a:p>
            <a:r>
              <a:rPr lang="en-US" dirty="0" smtClean="0"/>
              <a:t>Mark 7:33-5:  “[Jesus] said to him, ‘</a:t>
            </a:r>
            <a:r>
              <a:rPr lang="en-US" dirty="0" err="1" smtClean="0"/>
              <a:t>Ephphetha</a:t>
            </a:r>
            <a:r>
              <a:rPr lang="en-US" dirty="0" smtClean="0"/>
              <a:t>!’ (that is, ‘Be opened!’) And (immediately) the man's ears were opened, his speech impediment was removed, and he spoke </a:t>
            </a:r>
            <a:r>
              <a:rPr lang="en-US" smtClean="0"/>
              <a:t>plainly.”</a:t>
            </a:r>
            <a:endParaRPr lang="en-US"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Prayer, Final Blessing</a:t>
            </a:r>
            <a:endParaRPr lang="en-US" dirty="0"/>
          </a:p>
        </p:txBody>
      </p:sp>
      <p:sp>
        <p:nvSpPr>
          <p:cNvPr id="3" name="Content Placeholder 2"/>
          <p:cNvSpPr>
            <a:spLocks noGrp="1"/>
          </p:cNvSpPr>
          <p:nvPr>
            <p:ph idx="1"/>
          </p:nvPr>
        </p:nvSpPr>
        <p:spPr/>
        <p:txBody>
          <a:bodyPr/>
          <a:lstStyle/>
          <a:p>
            <a:r>
              <a:rPr lang="en-US" dirty="0" smtClean="0"/>
              <a:t>Now, in the only Son, a child of God entitled to pray the </a:t>
            </a:r>
            <a:r>
              <a:rPr lang="en-US" dirty="0" smtClean="0"/>
              <a:t>prayer </a:t>
            </a:r>
            <a:r>
              <a:rPr lang="en-US" dirty="0" smtClean="0"/>
              <a:t>of the children of God: Our Father.</a:t>
            </a:r>
          </a:p>
          <a:p>
            <a:r>
              <a:rPr lang="en-US" dirty="0" smtClean="0"/>
              <a:t>Last pleas to Christ, the Blessed Mother, and all the Saints to watch over and guide this child and all of us into holy, Christ-like lives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Bishop’s Teachings</a:t>
            </a:r>
            <a:endParaRPr lang="en-US" dirty="0"/>
          </a:p>
        </p:txBody>
      </p:sp>
      <p:sp>
        <p:nvSpPr>
          <p:cNvPr id="3" name="Text Placeholder 2"/>
          <p:cNvSpPr>
            <a:spLocks noGrp="1"/>
          </p:cNvSpPr>
          <p:nvPr>
            <p:ph type="body" idx="1"/>
          </p:nvPr>
        </p:nvSpPr>
        <p:spPr/>
        <p:txBody>
          <a:bodyPr/>
          <a:lstStyle/>
          <a:p>
            <a:r>
              <a:rPr lang="en-US" dirty="0" smtClean="0"/>
              <a:t>(reading from US Catechism)</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Other forms of Baptism</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Baptism of Blood</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Baptism of Desire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CONCERNING Other FAITH Traditions</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Trinitarian Formula</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Pseudo-Christian and non-Christian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Are We Here?</a:t>
            </a:r>
            <a:endParaRPr lang="en-US" dirty="0"/>
          </a:p>
        </p:txBody>
      </p:sp>
      <p:sp>
        <p:nvSpPr>
          <p:cNvPr id="3" name="Content Placeholder 2"/>
          <p:cNvSpPr>
            <a:spLocks noGrp="1"/>
          </p:cNvSpPr>
          <p:nvPr>
            <p:ph idx="1"/>
          </p:nvPr>
        </p:nvSpPr>
        <p:spPr/>
        <p:txBody>
          <a:bodyPr/>
          <a:lstStyle/>
          <a:p>
            <a:r>
              <a:rPr lang="en-US" dirty="0" smtClean="0"/>
              <a:t>This is a big deal (no really, it is)</a:t>
            </a:r>
          </a:p>
          <a:p>
            <a:r>
              <a:rPr lang="en-US" dirty="0" smtClean="0"/>
              <a:t>God, The Church giving your child a HUGE gift</a:t>
            </a:r>
          </a:p>
          <a:p>
            <a:r>
              <a:rPr lang="en-US" dirty="0" smtClean="0"/>
              <a:t>The Bishop wants to make sure it’s done right and everyone understands its import</a:t>
            </a:r>
          </a:p>
          <a:p>
            <a:r>
              <a:rPr lang="en-US" dirty="0" smtClean="0"/>
              <a:t>It’ll help you grow in Faith</a:t>
            </a:r>
          </a:p>
          <a:p>
            <a:r>
              <a:rPr lang="en-US" dirty="0" smtClean="0"/>
              <a:t>It’ll help me grow in Faith</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Baptism?</a:t>
            </a:r>
            <a:endParaRPr lang="en-US" dirty="0"/>
          </a:p>
        </p:txBody>
      </p:sp>
      <p:sp>
        <p:nvSpPr>
          <p:cNvPr id="3" name="Content Placeholder 2"/>
          <p:cNvSpPr>
            <a:spLocks noGrp="1"/>
          </p:cNvSpPr>
          <p:nvPr>
            <p:ph idx="1"/>
          </p:nvPr>
        </p:nvSpPr>
        <p:spPr/>
        <p:txBody>
          <a:bodyPr/>
          <a:lstStyle/>
          <a:p>
            <a:r>
              <a:rPr lang="en-US" dirty="0" smtClean="0"/>
              <a:t>Greek </a:t>
            </a:r>
            <a:r>
              <a:rPr lang="en-US" i="1" dirty="0" err="1" smtClean="0"/>
              <a:t>βαπτίζω</a:t>
            </a:r>
            <a:r>
              <a:rPr lang="en-US" dirty="0" smtClean="0"/>
              <a:t> “</a:t>
            </a:r>
            <a:r>
              <a:rPr lang="en-US" dirty="0" err="1" smtClean="0"/>
              <a:t>baptizô</a:t>
            </a:r>
            <a:r>
              <a:rPr lang="en-US" dirty="0" smtClean="0"/>
              <a:t>”; “Immerse” and “Perform Ablution”: Washing.</a:t>
            </a:r>
          </a:p>
          <a:p>
            <a:r>
              <a:rPr lang="en-US" dirty="0" smtClean="0"/>
              <a:t>The first of the Sacraments of the Church</a:t>
            </a:r>
          </a:p>
          <a:p>
            <a:r>
              <a:rPr lang="en-US" dirty="0" smtClean="0"/>
              <a:t>Holy Water and the Trinitarian Formula</a:t>
            </a:r>
          </a:p>
          <a:p>
            <a:r>
              <a:rPr lang="en-US" dirty="0" smtClean="0"/>
              <a:t>Burial, death, resurrection and rebirth</a:t>
            </a:r>
          </a:p>
          <a:p>
            <a:endParaRPr lang="en-US" i="1" dirty="0" smtClean="0"/>
          </a:p>
          <a:p>
            <a:r>
              <a:rPr lang="en-US" dirty="0" smtClean="0"/>
              <a:t>Established</a:t>
            </a:r>
            <a:r>
              <a:rPr lang="en-US" i="1" dirty="0" smtClean="0"/>
              <a:t> </a:t>
            </a:r>
            <a:r>
              <a:rPr lang="en-US" i="1" dirty="0" err="1" smtClean="0"/>
              <a:t>Exultate</a:t>
            </a:r>
            <a:r>
              <a:rPr lang="en-US" i="1" dirty="0" smtClean="0"/>
              <a:t> </a:t>
            </a:r>
            <a:r>
              <a:rPr lang="en-US" i="1" dirty="0" err="1" smtClean="0"/>
              <a:t>Deo</a:t>
            </a:r>
            <a:r>
              <a:rPr lang="en-US" i="1" dirty="0" smtClean="0"/>
              <a:t> </a:t>
            </a:r>
            <a:r>
              <a:rPr lang="en-US" dirty="0" smtClean="0"/>
              <a:t>(Pope Eugene IV 1439), Council of Florence, Council of Trent</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Descriptions of Baptism</a:t>
            </a:r>
            <a:endParaRPr lang="en-US" dirty="0"/>
          </a:p>
        </p:txBody>
      </p:sp>
      <p:sp>
        <p:nvSpPr>
          <p:cNvPr id="3" name="Content Placeholder 2"/>
          <p:cNvSpPr>
            <a:spLocks noGrp="1"/>
          </p:cNvSpPr>
          <p:nvPr>
            <p:ph idx="1"/>
          </p:nvPr>
        </p:nvSpPr>
        <p:spPr/>
        <p:txBody>
          <a:bodyPr/>
          <a:lstStyle/>
          <a:p>
            <a:r>
              <a:rPr lang="en-US" dirty="0" smtClean="0"/>
              <a:t>Most precious gift</a:t>
            </a:r>
          </a:p>
          <a:p>
            <a:r>
              <a:rPr lang="en-US" dirty="0" smtClean="0"/>
              <a:t>Grace (gratuitous) </a:t>
            </a:r>
          </a:p>
          <a:p>
            <a:r>
              <a:rPr lang="en-US" dirty="0" smtClean="0"/>
              <a:t>Anointing</a:t>
            </a:r>
          </a:p>
          <a:p>
            <a:r>
              <a:rPr lang="en-US" dirty="0" smtClean="0"/>
              <a:t>Enlightenment</a:t>
            </a:r>
          </a:p>
          <a:p>
            <a:r>
              <a:rPr lang="en-US" dirty="0" smtClean="0"/>
              <a:t>Garment of Immortality</a:t>
            </a:r>
          </a:p>
          <a:p>
            <a:r>
              <a:rPr lang="en-US" dirty="0" smtClean="0"/>
              <a:t>Bath of rebirth</a:t>
            </a:r>
          </a:p>
          <a:p>
            <a:r>
              <a:rPr lang="en-US" dirty="0" smtClean="0"/>
              <a:t>Seal</a:t>
            </a:r>
            <a:endParaRPr lang="en-US" dirty="0"/>
          </a:p>
        </p:txBody>
      </p:sp>
      <p:sp>
        <p:nvSpPr>
          <p:cNvPr id="4" name="TextBox 3"/>
          <p:cNvSpPr txBox="1"/>
          <p:nvPr/>
        </p:nvSpPr>
        <p:spPr>
          <a:xfrm>
            <a:off x="7543800" y="5562600"/>
            <a:ext cx="1143000" cy="369332"/>
          </a:xfrm>
          <a:prstGeom prst="rect">
            <a:avLst/>
          </a:prstGeom>
          <a:noFill/>
        </p:spPr>
        <p:txBody>
          <a:bodyPr wrap="square" rtlCol="0">
            <a:spAutoFit/>
          </a:bodyPr>
          <a:lstStyle/>
          <a:p>
            <a:r>
              <a:rPr lang="en-US" dirty="0" smtClean="0"/>
              <a:t>CCC 1216</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do Baptism?</a:t>
            </a:r>
            <a:endParaRPr lang="en-US" dirty="0"/>
          </a:p>
        </p:txBody>
      </p:sp>
      <p:sp>
        <p:nvSpPr>
          <p:cNvPr id="3" name="Content Placeholder 2"/>
          <p:cNvSpPr>
            <a:spLocks noGrp="1"/>
          </p:cNvSpPr>
          <p:nvPr>
            <p:ph idx="1"/>
          </p:nvPr>
        </p:nvSpPr>
        <p:spPr>
          <a:xfrm>
            <a:off x="304800" y="1600200"/>
            <a:ext cx="8610600" cy="4953000"/>
          </a:xfrm>
        </p:spPr>
        <p:txBody>
          <a:bodyPr>
            <a:normAutofit/>
          </a:bodyPr>
          <a:lstStyle/>
          <a:p>
            <a:r>
              <a:rPr lang="en-US" dirty="0" smtClean="0"/>
              <a:t>Prefigured in Old Testament (Creation, Exodus, Deluge)</a:t>
            </a:r>
          </a:p>
          <a:p>
            <a:r>
              <a:rPr lang="en-US" dirty="0" smtClean="0"/>
              <a:t>Christ taught us, died for us, then commanded us </a:t>
            </a:r>
            <a:r>
              <a:rPr lang="en-US" sz="2000" i="1" dirty="0" smtClean="0"/>
              <a:t>(CCC 1223, Mt 28:19-20; cf. Mk 16:15-16.)</a:t>
            </a:r>
            <a:endParaRPr lang="en-US" i="1" dirty="0" smtClean="0"/>
          </a:p>
          <a:p>
            <a:r>
              <a:rPr lang="en-US" dirty="0" smtClean="0"/>
              <a:t>Saving grace, removes Original Sin</a:t>
            </a:r>
          </a:p>
          <a:p>
            <a:r>
              <a:rPr lang="en-US" dirty="0" smtClean="0"/>
              <a:t>Necessary for Salvation (John 3):</a:t>
            </a:r>
          </a:p>
          <a:p>
            <a:pPr lvl="1"/>
            <a:r>
              <a:rPr lang="en-US" dirty="0" smtClean="0"/>
              <a:t>“Unless a man be born again of water and the Holy Spirit, he can not enter into the kingdom of God</a:t>
            </a:r>
            <a:r>
              <a:rPr lang="en-US" dirty="0" smtClean="0"/>
              <a:t>.” </a:t>
            </a:r>
          </a:p>
          <a:p>
            <a:pPr lvl="1">
              <a:buNone/>
            </a:pPr>
            <a:r>
              <a:rPr lang="en-US" sz="2000" dirty="0" smtClean="0"/>
              <a:t>(CCC 1257 – Necessity </a:t>
            </a:r>
            <a:r>
              <a:rPr lang="en-US" sz="2000" smtClean="0"/>
              <a:t>of Baptism)</a:t>
            </a:r>
            <a:endParaRPr lang="en-US" sz="2000"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Easter </a:t>
            </a:r>
            <a:r>
              <a:rPr lang="en-US" dirty="0" err="1" smtClean="0"/>
              <a:t>Exsultet</a:t>
            </a:r>
            <a:endParaRPr lang="en-US" dirty="0"/>
          </a:p>
        </p:txBody>
      </p:sp>
      <p:sp>
        <p:nvSpPr>
          <p:cNvPr id="3" name="Content Placeholder 2"/>
          <p:cNvSpPr>
            <a:spLocks noGrp="1"/>
          </p:cNvSpPr>
          <p:nvPr>
            <p:ph idx="1"/>
          </p:nvPr>
        </p:nvSpPr>
        <p:spPr/>
        <p:txBody>
          <a:bodyPr>
            <a:normAutofit/>
          </a:bodyPr>
          <a:lstStyle/>
          <a:p>
            <a:r>
              <a:rPr lang="en-US" dirty="0" smtClean="0"/>
              <a:t>What good would life have been to us,</a:t>
            </a:r>
            <a:br>
              <a:rPr lang="en-US" dirty="0" smtClean="0"/>
            </a:br>
            <a:r>
              <a:rPr lang="en-US" dirty="0" smtClean="0"/>
              <a:t>had Christ not come as our Redeemer?</a:t>
            </a:r>
            <a:br>
              <a:rPr lang="en-US" dirty="0" smtClean="0"/>
            </a:br>
            <a:r>
              <a:rPr lang="en-US" dirty="0" smtClean="0"/>
              <a:t>Father, how wonderful your care for us!</a:t>
            </a:r>
            <a:br>
              <a:rPr lang="en-US" dirty="0" smtClean="0"/>
            </a:br>
            <a:r>
              <a:rPr lang="en-US" dirty="0" smtClean="0"/>
              <a:t>How boundless your merciful love!</a:t>
            </a:r>
            <a:br>
              <a:rPr lang="en-US" dirty="0" smtClean="0"/>
            </a:br>
            <a:r>
              <a:rPr lang="en-US" dirty="0" smtClean="0"/>
              <a:t>To ransom a slave you gave away your Son.</a:t>
            </a:r>
            <a:br>
              <a:rPr lang="en-US" dirty="0" smtClean="0"/>
            </a:br>
            <a:r>
              <a:rPr lang="en-US" dirty="0" smtClean="0"/>
              <a:t/>
            </a:r>
            <a:br>
              <a:rPr lang="en-US" dirty="0" smtClean="0"/>
            </a:br>
            <a:r>
              <a:rPr lang="en-US" dirty="0" smtClean="0"/>
              <a:t>O happy fault (</a:t>
            </a:r>
            <a:r>
              <a:rPr lang="en-US" dirty="0" err="1" smtClean="0"/>
              <a:t>felix</a:t>
            </a:r>
            <a:r>
              <a:rPr lang="en-US" dirty="0" smtClean="0"/>
              <a:t> culpa),</a:t>
            </a:r>
            <a:br>
              <a:rPr lang="en-US" dirty="0" smtClean="0"/>
            </a:br>
            <a:r>
              <a:rPr lang="en-US" dirty="0" smtClean="0"/>
              <a:t>O necessary sin of Adam,</a:t>
            </a:r>
            <a:br>
              <a:rPr lang="en-US" dirty="0" smtClean="0"/>
            </a:br>
            <a:r>
              <a:rPr lang="en-US" dirty="0" smtClean="0"/>
              <a:t>which gained for us so great a Redeemer!</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487</TotalTime>
  <Words>1417</Words>
  <Application>Microsoft Office PowerPoint</Application>
  <PresentationFormat>On-screen Show (4:3)</PresentationFormat>
  <Paragraphs>212</Paragraphs>
  <Slides>45</Slides>
  <Notes>7</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Baptism</vt:lpstr>
      <vt:lpstr>Business</vt:lpstr>
      <vt:lpstr>Slide 3</vt:lpstr>
      <vt:lpstr>Introduction</vt:lpstr>
      <vt:lpstr>Why Are We Here?</vt:lpstr>
      <vt:lpstr>What is Baptism?</vt:lpstr>
      <vt:lpstr>Descriptions of Baptism</vt:lpstr>
      <vt:lpstr>Why do we do Baptism?</vt:lpstr>
      <vt:lpstr>Easter Exsultet</vt:lpstr>
      <vt:lpstr>What is a Sacrament?</vt:lpstr>
      <vt:lpstr>Effects of Baptism</vt:lpstr>
      <vt:lpstr>Who can Baptize?</vt:lpstr>
      <vt:lpstr>Who can be Baptized?</vt:lpstr>
      <vt:lpstr>Who can NOT (generally) be Baptized?</vt:lpstr>
      <vt:lpstr>Why Children?</vt:lpstr>
      <vt:lpstr>The Rite of Baptism for Children</vt:lpstr>
      <vt:lpstr>What’s in a Name?</vt:lpstr>
      <vt:lpstr>Request of the Parents</vt:lpstr>
      <vt:lpstr>(Aside) Godparents, Sponsors, Witnesses</vt:lpstr>
      <vt:lpstr>Query of the Godparents</vt:lpstr>
      <vt:lpstr>Claim for Christ, Sign of the Cross</vt:lpstr>
      <vt:lpstr>Gospel Reading</vt:lpstr>
      <vt:lpstr>General Intercessions</vt:lpstr>
      <vt:lpstr>Small Litany of the Saints</vt:lpstr>
      <vt:lpstr>Simple Exorcism</vt:lpstr>
      <vt:lpstr>Anointing on Breast</vt:lpstr>
      <vt:lpstr>Blessing of the Water</vt:lpstr>
      <vt:lpstr>Renunciation of Sin, Profession of Faith</vt:lpstr>
      <vt:lpstr>The Baptism</vt:lpstr>
      <vt:lpstr>Explanatory Rites</vt:lpstr>
      <vt:lpstr>Anointing After Baptism</vt:lpstr>
      <vt:lpstr>Anointing: Priest</vt:lpstr>
      <vt:lpstr>Anointing: Prophet</vt:lpstr>
      <vt:lpstr>Clothing of the White Garment</vt:lpstr>
      <vt:lpstr>Lighting of Candle from Easter Candle</vt:lpstr>
      <vt:lpstr>Ephphetha</vt:lpstr>
      <vt:lpstr>Conclusion, Prayer, Final Blessing</vt:lpstr>
      <vt:lpstr>VIDEO</vt:lpstr>
      <vt:lpstr>U.S. Bishop’s Teachings</vt:lpstr>
      <vt:lpstr>Other forms of Baptism</vt:lpstr>
      <vt:lpstr>Baptism of Blood</vt:lpstr>
      <vt:lpstr>Baptism of Desire</vt:lpstr>
      <vt:lpstr>CONCERNING Other FAITH Traditions</vt:lpstr>
      <vt:lpstr>The Trinitarian Formula</vt:lpstr>
      <vt:lpstr>Pseudo-Christian and non-Christian</vt:lpstr>
    </vt:vector>
  </TitlesOfParts>
  <Company>Personal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Baptism</dc:title>
  <dc:creator>Chad Myers</dc:creator>
  <cp:lastModifiedBy>cmyers</cp:lastModifiedBy>
  <cp:revision>65</cp:revision>
  <dcterms:created xsi:type="dcterms:W3CDTF">2010-01-13T03:00:10Z</dcterms:created>
  <dcterms:modified xsi:type="dcterms:W3CDTF">2010-05-01T02:50:22Z</dcterms:modified>
</cp:coreProperties>
</file>