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81" autoAdjust="0"/>
  </p:normalViewPr>
  <p:slideViewPr>
    <p:cSldViewPr>
      <p:cViewPr varScale="1">
        <p:scale>
          <a:sx n="101" d="100"/>
          <a:sy n="101" d="100"/>
        </p:scale>
        <p:origin x="-19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CC5C5-4B76-4D84-A889-8A1CD7CA4BFA}" type="datetimeFigureOut">
              <a:rPr lang="en-US" smtClean="0"/>
              <a:t>9/5/2012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E224F-F89F-4198-9673-015D3BC376D1}" type="slidenum">
              <a:rPr lang="en-US" smtClean="0"/>
              <a:t>‹#›</a:t>
            </a:fld>
            <a:endParaRPr lang="en-US"/>
          </a:p>
        </p:txBody>
      </p:sp>
    </p:spTree>
    <p:extLst>
      <p:ext uri="{BB962C8B-B14F-4D97-AF65-F5344CB8AC3E}">
        <p14:creationId xmlns:p14="http://schemas.microsoft.com/office/powerpoint/2010/main" val="239653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Today in America, Catholics face a bewildering number of alternative views on faith and spirituality. On one hand, “secular humanism” and unvarnished atheism pervade in our academic institutions and our media -- confronting and confounding ill-equipped Catholics on fundamental issues.  On the other hand, New Age paganism and Eastern spirituality gently ease their way into Christianity and specifically Catholicism, distorting the Gospel message of love through Christ.  Even among Christian and pseudo-Christian groups, the understanding of God is contorted. For example, LDS (Mormon) and Jehovah’s Witness theology denies the Trinity including Christ’s divinity and resurrection.  Fortunately for us, none of these philosophies are new and all have been dealt with at one time or another by the Church in the last 2,000 years. A well-equipped Catholic has everything he or she needs to navigate these murky waters.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reality of the Gospel -- God and His saving plan through Christ -- is a unique message in human history. Some say God doesn’t exist, but He does. Some say God is distant, but he is really present in the tabernacle and has given us the Eucharist so that we may commune with Him in the most intimate way. Some say God is a manipulative, angry, or vindictive, but He’s consistent, unconditional in His love, and always ready to forgive a repentant heart. Some say God asks too much and gives too little, but He asks no more than you would ask of your own spouse or child and He has given us everything we have and more than we could imagine in eternal life. Some say God is confusing or contradictory, but He has given us a Church and a Tradition in Word and Scripture so that we might understand His will for us.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week, we will cover the proper, Catholic understanding of God, His nature, His revelation of Himself to us,</a:t>
            </a:r>
            <a:r>
              <a:rPr lang="en-US" sz="1200" b="0" i="0" kern="1200" baseline="0" dirty="0" smtClean="0">
                <a:solidFill>
                  <a:schemeClr val="tx1"/>
                </a:solidFill>
                <a:effectLst/>
                <a:latin typeface="+mn-lt"/>
                <a:ea typeface="+mn-ea"/>
                <a:cs typeface="+mn-cs"/>
              </a:rPr>
              <a:t> and the Church he established to guide us through the ages</a:t>
            </a:r>
            <a:r>
              <a:rPr lang="en-US" sz="1200" b="0" i="0" kern="1200" dirty="0" smtClean="0">
                <a:solidFill>
                  <a:schemeClr val="tx1"/>
                </a:solidFill>
                <a:effectLst/>
                <a:latin typeface="+mn-lt"/>
                <a:ea typeface="+mn-ea"/>
                <a:cs typeface="+mn-cs"/>
              </a:rPr>
              <a:t>. We’ll equip you to understand how faith in God is not just reasonable, it’s the only reason and rationale that stands up to the test. We’ll also cover how God has revealed Himself in Jesus, through the Church, and through Scripture.</a:t>
            </a: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2</a:t>
            </a:fld>
            <a:endParaRPr lang="en-US" dirty="0"/>
          </a:p>
        </p:txBody>
      </p:sp>
    </p:spTree>
    <p:extLst>
      <p:ext uri="{BB962C8B-B14F-4D97-AF65-F5344CB8AC3E}">
        <p14:creationId xmlns:p14="http://schemas.microsoft.com/office/powerpoint/2010/main" val="3264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12</a:t>
            </a:fld>
            <a:endParaRPr lang="en-US"/>
          </a:p>
        </p:txBody>
      </p:sp>
    </p:spTree>
    <p:extLst>
      <p:ext uri="{BB962C8B-B14F-4D97-AF65-F5344CB8AC3E}">
        <p14:creationId xmlns:p14="http://schemas.microsoft.com/office/powerpoint/2010/main" val="194286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13</a:t>
            </a:fld>
            <a:endParaRPr lang="en-US"/>
          </a:p>
        </p:txBody>
      </p:sp>
    </p:spTree>
    <p:extLst>
      <p:ext uri="{BB962C8B-B14F-4D97-AF65-F5344CB8AC3E}">
        <p14:creationId xmlns:p14="http://schemas.microsoft.com/office/powerpoint/2010/main" val="1942860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14</a:t>
            </a:fld>
            <a:endParaRPr lang="en-US"/>
          </a:p>
        </p:txBody>
      </p:sp>
    </p:spTree>
    <p:extLst>
      <p:ext uri="{BB962C8B-B14F-4D97-AF65-F5344CB8AC3E}">
        <p14:creationId xmlns:p14="http://schemas.microsoft.com/office/powerpoint/2010/main" val="1942860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15</a:t>
            </a:fld>
            <a:endParaRPr lang="en-US"/>
          </a:p>
        </p:txBody>
      </p:sp>
    </p:spTree>
    <p:extLst>
      <p:ext uri="{BB962C8B-B14F-4D97-AF65-F5344CB8AC3E}">
        <p14:creationId xmlns:p14="http://schemas.microsoft.com/office/powerpoint/2010/main" val="194286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16</a:t>
            </a:fld>
            <a:endParaRPr lang="en-US"/>
          </a:p>
        </p:txBody>
      </p:sp>
    </p:spTree>
    <p:extLst>
      <p:ext uri="{BB962C8B-B14F-4D97-AF65-F5344CB8AC3E}">
        <p14:creationId xmlns:p14="http://schemas.microsoft.com/office/powerpoint/2010/main" val="194286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 the beginning God” (Gen 1:1)</a:t>
            </a:r>
          </a:p>
          <a:p>
            <a:pPr fontAlgn="base"/>
            <a:r>
              <a:rPr lang="en-US" sz="1200" b="0" i="0" kern="1200" dirty="0" smtClean="0">
                <a:solidFill>
                  <a:schemeClr val="tx1"/>
                </a:solidFill>
                <a:effectLst/>
                <a:latin typeface="+mn-lt"/>
                <a:ea typeface="+mn-ea"/>
                <a:cs typeface="+mn-cs"/>
              </a:rPr>
              <a:t>Doesn’t just exist, but is existence itself; substance itself, cannot be broken down</a:t>
            </a:r>
          </a:p>
          <a:p>
            <a:pPr fontAlgn="base"/>
            <a:r>
              <a:rPr lang="en-US" sz="1200" b="0" i="0" kern="1200" dirty="0" smtClean="0">
                <a:solidFill>
                  <a:schemeClr val="tx1"/>
                </a:solidFill>
                <a:effectLst/>
                <a:latin typeface="+mn-lt"/>
                <a:ea typeface="+mn-ea"/>
                <a:cs typeface="+mn-cs"/>
              </a:rPr>
              <a:t>There never was a time when God wasn’t; he isn’t just eternal, but infinite</a:t>
            </a:r>
          </a:p>
          <a:p>
            <a:pPr fontAlgn="base"/>
            <a:r>
              <a:rPr lang="en-US" sz="1200" b="0" i="0" kern="1200" dirty="0" smtClean="0">
                <a:solidFill>
                  <a:schemeClr val="tx1"/>
                </a:solidFill>
                <a:effectLst/>
                <a:latin typeface="+mn-lt"/>
                <a:ea typeface="+mn-ea"/>
                <a:cs typeface="+mn-cs"/>
              </a:rPr>
              <a:t>God is not a thing. He is the creator of all things</a:t>
            </a:r>
          </a:p>
          <a:p>
            <a:pPr fontAlgn="base"/>
            <a:r>
              <a:rPr lang="en-US" sz="1200" b="0" i="0" kern="1200" dirty="0" smtClean="0">
                <a:solidFill>
                  <a:schemeClr val="tx1"/>
                </a:solidFill>
                <a:effectLst/>
                <a:latin typeface="+mn-lt"/>
                <a:ea typeface="+mn-ea"/>
                <a:cs typeface="+mn-cs"/>
              </a:rPr>
              <a:t>God is the simplest and most complete answer to the most foundational and pressing questions of every human: Where did I come from? What is my purpose? Where am I going? (God; to know love and serve Him; eternal life with Him in Heaven)</a:t>
            </a:r>
          </a:p>
          <a:p>
            <a:pPr fontAlgn="base"/>
            <a:r>
              <a:rPr lang="en-US" sz="1200" b="0" i="0" kern="1200" dirty="0" smtClean="0">
                <a:solidFill>
                  <a:schemeClr val="tx1"/>
                </a:solidFill>
                <a:effectLst/>
                <a:latin typeface="+mn-lt"/>
                <a:ea typeface="+mn-ea"/>
                <a:cs typeface="+mn-cs"/>
              </a:rPr>
              <a:t>“If God does not exist, then everything is permissible.” - Dostoevsky (famous Russian Orthodox philosopher)</a:t>
            </a:r>
          </a:p>
          <a:p>
            <a:pPr fontAlgn="base"/>
            <a:r>
              <a:rPr lang="en-US" sz="1200" b="0" i="0" kern="1200" dirty="0" smtClean="0">
                <a:solidFill>
                  <a:schemeClr val="tx1"/>
                </a:solidFill>
                <a:effectLst/>
                <a:latin typeface="+mn-lt"/>
                <a:ea typeface="+mn-ea"/>
                <a:cs typeface="+mn-cs"/>
              </a:rPr>
              <a:t>Evolution of denial of God: Village atheist “There is no God”, Enlightenment Deism “God exists, but has hit the road”, Modernist (Nietzsche) “God is dead”, post-Modernist “There is no God” village atheism now with books and “science” as an excuse not to have faith and use reason (e.g. “Scientism”).</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3</a:t>
            </a:fld>
            <a:endParaRPr lang="en-US" dirty="0"/>
          </a:p>
        </p:txBody>
      </p:sp>
    </p:spTree>
    <p:extLst>
      <p:ext uri="{BB962C8B-B14F-4D97-AF65-F5344CB8AC3E}">
        <p14:creationId xmlns:p14="http://schemas.microsoft.com/office/powerpoint/2010/main" val="237780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Nature: “The survival of the fit presupposes the arrival of the fit” (Peter </a:t>
            </a:r>
            <a:r>
              <a:rPr lang="en-US" sz="1200" b="0" i="0" kern="1200" dirty="0" err="1" smtClean="0">
                <a:solidFill>
                  <a:schemeClr val="tx1"/>
                </a:solidFill>
                <a:effectLst/>
                <a:latin typeface="+mn-lt"/>
                <a:ea typeface="+mn-ea"/>
                <a:cs typeface="+mn-cs"/>
              </a:rPr>
              <a:t>Kreeft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“Goodness” and “Badness”, degrees of perfection implies an ultimate gauge by which we can judge “good” or “bad</a:t>
            </a:r>
            <a:r>
              <a:rPr lang="en-US" sz="1200" b="0" i="0" kern="1200" dirty="0" smtClean="0">
                <a:solidFill>
                  <a:schemeClr val="tx1"/>
                </a:solidFill>
                <a:effectLst/>
                <a:latin typeface="+mn-lt"/>
                <a:ea typeface="+mn-ea"/>
                <a:cs typeface="+mn-cs"/>
              </a:rPr>
              <a:t>” He </a:t>
            </a:r>
            <a:r>
              <a:rPr lang="en-US" sz="1200" b="0" i="0" kern="1200" dirty="0" smtClean="0">
                <a:solidFill>
                  <a:schemeClr val="tx1"/>
                </a:solidFill>
                <a:effectLst/>
                <a:latin typeface="+mn-lt"/>
                <a:ea typeface="+mn-ea"/>
                <a:cs typeface="+mn-cs"/>
              </a:rPr>
              <a:t>is infinite, perfect, and good which can all be deduced from his self-existence (Aristotle, Aquinas)</a:t>
            </a:r>
          </a:p>
          <a:p>
            <a:pPr fontAlgn="base"/>
            <a:r>
              <a:rPr lang="en-US" sz="1200" b="0" i="0" kern="1200" dirty="0" smtClean="0">
                <a:solidFill>
                  <a:schemeClr val="tx1"/>
                </a:solidFill>
                <a:effectLst/>
                <a:latin typeface="+mn-lt"/>
                <a:ea typeface="+mn-ea"/>
                <a:cs typeface="+mn-cs"/>
              </a:rPr>
              <a:t>If everything is in motion and changes, there must have been a “prime mover”, an “unchanging cause of change” (Aristotle)</a:t>
            </a:r>
          </a:p>
          <a:p>
            <a:pPr fontAlgn="base"/>
            <a:r>
              <a:rPr lang="en-US" sz="1200" b="0" i="0" kern="1200" dirty="0" smtClean="0">
                <a:solidFill>
                  <a:schemeClr val="tx1"/>
                </a:solidFill>
                <a:effectLst/>
                <a:latin typeface="+mn-lt"/>
                <a:ea typeface="+mn-ea"/>
                <a:cs typeface="+mn-cs"/>
              </a:rPr>
              <a:t>To exist implies a cause, the universe exists, therefore it must have a cause (</a:t>
            </a:r>
            <a:r>
              <a:rPr lang="en-US" sz="1200" b="0" i="0" kern="1200" dirty="0" err="1" smtClean="0">
                <a:solidFill>
                  <a:schemeClr val="tx1"/>
                </a:solidFill>
                <a:effectLst/>
                <a:latin typeface="+mn-lt"/>
                <a:ea typeface="+mn-ea"/>
                <a:cs typeface="+mn-cs"/>
              </a:rPr>
              <a:t>Kalam</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Time and Contingency: Existence of anything implies the existence of its source material, everything ultimately depends on the existence of space and time, therefore there must be something upon which space and time rely for existence that exists and which is not contingent upon anything else (Argument from Contingency)</a:t>
            </a:r>
          </a:p>
          <a:p>
            <a:pPr fontAlgn="base"/>
            <a:r>
              <a:rPr lang="en-US" sz="1200" b="0" i="0" kern="1200" dirty="0" smtClean="0">
                <a:solidFill>
                  <a:schemeClr val="tx1"/>
                </a:solidFill>
                <a:effectLst/>
                <a:latin typeface="+mn-lt"/>
                <a:ea typeface="+mn-ea"/>
                <a:cs typeface="+mn-cs"/>
              </a:rPr>
              <a:t>We have a sense of morality. Morality requires an objective basis and cannot be explained by pure physiology</a:t>
            </a:r>
          </a:p>
          <a:p>
            <a:pPr fontAlgn="base"/>
            <a:r>
              <a:rPr lang="en-US" sz="1200" b="0" i="0" kern="1200" dirty="0" smtClean="0">
                <a:solidFill>
                  <a:schemeClr val="tx1"/>
                </a:solidFill>
                <a:effectLst/>
                <a:latin typeface="+mn-lt"/>
                <a:ea typeface="+mn-ea"/>
                <a:cs typeface="+mn-cs"/>
              </a:rPr>
              <a:t>Art and Beauty - that humans can conceive and perceive the artistic value and beauty in things (including nature) cannot adequately be accounted for by purely biological explanations</a:t>
            </a:r>
          </a:p>
          <a:p>
            <a:pPr fontAlgn="base"/>
            <a:r>
              <a:rPr lang="en-US" sz="1200" b="0" i="0" kern="1200" dirty="0" smtClean="0">
                <a:solidFill>
                  <a:schemeClr val="tx1"/>
                </a:solidFill>
                <a:effectLst/>
                <a:latin typeface="+mn-lt"/>
                <a:ea typeface="+mn-ea"/>
                <a:cs typeface="+mn-cs"/>
              </a:rPr>
              <a:t>Desire of joy and happiness and “yearning” for something we haven’t experienced and can’t fully explain (i.e. God) cannot be explained physically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4</a:t>
            </a:fld>
            <a:endParaRPr lang="en-US"/>
          </a:p>
        </p:txBody>
      </p:sp>
    </p:spTree>
    <p:extLst>
      <p:ext uri="{BB962C8B-B14F-4D97-AF65-F5344CB8AC3E}">
        <p14:creationId xmlns:p14="http://schemas.microsoft.com/office/powerpoint/2010/main" val="246482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God is unknowable in the true sense, all our knowledge is merely based on analogies</a:t>
            </a:r>
          </a:p>
          <a:p>
            <a:pPr fontAlgn="base"/>
            <a:r>
              <a:rPr lang="en-US" sz="1200" b="0" i="0" kern="1200" dirty="0" smtClean="0">
                <a:solidFill>
                  <a:schemeClr val="tx1"/>
                </a:solidFill>
                <a:effectLst/>
                <a:latin typeface="+mn-lt"/>
                <a:ea typeface="+mn-ea"/>
                <a:cs typeface="+mn-cs"/>
              </a:rPr>
              <a:t>He is not a creature, a “thing”, or a higher/glorified thing, He depends on no other things</a:t>
            </a:r>
          </a:p>
          <a:p>
            <a:pPr fontAlgn="base"/>
            <a:r>
              <a:rPr lang="en-US" sz="1200" b="0" i="0" kern="1200" dirty="0" smtClean="0">
                <a:solidFill>
                  <a:schemeClr val="tx1"/>
                </a:solidFill>
                <a:effectLst/>
                <a:latin typeface="+mn-lt"/>
                <a:ea typeface="+mn-ea"/>
                <a:cs typeface="+mn-cs"/>
              </a:rPr>
              <a:t>He is infinite, singular (unique), simple (substance itself, not comprised of smaller parts), perfect, good, and has a personality (intellect and will)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5</a:t>
            </a:fld>
            <a:endParaRPr lang="en-US"/>
          </a:p>
        </p:txBody>
      </p:sp>
    </p:spTree>
    <p:extLst>
      <p:ext uri="{BB962C8B-B14F-4D97-AF65-F5344CB8AC3E}">
        <p14:creationId xmlns:p14="http://schemas.microsoft.com/office/powerpoint/2010/main" val="374778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Infinitely eternal (John 8:58 - “Before Abraham was, </a:t>
            </a:r>
            <a:r>
              <a:rPr lang="en-US" sz="1200" b="0" i="1" kern="1200" dirty="0" smtClean="0">
                <a:solidFill>
                  <a:schemeClr val="tx1"/>
                </a:solidFill>
                <a:effectLst/>
                <a:latin typeface="+mn-lt"/>
                <a:ea typeface="+mn-ea"/>
                <a:cs typeface="+mn-cs"/>
              </a:rPr>
              <a:t>I AM”, </a:t>
            </a:r>
            <a:r>
              <a:rPr lang="en-US" sz="1200" b="0" i="0" kern="1200" dirty="0" smtClean="0">
                <a:solidFill>
                  <a:schemeClr val="tx1"/>
                </a:solidFill>
                <a:effectLst/>
                <a:latin typeface="+mn-lt"/>
                <a:ea typeface="+mn-ea"/>
                <a:cs typeface="+mn-cs"/>
              </a:rPr>
              <a:t>Revelation 1:4 “is, was, is to come”)</a:t>
            </a:r>
          </a:p>
          <a:p>
            <a:pPr fontAlgn="base"/>
            <a:r>
              <a:rPr lang="en-US" sz="1200" b="0" i="0" kern="1200" dirty="0" smtClean="0">
                <a:solidFill>
                  <a:schemeClr val="tx1"/>
                </a:solidFill>
                <a:effectLst/>
                <a:latin typeface="+mn-lt"/>
                <a:ea typeface="+mn-ea"/>
                <a:cs typeface="+mn-cs"/>
              </a:rPr>
              <a:t>Immensity/ubiquity/omnipresence (</a:t>
            </a:r>
            <a:r>
              <a:rPr lang="en-US" sz="1200" b="0" i="0" kern="1200" dirty="0" err="1" smtClean="0">
                <a:solidFill>
                  <a:schemeClr val="tx1"/>
                </a:solidFill>
                <a:effectLst/>
                <a:latin typeface="+mn-lt"/>
                <a:ea typeface="+mn-ea"/>
                <a:cs typeface="+mn-cs"/>
              </a:rPr>
              <a:t>Heb</a:t>
            </a:r>
            <a:r>
              <a:rPr lang="en-US" sz="1200" b="0" i="0" kern="1200" dirty="0" smtClean="0">
                <a:solidFill>
                  <a:schemeClr val="tx1"/>
                </a:solidFill>
                <a:effectLst/>
                <a:latin typeface="+mn-lt"/>
                <a:ea typeface="+mn-ea"/>
                <a:cs typeface="+mn-cs"/>
              </a:rPr>
              <a:t> 1:3;4:12-13, Acts 17:24-28, </a:t>
            </a:r>
            <a:r>
              <a:rPr lang="en-US" sz="1200" b="0" i="0" kern="1200" dirty="0" err="1" smtClean="0">
                <a:solidFill>
                  <a:schemeClr val="tx1"/>
                </a:solidFill>
                <a:effectLst/>
                <a:latin typeface="+mn-lt"/>
                <a:ea typeface="+mn-ea"/>
                <a:cs typeface="+mn-cs"/>
              </a:rPr>
              <a:t>Eph</a:t>
            </a:r>
            <a:r>
              <a:rPr lang="en-US" sz="1200" b="0" i="0" kern="1200" dirty="0" smtClean="0">
                <a:solidFill>
                  <a:schemeClr val="tx1"/>
                </a:solidFill>
                <a:effectLst/>
                <a:latin typeface="+mn-lt"/>
                <a:ea typeface="+mn-ea"/>
                <a:cs typeface="+mn-cs"/>
              </a:rPr>
              <a:t> 1:12, Col 1:16-17, Ps 138:7-12, Job 12:10,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Immutability ("there is no change, nor shadow of alteration" (James 1:17) and several others)</a:t>
            </a:r>
          </a:p>
          <a:p>
            <a:pPr fontAlgn="base"/>
            <a:r>
              <a:rPr lang="en-US" sz="1200" b="0" i="0" kern="1200" dirty="0" smtClean="0">
                <a:solidFill>
                  <a:schemeClr val="tx1"/>
                </a:solidFill>
                <a:effectLst/>
                <a:latin typeface="+mn-lt"/>
                <a:ea typeface="+mn-ea"/>
                <a:cs typeface="+mn-cs"/>
              </a:rPr>
              <a:t>God is one. Simple, no parts. Three persons, distinct, but perfect unity. (</a:t>
            </a:r>
            <a:r>
              <a:rPr lang="en-US" sz="1200" b="0" i="0" kern="1200" dirty="0" err="1" smtClean="0">
                <a:solidFill>
                  <a:schemeClr val="tx1"/>
                </a:solidFill>
                <a:effectLst/>
                <a:latin typeface="+mn-lt"/>
                <a:ea typeface="+mn-ea"/>
                <a:cs typeface="+mn-cs"/>
              </a:rPr>
              <a:t>Deut</a:t>
            </a:r>
            <a:r>
              <a:rPr lang="en-US" sz="1200" b="0" i="0" kern="1200" dirty="0" smtClean="0">
                <a:solidFill>
                  <a:schemeClr val="tx1"/>
                </a:solidFill>
                <a:effectLst/>
                <a:latin typeface="+mn-lt"/>
                <a:ea typeface="+mn-ea"/>
                <a:cs typeface="+mn-cs"/>
              </a:rPr>
              <a:t> 6:4)</a:t>
            </a:r>
          </a:p>
          <a:p>
            <a:pPr fontAlgn="base"/>
            <a:r>
              <a:rPr lang="en-US" sz="1200" b="0" i="0" kern="1200" dirty="0" smtClean="0">
                <a:solidFill>
                  <a:schemeClr val="tx1"/>
                </a:solidFill>
                <a:effectLst/>
                <a:latin typeface="+mn-lt"/>
                <a:ea typeface="+mn-ea"/>
                <a:cs typeface="+mn-cs"/>
              </a:rPr>
              <a:t>God is good (wills all to go to Heaven - 1 Tim 4:10; contrary to Calvinism, Islam, some Eastern religions; </a:t>
            </a:r>
          </a:p>
          <a:p>
            <a:pPr fontAlgn="base"/>
            <a:r>
              <a:rPr lang="en-US" sz="1200" b="0" i="0" kern="1200" dirty="0" smtClean="0">
                <a:solidFill>
                  <a:schemeClr val="tx1"/>
                </a:solidFill>
                <a:effectLst/>
                <a:latin typeface="+mn-lt"/>
                <a:ea typeface="+mn-ea"/>
                <a:cs typeface="+mn-cs"/>
              </a:rPr>
              <a:t>God is Holy, (Lev 11:44); Gen 1:27 we made in the image and likeness of God</a:t>
            </a:r>
          </a:p>
          <a:p>
            <a:pPr fontAlgn="base"/>
            <a:r>
              <a:rPr lang="en-US" sz="1200" b="0" i="0" kern="1200" dirty="0" smtClean="0">
                <a:solidFill>
                  <a:schemeClr val="tx1"/>
                </a:solidFill>
                <a:effectLst/>
                <a:latin typeface="+mn-lt"/>
                <a:ea typeface="+mn-ea"/>
                <a:cs typeface="+mn-cs"/>
              </a:rPr>
              <a:t>God is both just and merciful (Jesus got the justice, we got the mercy)</a:t>
            </a:r>
          </a:p>
          <a:p>
            <a:pPr fontAlgn="base"/>
            <a:r>
              <a:rPr lang="en-US" sz="1200" b="0" i="0" kern="1200" dirty="0" smtClean="0">
                <a:solidFill>
                  <a:schemeClr val="tx1"/>
                </a:solidFill>
                <a:effectLst/>
                <a:latin typeface="+mn-lt"/>
                <a:ea typeface="+mn-ea"/>
                <a:cs typeface="+mn-cs"/>
              </a:rPr>
              <a:t>God is love (He loves all of us and desires our true happiness in Him, with Him, and through Him; 1 </a:t>
            </a:r>
            <a:r>
              <a:rPr lang="en-US" sz="1200" b="0" i="0" kern="1200" dirty="0" err="1" smtClean="0">
                <a:solidFill>
                  <a:schemeClr val="tx1"/>
                </a:solidFill>
                <a:effectLst/>
                <a:latin typeface="+mn-lt"/>
                <a:ea typeface="+mn-ea"/>
                <a:cs typeface="+mn-cs"/>
              </a:rPr>
              <a:t>Jn</a:t>
            </a:r>
            <a:r>
              <a:rPr lang="en-US" sz="1200" b="0" i="0" kern="1200" dirty="0" smtClean="0">
                <a:solidFill>
                  <a:schemeClr val="tx1"/>
                </a:solidFill>
                <a:effectLst/>
                <a:latin typeface="+mn-lt"/>
                <a:ea typeface="+mn-ea"/>
                <a:cs typeface="+mn-cs"/>
              </a:rPr>
              <a:t> 4:8)</a:t>
            </a:r>
          </a:p>
          <a:p>
            <a:pPr fontAlgn="base"/>
            <a:r>
              <a:rPr lang="en-US" sz="1200" b="0" i="0" kern="1200" dirty="0" smtClean="0">
                <a:solidFill>
                  <a:schemeClr val="tx1"/>
                </a:solidFill>
                <a:effectLst/>
                <a:latin typeface="+mn-lt"/>
                <a:ea typeface="+mn-ea"/>
                <a:cs typeface="+mn-cs"/>
              </a:rPr>
              <a:t>God is omniscient (He knows all)</a:t>
            </a:r>
          </a:p>
          <a:p>
            <a:pPr fontAlgn="base"/>
            <a:r>
              <a:rPr lang="en-US" sz="1200" b="0" i="0" kern="1200" dirty="0" smtClean="0">
                <a:solidFill>
                  <a:schemeClr val="tx1"/>
                </a:solidFill>
                <a:effectLst/>
                <a:latin typeface="+mn-lt"/>
                <a:ea typeface="+mn-ea"/>
                <a:cs typeface="+mn-cs"/>
              </a:rPr>
              <a:t>God is omnipotent (He is all-powerful, can do anything that is possible)</a:t>
            </a:r>
          </a:p>
          <a:p>
            <a:pPr fontAlgn="base"/>
            <a:r>
              <a:rPr lang="en-US" sz="1200" b="0" i="0" kern="1200" dirty="0" smtClean="0">
                <a:solidFill>
                  <a:schemeClr val="tx1"/>
                </a:solidFill>
                <a:effectLst/>
                <a:latin typeface="+mn-lt"/>
                <a:ea typeface="+mn-ea"/>
                <a:cs typeface="+mn-cs"/>
              </a:rPr>
              <a:t>God is transcendent (not above, but more-than, everything that is good about us, God is that much better)</a:t>
            </a:r>
          </a:p>
          <a:p>
            <a:pPr fontAlgn="base"/>
            <a:r>
              <a:rPr lang="en-US" sz="1200" b="0" i="0" kern="1200" dirty="0" smtClean="0">
                <a:solidFill>
                  <a:schemeClr val="tx1"/>
                </a:solidFill>
                <a:effectLst/>
                <a:latin typeface="+mn-lt"/>
                <a:ea typeface="+mn-ea"/>
                <a:cs typeface="+mn-cs"/>
              </a:rPr>
              <a:t>God is Imminent (not distant, in and among us, present and available)</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6</a:t>
            </a:fld>
            <a:endParaRPr lang="en-US"/>
          </a:p>
        </p:txBody>
      </p:sp>
    </p:spTree>
    <p:extLst>
      <p:ext uri="{BB962C8B-B14F-4D97-AF65-F5344CB8AC3E}">
        <p14:creationId xmlns:p14="http://schemas.microsoft.com/office/powerpoint/2010/main" val="353768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7</a:t>
            </a:fld>
            <a:endParaRPr lang="en-US"/>
          </a:p>
        </p:txBody>
      </p:sp>
    </p:spTree>
    <p:extLst>
      <p:ext uri="{BB962C8B-B14F-4D97-AF65-F5344CB8AC3E}">
        <p14:creationId xmlns:p14="http://schemas.microsoft.com/office/powerpoint/2010/main" val="213207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8</a:t>
            </a:fld>
            <a:endParaRPr lang="en-US"/>
          </a:p>
        </p:txBody>
      </p:sp>
    </p:spTree>
    <p:extLst>
      <p:ext uri="{BB962C8B-B14F-4D97-AF65-F5344CB8AC3E}">
        <p14:creationId xmlns:p14="http://schemas.microsoft.com/office/powerpoint/2010/main" val="213207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Distinctly Christian doctrine, no other religion has a “God-man” doctrine quite like it</a:t>
            </a:r>
          </a:p>
          <a:p>
            <a:pPr fontAlgn="base"/>
            <a:r>
              <a:rPr lang="en-US" sz="1200" b="0" i="0" kern="1200" dirty="0" smtClean="0">
                <a:solidFill>
                  <a:schemeClr val="tx1"/>
                </a:solidFill>
                <a:effectLst/>
                <a:latin typeface="+mn-lt"/>
                <a:ea typeface="+mn-ea"/>
                <a:cs typeface="+mn-cs"/>
              </a:rPr>
              <a:t>Separates Christians and non-Christians (i.e. “just a good man”, “just a prophet”,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Not a ghost or apparition (Gnostic Docetism, originated outside of Church)</a:t>
            </a:r>
          </a:p>
          <a:p>
            <a:pPr fontAlgn="base"/>
            <a:r>
              <a:rPr lang="en-US" sz="1200" b="0" i="0" kern="1200" dirty="0" smtClean="0">
                <a:solidFill>
                  <a:schemeClr val="tx1"/>
                </a:solidFill>
                <a:effectLst/>
                <a:latin typeface="+mn-lt"/>
                <a:ea typeface="+mn-ea"/>
                <a:cs typeface="+mn-cs"/>
              </a:rPr>
              <a:t>Of the same substance of God (</a:t>
            </a:r>
            <a:r>
              <a:rPr lang="en-US" sz="1200" b="0" i="1" kern="1200" dirty="0" err="1" smtClean="0">
                <a:solidFill>
                  <a:schemeClr val="tx1"/>
                </a:solidFill>
                <a:effectLst/>
                <a:latin typeface="+mn-lt"/>
                <a:ea typeface="+mn-ea"/>
                <a:cs typeface="+mn-cs"/>
              </a:rPr>
              <a:t>homoousius</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 Arian </a:t>
            </a:r>
            <a:r>
              <a:rPr lang="en-US" sz="1200" b="0" i="1" kern="1200" dirty="0" err="1" smtClean="0">
                <a:solidFill>
                  <a:schemeClr val="tx1"/>
                </a:solidFill>
                <a:effectLst/>
                <a:latin typeface="+mn-lt"/>
                <a:ea typeface="+mn-ea"/>
                <a:cs typeface="+mn-cs"/>
              </a:rPr>
              <a:t>homoiousius</a:t>
            </a:r>
            <a:r>
              <a:rPr lang="en-US" sz="1200" b="0" i="0" kern="1200" dirty="0" smtClean="0">
                <a:solidFill>
                  <a:schemeClr val="tx1"/>
                </a:solidFill>
                <a:effectLst/>
                <a:latin typeface="+mn-lt"/>
                <a:ea typeface="+mn-ea"/>
                <a:cs typeface="+mn-cs"/>
              </a:rPr>
              <a:t> “similar sub.”)</a:t>
            </a:r>
          </a:p>
          <a:p>
            <a:pPr fontAlgn="base"/>
            <a:r>
              <a:rPr lang="en-US" sz="1200" b="0" i="0" kern="1200" dirty="0" smtClean="0">
                <a:solidFill>
                  <a:schemeClr val="tx1"/>
                </a:solidFill>
                <a:effectLst/>
                <a:latin typeface="+mn-lt"/>
                <a:ea typeface="+mn-ea"/>
                <a:cs typeface="+mn-cs"/>
              </a:rPr>
              <a:t>Not God and part Man separate in the same body (Nestorian [</a:t>
            </a:r>
            <a:r>
              <a:rPr lang="en-US" sz="1200" b="0" i="0" kern="1200" dirty="0" err="1" smtClean="0">
                <a:solidFill>
                  <a:schemeClr val="tx1"/>
                </a:solidFill>
                <a:effectLst/>
                <a:latin typeface="+mn-lt"/>
                <a:ea typeface="+mn-ea"/>
                <a:cs typeface="+mn-cs"/>
              </a:rPr>
              <a:t>dyophysite</a:t>
            </a:r>
            <a:r>
              <a:rPr lang="en-US" sz="1200" b="0" i="0" kern="1200" dirty="0" smtClean="0">
                <a:solidFill>
                  <a:schemeClr val="tx1"/>
                </a:solidFill>
                <a:effectLst/>
                <a:latin typeface="+mn-lt"/>
                <a:ea typeface="+mn-ea"/>
                <a:cs typeface="+mn-cs"/>
              </a:rPr>
              <a:t>] heresy, rejected in Council of Ephesus in A.D. 431)</a:t>
            </a:r>
          </a:p>
          <a:p>
            <a:pPr fontAlgn="base"/>
            <a:r>
              <a:rPr lang="en-US" sz="1200" b="0" i="0" kern="1200" dirty="0" smtClean="0">
                <a:solidFill>
                  <a:schemeClr val="tx1"/>
                </a:solidFill>
                <a:effectLst/>
                <a:latin typeface="+mn-lt"/>
                <a:ea typeface="+mn-ea"/>
                <a:cs typeface="+mn-cs"/>
              </a:rPr>
              <a:t>Not God and Man fused into a single nature (</a:t>
            </a:r>
            <a:r>
              <a:rPr lang="en-US" sz="1200" b="0" i="0" kern="1200" dirty="0" err="1" smtClean="0">
                <a:solidFill>
                  <a:schemeClr val="tx1"/>
                </a:solidFill>
                <a:effectLst/>
                <a:latin typeface="+mn-lt"/>
                <a:ea typeface="+mn-ea"/>
                <a:cs typeface="+mn-cs"/>
              </a:rPr>
              <a:t>Monophysite</a:t>
            </a:r>
            <a:r>
              <a:rPr lang="en-US" sz="1200" b="0" i="0" kern="1200" dirty="0" smtClean="0">
                <a:solidFill>
                  <a:schemeClr val="tx1"/>
                </a:solidFill>
                <a:effectLst/>
                <a:latin typeface="+mn-lt"/>
                <a:ea typeface="+mn-ea"/>
                <a:cs typeface="+mn-cs"/>
              </a:rPr>
              <a:t> heresy, rejected in Council of Chalcedon A.D. 451)</a:t>
            </a:r>
          </a:p>
          <a:p>
            <a:pPr fontAlgn="base"/>
            <a:r>
              <a:rPr lang="en-US" sz="1200" b="0" i="0" kern="1200" dirty="0" smtClean="0">
                <a:solidFill>
                  <a:schemeClr val="tx1"/>
                </a:solidFill>
                <a:effectLst/>
                <a:latin typeface="+mn-lt"/>
                <a:ea typeface="+mn-ea"/>
                <a:cs typeface="+mn-cs"/>
              </a:rPr>
              <a:t>100% God, 100% Man, one person, two natures in a mystical “hypostatic union” his divinity felt his humanity and his humanity felt his divinity (finally defined in Council of Constantinople II A.D. 553)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9</a:t>
            </a:fld>
            <a:endParaRPr lang="en-US"/>
          </a:p>
        </p:txBody>
      </p:sp>
    </p:spTree>
    <p:extLst>
      <p:ext uri="{BB962C8B-B14F-4D97-AF65-F5344CB8AC3E}">
        <p14:creationId xmlns:p14="http://schemas.microsoft.com/office/powerpoint/2010/main" val="213207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“Jesus” means “God Saves”</a:t>
            </a:r>
          </a:p>
          <a:p>
            <a:pPr fontAlgn="base"/>
            <a:r>
              <a:rPr lang="en-US" sz="1200" b="0" i="0" kern="1200" dirty="0" smtClean="0">
                <a:solidFill>
                  <a:schemeClr val="tx1"/>
                </a:solidFill>
                <a:effectLst/>
                <a:latin typeface="+mn-lt"/>
                <a:ea typeface="+mn-ea"/>
                <a:cs typeface="+mn-cs"/>
              </a:rPr>
              <a:t>“Christ/Messiah” means “</a:t>
            </a:r>
            <a:r>
              <a:rPr lang="en-US" sz="1200" b="0" i="0" kern="1200" dirty="0" err="1" smtClean="0">
                <a:solidFill>
                  <a:schemeClr val="tx1"/>
                </a:solidFill>
                <a:effectLst/>
                <a:latin typeface="+mn-lt"/>
                <a:ea typeface="+mn-ea"/>
                <a:cs typeface="+mn-cs"/>
              </a:rPr>
              <a:t>Annointed</a:t>
            </a:r>
            <a:r>
              <a:rPr lang="en-US" sz="1200" b="0" i="0" kern="1200" dirty="0" smtClean="0">
                <a:solidFill>
                  <a:schemeClr val="tx1"/>
                </a:solidFill>
                <a:effectLst/>
                <a:latin typeface="+mn-lt"/>
                <a:ea typeface="+mn-ea"/>
                <a:cs typeface="+mn-cs"/>
              </a:rPr>
              <a:t> One”</a:t>
            </a:r>
          </a:p>
          <a:p>
            <a:pPr fontAlgn="base"/>
            <a:r>
              <a:rPr lang="en-US" sz="1200" b="0" i="0" kern="1200" dirty="0" smtClean="0">
                <a:solidFill>
                  <a:schemeClr val="tx1"/>
                </a:solidFill>
                <a:effectLst/>
                <a:latin typeface="+mn-lt"/>
                <a:ea typeface="+mn-ea"/>
                <a:cs typeface="+mn-cs"/>
              </a:rPr>
              <a:t>Only person ever pre-announced, OT and even pagan prophecies (note the pagan kings of the east came to adore Christ at the Nativity)</a:t>
            </a:r>
          </a:p>
          <a:p>
            <a:pPr fontAlgn="base"/>
            <a:r>
              <a:rPr lang="en-US" sz="1200" b="0" i="0" kern="1200" dirty="0" smtClean="0">
                <a:solidFill>
                  <a:schemeClr val="tx1"/>
                </a:solidFill>
                <a:effectLst/>
                <a:latin typeface="+mn-lt"/>
                <a:ea typeface="+mn-ea"/>
                <a:cs typeface="+mn-cs"/>
              </a:rPr>
              <a:t>Real historical figure, archaeological and documentary evidence</a:t>
            </a:r>
          </a:p>
          <a:p>
            <a:pPr fontAlgn="base"/>
            <a:r>
              <a:rPr lang="en-US" sz="1200" b="0" i="0" kern="1200" dirty="0" smtClean="0">
                <a:solidFill>
                  <a:schemeClr val="tx1"/>
                </a:solidFill>
                <a:effectLst/>
                <a:latin typeface="+mn-lt"/>
                <a:ea typeface="+mn-ea"/>
                <a:cs typeface="+mn-cs"/>
              </a:rPr>
              <a:t>More documentary and archaeological evidence for Jesus than for Alexander the Great</a:t>
            </a:r>
          </a:p>
          <a:p>
            <a:pPr fontAlgn="base"/>
            <a:r>
              <a:rPr lang="en-US" sz="1200" b="0" i="0" kern="1200" dirty="0" smtClean="0">
                <a:solidFill>
                  <a:schemeClr val="tx1"/>
                </a:solidFill>
                <a:effectLst/>
                <a:latin typeface="+mn-lt"/>
                <a:ea typeface="+mn-ea"/>
                <a:cs typeface="+mn-cs"/>
              </a:rPr>
              <a:t>Born around 4 BC in Bethlehem just south of Jerusalem</a:t>
            </a:r>
          </a:p>
          <a:p>
            <a:pPr fontAlgn="base"/>
            <a:r>
              <a:rPr lang="en-US" sz="1200" b="0" i="0" kern="1200" dirty="0" smtClean="0">
                <a:solidFill>
                  <a:schemeClr val="tx1"/>
                </a:solidFill>
                <a:effectLst/>
                <a:latin typeface="+mn-lt"/>
                <a:ea typeface="+mn-ea"/>
                <a:cs typeface="+mn-cs"/>
              </a:rPr>
              <a:t>Fulfilled all the prophecies (Psalm 22, Isaiah 7:14, Hosea 11:1, Jeremiah 31:15, Isaiah 9:1-2)</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10</a:t>
            </a:fld>
            <a:endParaRPr lang="en-US"/>
          </a:p>
        </p:txBody>
      </p:sp>
    </p:spTree>
    <p:extLst>
      <p:ext uri="{BB962C8B-B14F-4D97-AF65-F5344CB8AC3E}">
        <p14:creationId xmlns:p14="http://schemas.microsoft.com/office/powerpoint/2010/main" val="3300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EAF0517-D2B8-4B6F-9F37-9C131FCC4BAB}" type="datetimeFigureOut">
              <a:rPr lang="en-US" smtClean="0"/>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F0517-D2B8-4B6F-9F37-9C131FCC4BAB}" type="datetimeFigureOut">
              <a:rPr lang="en-US" smtClean="0"/>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F0517-D2B8-4B6F-9F37-9C131FCC4BAB}" type="datetimeFigureOut">
              <a:rPr lang="en-US" smtClean="0"/>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EAF0517-D2B8-4B6F-9F37-9C131FCC4BAB}" type="datetimeFigureOut">
              <a:rPr lang="en-US" smtClean="0"/>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F0517-D2B8-4B6F-9F37-9C131FCC4BAB}" type="datetimeFigureOut">
              <a:rPr lang="en-US" smtClean="0"/>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EAF0517-D2B8-4B6F-9F37-9C131FCC4BAB}" type="datetimeFigureOut">
              <a:rPr lang="en-US" smtClean="0"/>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EAF0517-D2B8-4B6F-9F37-9C131FCC4BAB}" type="datetimeFigureOut">
              <a:rPr lang="en-US" smtClean="0"/>
              <a:t>9/5/2012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AF0517-D2B8-4B6F-9F37-9C131FCC4BAB}" type="datetimeFigureOut">
              <a:rPr lang="en-US" smtClean="0"/>
              <a:t>9/5/2012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F0517-D2B8-4B6F-9F37-9C131FCC4BAB}" type="datetimeFigureOut">
              <a:rPr lang="en-US" smtClean="0"/>
              <a:t>9/5/2012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F0517-D2B8-4B6F-9F37-9C131FCC4BAB}" type="datetimeFigureOut">
              <a:rPr lang="en-US" smtClean="0"/>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F0517-D2B8-4B6F-9F37-9C131FCC4BAB}" type="datetimeFigureOut">
              <a:rPr lang="en-US" smtClean="0"/>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EAF0517-D2B8-4B6F-9F37-9C131FCC4BAB}" type="datetimeFigureOut">
              <a:rPr lang="en-US" smtClean="0"/>
              <a:t>9/5/2012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681D80E-DB31-4F8F-947D-8488607F90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560" y="2819400"/>
            <a:ext cx="4876800" cy="1752600"/>
          </a:xfrm>
        </p:spPr>
        <p:txBody>
          <a:bodyPr>
            <a:normAutofit/>
          </a:bodyPr>
          <a:lstStyle/>
          <a:p>
            <a:r>
              <a:rPr lang="en-US" sz="2400" dirty="0" smtClean="0"/>
              <a:t>God and Man,</a:t>
            </a:r>
          </a:p>
          <a:p>
            <a:r>
              <a:rPr lang="en-US" sz="2400" dirty="0" smtClean="0"/>
              <a:t>Jesus and Church,</a:t>
            </a:r>
          </a:p>
          <a:p>
            <a:r>
              <a:rPr lang="en-US" sz="2400" dirty="0" smtClean="0"/>
              <a:t>Tradition and Scripture</a:t>
            </a:r>
            <a:endParaRPr lang="en-US" sz="2400" dirty="0" smtClean="0"/>
          </a:p>
        </p:txBody>
      </p:sp>
      <p:sp>
        <p:nvSpPr>
          <p:cNvPr id="2" name="Title 1"/>
          <p:cNvSpPr>
            <a:spLocks noGrp="1"/>
          </p:cNvSpPr>
          <p:nvPr>
            <p:ph type="ctrTitle"/>
          </p:nvPr>
        </p:nvSpPr>
        <p:spPr>
          <a:xfrm>
            <a:off x="0" y="609600"/>
            <a:ext cx="4876800" cy="1470025"/>
          </a:xfrm>
        </p:spPr>
        <p:txBody>
          <a:bodyPr/>
          <a:lstStyle/>
          <a:p>
            <a:r>
              <a:rPr lang="en-US" dirty="0" smtClean="0"/>
              <a:t>Theological</a:t>
            </a:r>
            <a:br>
              <a:rPr lang="en-US" dirty="0" smtClean="0"/>
            </a:br>
            <a:r>
              <a:rPr lang="en-US" dirty="0" smtClean="0"/>
              <a:t>Basics</a:t>
            </a:r>
            <a:endParaRPr lang="en-US" dirty="0"/>
          </a:p>
        </p:txBody>
      </p:sp>
      <p:pic>
        <p:nvPicPr>
          <p:cNvPr id="1026" name="Picture 2" descr="http://farm4.staticflickr.com/3219/2967386572_59ebe9d018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306" y="0"/>
            <a:ext cx="4412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80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the Christ</a:t>
            </a:r>
            <a:endParaRPr lang="en-US" dirty="0"/>
          </a:p>
        </p:txBody>
      </p:sp>
      <p:sp>
        <p:nvSpPr>
          <p:cNvPr id="3" name="Content Placeholder 2"/>
          <p:cNvSpPr>
            <a:spLocks noGrp="1"/>
          </p:cNvSpPr>
          <p:nvPr>
            <p:ph sz="quarter" idx="13"/>
          </p:nvPr>
        </p:nvSpPr>
        <p:spPr>
          <a:xfrm>
            <a:off x="304800" y="1600200"/>
            <a:ext cx="4343400" cy="4114800"/>
          </a:xfrm>
        </p:spPr>
        <p:txBody>
          <a:bodyPr>
            <a:noAutofit/>
          </a:bodyPr>
          <a:lstStyle/>
          <a:p>
            <a:r>
              <a:rPr lang="en-US" sz="2400" dirty="0" smtClean="0"/>
              <a:t>Jesus: “God Saves”</a:t>
            </a:r>
          </a:p>
          <a:p>
            <a:r>
              <a:rPr lang="en-US" sz="2400" dirty="0" smtClean="0"/>
              <a:t>Christ, Messiah: “Anointed One”</a:t>
            </a:r>
          </a:p>
          <a:p>
            <a:r>
              <a:rPr lang="en-US" sz="2400" dirty="0"/>
              <a:t>Only person ever pre-announced</a:t>
            </a:r>
          </a:p>
          <a:p>
            <a:r>
              <a:rPr lang="en-US" sz="2400" dirty="0" smtClean="0"/>
              <a:t>Actual historical person</a:t>
            </a:r>
          </a:p>
          <a:p>
            <a:r>
              <a:rPr lang="en-US" sz="2400" dirty="0" smtClean="0"/>
              <a:t>Born around 4 B.C.</a:t>
            </a:r>
          </a:p>
          <a:p>
            <a:r>
              <a:rPr lang="en-US" sz="2400" dirty="0" smtClean="0"/>
              <a:t>Fulfilled all the prophecies</a:t>
            </a:r>
          </a:p>
          <a:p>
            <a:pPr lvl="1"/>
            <a:r>
              <a:rPr lang="en-US" sz="1800" dirty="0">
                <a:solidFill>
                  <a:schemeClr val="tx1">
                    <a:lumMod val="65000"/>
                  </a:schemeClr>
                </a:solidFill>
              </a:rPr>
              <a:t>Psalm </a:t>
            </a:r>
            <a:r>
              <a:rPr lang="en-US" sz="1800" dirty="0" smtClean="0">
                <a:solidFill>
                  <a:schemeClr val="tx1">
                    <a:lumMod val="65000"/>
                  </a:schemeClr>
                </a:solidFill>
              </a:rPr>
              <a:t>22 (Suffering Servant)</a:t>
            </a:r>
          </a:p>
          <a:p>
            <a:pPr lvl="1"/>
            <a:r>
              <a:rPr lang="en-US" sz="1800" dirty="0" smtClean="0">
                <a:solidFill>
                  <a:schemeClr val="tx1">
                    <a:lumMod val="65000"/>
                  </a:schemeClr>
                </a:solidFill>
              </a:rPr>
              <a:t>Isaiah 7:14</a:t>
            </a:r>
          </a:p>
          <a:p>
            <a:pPr lvl="1"/>
            <a:r>
              <a:rPr lang="en-US" sz="1800" dirty="0" smtClean="0">
                <a:solidFill>
                  <a:schemeClr val="tx1">
                    <a:lumMod val="65000"/>
                  </a:schemeClr>
                </a:solidFill>
              </a:rPr>
              <a:t>Hosea 11:1</a:t>
            </a:r>
          </a:p>
          <a:p>
            <a:pPr lvl="1"/>
            <a:r>
              <a:rPr lang="en-US" sz="1800" dirty="0" smtClean="0">
                <a:solidFill>
                  <a:schemeClr val="tx1">
                    <a:lumMod val="65000"/>
                  </a:schemeClr>
                </a:solidFill>
              </a:rPr>
              <a:t>Jeremiah 31:15</a:t>
            </a:r>
          </a:p>
          <a:p>
            <a:pPr lvl="1"/>
            <a:r>
              <a:rPr lang="en-US" sz="1800" dirty="0" smtClean="0">
                <a:solidFill>
                  <a:schemeClr val="tx1">
                    <a:lumMod val="65000"/>
                  </a:schemeClr>
                </a:solidFill>
              </a:rPr>
              <a:t>Isaiah </a:t>
            </a:r>
            <a:r>
              <a:rPr lang="en-US" sz="1800" dirty="0">
                <a:solidFill>
                  <a:schemeClr val="tx1">
                    <a:lumMod val="65000"/>
                  </a:schemeClr>
                </a:solidFill>
              </a:rPr>
              <a:t>9:1-2</a:t>
            </a:r>
            <a:endParaRPr lang="en-US" sz="1800" dirty="0" smtClean="0">
              <a:solidFill>
                <a:schemeClr val="tx1">
                  <a:lumMod val="65000"/>
                </a:schemeClr>
              </a:solidFill>
            </a:endParaRPr>
          </a:p>
        </p:txBody>
      </p:sp>
      <p:pic>
        <p:nvPicPr>
          <p:cNvPr id="9218" name="Picture 2" descr="http://farm3.staticflickr.com/2310/1713105934_838869a8fa_z.jpg?zz=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04800"/>
            <a:ext cx="40767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5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124200" y="228600"/>
            <a:ext cx="5791200" cy="6477000"/>
          </a:xfrm>
        </p:spPr>
        <p:txBody>
          <a:bodyPr>
            <a:normAutofit/>
          </a:bodyPr>
          <a:lstStyle/>
          <a:p>
            <a:pPr marL="0" indent="0">
              <a:buNone/>
            </a:pPr>
            <a:r>
              <a:rPr lang="en-US" sz="2400" dirty="0" smtClean="0"/>
              <a:t>“Either </a:t>
            </a:r>
            <a:r>
              <a:rPr lang="en-US" sz="2400" dirty="0"/>
              <a:t>this man was, and is, the Son of God, or else a madman or something worse. You can shut him up for a fool, you can spit at him and kill him as a demon or you can fall at his feet and call him Lord and God, but let us not come with any </a:t>
            </a:r>
            <a:r>
              <a:rPr lang="en-US" sz="2400" dirty="0" err="1" smtClean="0"/>
              <a:t>patronising</a:t>
            </a:r>
            <a:r>
              <a:rPr lang="en-US" sz="2400" dirty="0" smtClean="0"/>
              <a:t> </a:t>
            </a:r>
            <a:r>
              <a:rPr lang="en-US" sz="2400" dirty="0"/>
              <a:t>nonsense about his being a great human teacher. He has not left that open to us. He did not intend to. ... Now it seems to me obvious that He was neither a lunatic nor a fiend: and consequently, however strange or terrifying or unlikely it may seem, I have to accept the view that He was and is God</a:t>
            </a:r>
            <a:r>
              <a:rPr lang="en-US" sz="2400" dirty="0" smtClean="0"/>
              <a:t>.” </a:t>
            </a:r>
          </a:p>
          <a:p>
            <a:pPr marL="0" indent="0">
              <a:buNone/>
            </a:pPr>
            <a:endParaRPr lang="en-US" sz="2400" dirty="0"/>
          </a:p>
          <a:p>
            <a:pPr marL="0" indent="0" algn="r">
              <a:buNone/>
            </a:pPr>
            <a:r>
              <a:rPr lang="en-US" sz="3600" dirty="0" smtClean="0"/>
              <a:t>– C.S. Lewis</a:t>
            </a:r>
            <a:endParaRPr lang="en-US" sz="2400" dirty="0"/>
          </a:p>
        </p:txBody>
      </p:sp>
      <p:pic>
        <p:nvPicPr>
          <p:cNvPr id="2050" name="Picture 2" descr="http://2.bp.blogspot.com/_f9Det4pyqNE/TKpGqCSZ-MI/AAAAAAAAAkw/n4zNKLXCKkY/s1600/cslew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3" y="2667000"/>
            <a:ext cx="2857500" cy="39433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732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286" y="228600"/>
            <a:ext cx="4557714" cy="1143000"/>
          </a:xfrm>
        </p:spPr>
        <p:txBody>
          <a:bodyPr/>
          <a:lstStyle/>
          <a:p>
            <a:pPr algn="ctr"/>
            <a:r>
              <a:rPr lang="en-US" dirty="0" smtClean="0"/>
              <a:t>Lord, LIAR, LUNATIC, LEGEND, or GURU?</a:t>
            </a:r>
            <a:endParaRPr lang="en-US" dirty="0"/>
          </a:p>
        </p:txBody>
      </p:sp>
      <p:sp>
        <p:nvSpPr>
          <p:cNvPr id="3" name="Content Placeholder 2"/>
          <p:cNvSpPr>
            <a:spLocks noGrp="1"/>
          </p:cNvSpPr>
          <p:nvPr>
            <p:ph sz="quarter" idx="13"/>
          </p:nvPr>
        </p:nvSpPr>
        <p:spPr>
          <a:xfrm>
            <a:off x="4724400" y="1554162"/>
            <a:ext cx="4343400" cy="4922838"/>
          </a:xfrm>
        </p:spPr>
        <p:txBody>
          <a:bodyPr>
            <a:normAutofit/>
          </a:bodyPr>
          <a:lstStyle/>
          <a:p>
            <a:r>
              <a:rPr lang="en-US" sz="3200" dirty="0" smtClean="0"/>
              <a:t>Trustworthiness</a:t>
            </a:r>
          </a:p>
          <a:p>
            <a:r>
              <a:rPr lang="en-US" sz="3200" dirty="0" smtClean="0"/>
              <a:t>Lord?</a:t>
            </a:r>
          </a:p>
          <a:p>
            <a:r>
              <a:rPr lang="en-US" sz="3200" dirty="0" smtClean="0"/>
              <a:t>Liar?</a:t>
            </a:r>
          </a:p>
          <a:p>
            <a:r>
              <a:rPr lang="en-US" sz="3200" dirty="0" smtClean="0"/>
              <a:t>Lunatic?</a:t>
            </a:r>
          </a:p>
          <a:p>
            <a:r>
              <a:rPr lang="en-US" sz="3200" dirty="0" smtClean="0"/>
              <a:t>Legend?</a:t>
            </a:r>
          </a:p>
          <a:p>
            <a:r>
              <a:rPr lang="en-US" sz="3200" dirty="0" smtClean="0"/>
              <a:t>Guru?</a:t>
            </a:r>
          </a:p>
          <a:p>
            <a:r>
              <a:rPr lang="en-US" sz="3200" dirty="0" smtClean="0"/>
              <a:t>The Resurrection</a:t>
            </a:r>
          </a:p>
        </p:txBody>
      </p:sp>
      <p:pic>
        <p:nvPicPr>
          <p:cNvPr id="1026" name="Picture 2" descr="http://farm5.staticflickr.com/4066/4537732460_c7ccd3a180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586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68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1" y="228600"/>
            <a:ext cx="4106159" cy="1143000"/>
          </a:xfrm>
        </p:spPr>
        <p:txBody>
          <a:bodyPr/>
          <a:lstStyle/>
          <a:p>
            <a:pPr algn="ctr"/>
            <a:r>
              <a:rPr lang="en-US" dirty="0" smtClean="0"/>
              <a:t>What REMAINS</a:t>
            </a:r>
            <a:endParaRPr lang="en-US" dirty="0"/>
          </a:p>
        </p:txBody>
      </p:sp>
      <p:sp>
        <p:nvSpPr>
          <p:cNvPr id="3" name="Content Placeholder 2"/>
          <p:cNvSpPr>
            <a:spLocks noGrp="1"/>
          </p:cNvSpPr>
          <p:nvPr>
            <p:ph sz="quarter" idx="13"/>
          </p:nvPr>
        </p:nvSpPr>
        <p:spPr>
          <a:xfrm>
            <a:off x="146755" y="1554162"/>
            <a:ext cx="4343400" cy="4922838"/>
          </a:xfrm>
        </p:spPr>
        <p:txBody>
          <a:bodyPr>
            <a:normAutofit/>
          </a:bodyPr>
          <a:lstStyle/>
          <a:p>
            <a:r>
              <a:rPr lang="en-US" sz="3200" dirty="0" smtClean="0"/>
              <a:t>The Church</a:t>
            </a:r>
          </a:p>
          <a:p>
            <a:r>
              <a:rPr lang="en-US" sz="3200" dirty="0" smtClean="0"/>
              <a:t>The Body of Christ</a:t>
            </a:r>
          </a:p>
          <a:p>
            <a:r>
              <a:rPr lang="en-US" sz="3200" dirty="0" smtClean="0"/>
              <a:t>The Kingdom of God</a:t>
            </a:r>
          </a:p>
        </p:txBody>
      </p:sp>
      <p:pic>
        <p:nvPicPr>
          <p:cNvPr id="1026" name="Picture 2" descr="http://upload.wikimedia.org/wikipedia/commons/thumb/0/04/ND_Rosaire_mosa%C3%AFque_03.jpg/472px-ND_Rosaire_mosa%C3%AFque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57200"/>
            <a:ext cx="4495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91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640" y="228599"/>
            <a:ext cx="4429303" cy="1939565"/>
          </a:xfrm>
        </p:spPr>
        <p:txBody>
          <a:bodyPr/>
          <a:lstStyle/>
          <a:p>
            <a:pPr algn="ctr"/>
            <a:r>
              <a:rPr lang="en-US" dirty="0" smtClean="0"/>
              <a:t>The Church</a:t>
            </a:r>
            <a:endParaRPr lang="en-US" dirty="0"/>
          </a:p>
        </p:txBody>
      </p:sp>
      <p:sp>
        <p:nvSpPr>
          <p:cNvPr id="3" name="Content Placeholder 2"/>
          <p:cNvSpPr>
            <a:spLocks noGrp="1"/>
          </p:cNvSpPr>
          <p:nvPr>
            <p:ph sz="quarter" idx="13"/>
          </p:nvPr>
        </p:nvSpPr>
        <p:spPr>
          <a:xfrm>
            <a:off x="228601" y="3276600"/>
            <a:ext cx="8534400" cy="3246438"/>
          </a:xfrm>
        </p:spPr>
        <p:txBody>
          <a:bodyPr>
            <a:normAutofit fontScale="92500" lnSpcReduction="20000"/>
          </a:bodyPr>
          <a:lstStyle/>
          <a:p>
            <a:r>
              <a:rPr lang="en-US" sz="3200" dirty="0" smtClean="0"/>
              <a:t>Continuation of Authority</a:t>
            </a:r>
          </a:p>
          <a:p>
            <a:r>
              <a:rPr lang="en-US" sz="3200" dirty="0" smtClean="0"/>
              <a:t>Mission</a:t>
            </a:r>
          </a:p>
          <a:p>
            <a:r>
              <a:rPr lang="en-US" sz="3200" dirty="0" smtClean="0"/>
              <a:t>One</a:t>
            </a:r>
          </a:p>
          <a:p>
            <a:r>
              <a:rPr lang="en-US" sz="3200" dirty="0" smtClean="0"/>
              <a:t>Holy</a:t>
            </a:r>
          </a:p>
          <a:p>
            <a:r>
              <a:rPr lang="en-US" sz="3200" dirty="0" smtClean="0"/>
              <a:t>Universal</a:t>
            </a:r>
          </a:p>
          <a:p>
            <a:r>
              <a:rPr lang="en-US" sz="3200" dirty="0" smtClean="0"/>
              <a:t>Apostolic</a:t>
            </a:r>
          </a:p>
        </p:txBody>
      </p:sp>
      <p:pic>
        <p:nvPicPr>
          <p:cNvPr id="3074" name="Picture 2" descr="http://farm3.staticflickr.com/2120/2221326860_89ebdf1abb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2641"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8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4038601" cy="1939565"/>
          </a:xfrm>
        </p:spPr>
        <p:txBody>
          <a:bodyPr/>
          <a:lstStyle/>
          <a:p>
            <a:pPr algn="ctr"/>
            <a:r>
              <a:rPr lang="en-US" dirty="0" smtClean="0"/>
              <a:t>The KINGDOM OF GOD</a:t>
            </a:r>
            <a:endParaRPr lang="en-US" dirty="0"/>
          </a:p>
        </p:txBody>
      </p:sp>
      <p:sp>
        <p:nvSpPr>
          <p:cNvPr id="3" name="Content Placeholder 2"/>
          <p:cNvSpPr>
            <a:spLocks noGrp="1"/>
          </p:cNvSpPr>
          <p:nvPr>
            <p:ph sz="quarter" idx="13"/>
          </p:nvPr>
        </p:nvSpPr>
        <p:spPr>
          <a:xfrm>
            <a:off x="228601" y="3276600"/>
            <a:ext cx="8534400" cy="3246438"/>
          </a:xfrm>
        </p:spPr>
        <p:txBody>
          <a:bodyPr>
            <a:normAutofit/>
          </a:bodyPr>
          <a:lstStyle/>
          <a:p>
            <a:r>
              <a:rPr lang="en-US" sz="3200" dirty="0" smtClean="0"/>
              <a:t>The Keys</a:t>
            </a:r>
          </a:p>
          <a:p>
            <a:r>
              <a:rPr lang="en-US" sz="3200" dirty="0" smtClean="0"/>
              <a:t>Signs and Wonders</a:t>
            </a:r>
          </a:p>
          <a:p>
            <a:r>
              <a:rPr lang="en-US" sz="3200" dirty="0" smtClean="0"/>
              <a:t>Holy Spirit – </a:t>
            </a:r>
            <a:r>
              <a:rPr lang="en-US" sz="3200" dirty="0" err="1" smtClean="0"/>
              <a:t>Paraclete</a:t>
            </a:r>
            <a:endParaRPr lang="en-US" sz="3200" dirty="0" smtClean="0"/>
          </a:p>
          <a:p>
            <a:endParaRPr lang="en-US" sz="3200" dirty="0" smtClean="0"/>
          </a:p>
        </p:txBody>
      </p:sp>
      <p:pic>
        <p:nvPicPr>
          <p:cNvPr id="5" name="Picture 2" descr="http://www.radionewjerusalem.com/Catholic/Jail_Reflections/Jail_Images/lg.Peter-Key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33400"/>
            <a:ext cx="4891054"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45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isagraas.com/blog/wp-content/uploads/2012/06/passion-e13393013815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0400"/>
            <a:ext cx="5715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228600"/>
            <a:ext cx="4038601" cy="1939565"/>
          </a:xfrm>
        </p:spPr>
        <p:txBody>
          <a:bodyPr/>
          <a:lstStyle/>
          <a:p>
            <a:pPr algn="ctr"/>
            <a:r>
              <a:rPr lang="en-US" dirty="0" smtClean="0"/>
              <a:t>The Body of CHRIST</a:t>
            </a:r>
            <a:endParaRPr lang="en-US" dirty="0"/>
          </a:p>
        </p:txBody>
      </p:sp>
      <p:sp>
        <p:nvSpPr>
          <p:cNvPr id="3" name="Content Placeholder 2"/>
          <p:cNvSpPr>
            <a:spLocks noGrp="1"/>
          </p:cNvSpPr>
          <p:nvPr>
            <p:ph sz="quarter" idx="13"/>
          </p:nvPr>
        </p:nvSpPr>
        <p:spPr>
          <a:xfrm>
            <a:off x="4953000" y="0"/>
            <a:ext cx="4191000" cy="4495800"/>
          </a:xfrm>
        </p:spPr>
        <p:txBody>
          <a:bodyPr>
            <a:normAutofit/>
          </a:bodyPr>
          <a:lstStyle/>
          <a:p>
            <a:r>
              <a:rPr lang="en-US" sz="3200" dirty="0" smtClean="0"/>
              <a:t>Communion with Jesus</a:t>
            </a:r>
          </a:p>
          <a:p>
            <a:r>
              <a:rPr lang="en-US" sz="3200" dirty="0" smtClean="0"/>
              <a:t>One Body</a:t>
            </a:r>
          </a:p>
          <a:p>
            <a:r>
              <a:rPr lang="en-US" sz="3200" dirty="0" smtClean="0"/>
              <a:t>Christ as the Head</a:t>
            </a:r>
          </a:p>
          <a:p>
            <a:r>
              <a:rPr lang="en-US" sz="3200" dirty="0" smtClean="0"/>
              <a:t>Bride of Christ</a:t>
            </a:r>
          </a:p>
          <a:p>
            <a:r>
              <a:rPr lang="en-US" sz="3200" dirty="0" smtClean="0"/>
              <a:t>The New Temple</a:t>
            </a:r>
            <a:endParaRPr lang="en-US" sz="3200" dirty="0" smtClean="0"/>
          </a:p>
        </p:txBody>
      </p:sp>
    </p:spTree>
    <p:extLst>
      <p:ext uri="{BB962C8B-B14F-4D97-AF65-F5344CB8AC3E}">
        <p14:creationId xmlns:p14="http://schemas.microsoft.com/office/powerpoint/2010/main" val="16575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69371"/>
            <a:ext cx="7924800" cy="1143000"/>
          </a:xfrm>
        </p:spPr>
        <p:txBody>
          <a:bodyPr/>
          <a:lstStyle/>
          <a:p>
            <a:r>
              <a:rPr lang="en-US" dirty="0" smtClean="0"/>
              <a:t>The Word of God</a:t>
            </a:r>
            <a:endParaRPr lang="en-US" dirty="0"/>
          </a:p>
        </p:txBody>
      </p:sp>
      <p:sp>
        <p:nvSpPr>
          <p:cNvPr id="3" name="Content Placeholder 2"/>
          <p:cNvSpPr>
            <a:spLocks noGrp="1"/>
          </p:cNvSpPr>
          <p:nvPr>
            <p:ph sz="quarter" idx="13"/>
          </p:nvPr>
        </p:nvSpPr>
        <p:spPr/>
        <p:txBody>
          <a:bodyPr/>
          <a:lstStyle/>
          <a:p>
            <a:endParaRPr lang="en-US" dirty="0"/>
          </a:p>
        </p:txBody>
      </p:sp>
      <p:pic>
        <p:nvPicPr>
          <p:cNvPr id="3074" name="Picture 2" descr="http://www.aschristintended.com/wp-content/uploads/2012/02/Caravaggio_St.-Jerome-1024x7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6858000" cy="496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918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381000"/>
            <a:ext cx="8610600" cy="1828800"/>
          </a:xfrm>
        </p:spPr>
        <p:txBody>
          <a:bodyPr>
            <a:normAutofit/>
          </a:bodyPr>
          <a:lstStyle/>
          <a:p>
            <a:pPr marL="0" indent="0">
              <a:buNone/>
            </a:pPr>
            <a:r>
              <a:rPr lang="en-US" sz="2300" dirty="0"/>
              <a:t>“Go into the whole world and proclaim the gospel to every creature. Whoever believes and is baptized will be saved; whoever does not believe will be condemned</a:t>
            </a:r>
            <a:r>
              <a:rPr lang="en-US" sz="2300" dirty="0" smtClean="0"/>
              <a:t>.”</a:t>
            </a:r>
            <a:endParaRPr lang="en-US" dirty="0" smtClean="0"/>
          </a:p>
          <a:p>
            <a:pPr marL="0" indent="0" algn="r">
              <a:buNone/>
            </a:pPr>
            <a:r>
              <a:rPr lang="en-US" sz="3300" b="1" i="1" dirty="0" smtClean="0"/>
              <a:t>- Mark 16:15-16</a:t>
            </a:r>
            <a:endParaRPr lang="en-US" sz="3300" b="1" i="1" dirty="0"/>
          </a:p>
        </p:txBody>
      </p:sp>
      <p:sp>
        <p:nvSpPr>
          <p:cNvPr id="4" name="Content Placeholder 2"/>
          <p:cNvSpPr txBox="1">
            <a:spLocks/>
          </p:cNvSpPr>
          <p:nvPr/>
        </p:nvSpPr>
        <p:spPr>
          <a:xfrm>
            <a:off x="304800" y="2514600"/>
            <a:ext cx="8610600" cy="1828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2300" dirty="0"/>
              <a:t>“Whoever listens to you listens to me. Whoever rejects you rejects me. And whoever rejects me rejects the one who sent me.”</a:t>
            </a:r>
            <a:endParaRPr lang="en-US" dirty="0" smtClean="0"/>
          </a:p>
          <a:p>
            <a:pPr marL="0" indent="0" algn="r">
              <a:buFont typeface="Arial" pitchFamily="34" charset="0"/>
              <a:buNone/>
            </a:pPr>
            <a:r>
              <a:rPr lang="en-US" sz="3300" b="1" i="1" dirty="0" smtClean="0"/>
              <a:t>- Luke 10:16</a:t>
            </a:r>
            <a:endParaRPr lang="en-US" sz="3300" b="1" i="1" dirty="0"/>
          </a:p>
        </p:txBody>
      </p:sp>
      <p:sp>
        <p:nvSpPr>
          <p:cNvPr id="5" name="Content Placeholder 2"/>
          <p:cNvSpPr txBox="1">
            <a:spLocks/>
          </p:cNvSpPr>
          <p:nvPr/>
        </p:nvSpPr>
        <p:spPr>
          <a:xfrm>
            <a:off x="304800" y="4495800"/>
            <a:ext cx="8610600" cy="1828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2300" dirty="0"/>
              <a:t>“Therefore, brothers, stand firm and hold fast to the traditions that you were taught, either by an oral statement or by a letter of ours</a:t>
            </a:r>
            <a:r>
              <a:rPr lang="en-US" sz="2300" dirty="0" smtClean="0"/>
              <a:t>.”</a:t>
            </a:r>
            <a:endParaRPr lang="en-US" dirty="0" smtClean="0"/>
          </a:p>
          <a:p>
            <a:pPr marL="0" indent="0" algn="r">
              <a:buFont typeface="Arial" pitchFamily="34" charset="0"/>
              <a:buNone/>
            </a:pPr>
            <a:r>
              <a:rPr lang="en-US" sz="3300" b="1" i="1" dirty="0" smtClean="0"/>
              <a:t>- 2 Thessalonians 2:15</a:t>
            </a:r>
            <a:endParaRPr lang="en-US" sz="3300" b="1" i="1" dirty="0"/>
          </a:p>
        </p:txBody>
      </p:sp>
    </p:spTree>
    <p:extLst>
      <p:ext uri="{BB962C8B-B14F-4D97-AF65-F5344CB8AC3E}">
        <p14:creationId xmlns:p14="http://schemas.microsoft.com/office/powerpoint/2010/main" val="3548979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3200" b="1" i="1" cap="none" dirty="0" smtClean="0"/>
              <a:t>ἀπόστολος</a:t>
            </a:r>
            <a:r>
              <a:rPr lang="en-US" sz="3200" b="1" i="1" cap="none" dirty="0" smtClean="0"/>
              <a:t> (Apostle)</a:t>
            </a:r>
            <a:r>
              <a:rPr lang="en-US" sz="3200" b="1" i="1" cap="none" dirty="0"/>
              <a:t/>
            </a:r>
            <a:br>
              <a:rPr lang="en-US" sz="3200" b="1" i="1" cap="none" dirty="0"/>
            </a:br>
            <a:endParaRPr lang="en-US" cap="none" dirty="0"/>
          </a:p>
        </p:txBody>
      </p:sp>
      <p:sp>
        <p:nvSpPr>
          <p:cNvPr id="3" name="Content Placeholder 2"/>
          <p:cNvSpPr>
            <a:spLocks noGrp="1"/>
          </p:cNvSpPr>
          <p:nvPr>
            <p:ph sz="quarter" idx="13"/>
          </p:nvPr>
        </p:nvSpPr>
        <p:spPr/>
        <p:txBody>
          <a:bodyPr/>
          <a:lstStyle/>
          <a:p>
            <a:pPr marL="0" indent="0">
              <a:buNone/>
            </a:pPr>
            <a:r>
              <a:rPr lang="en-US" sz="2400" b="1" dirty="0" smtClean="0"/>
              <a:t>Transliteration</a:t>
            </a:r>
            <a:r>
              <a:rPr lang="en-US" sz="2400" dirty="0"/>
              <a:t>: </a:t>
            </a:r>
            <a:r>
              <a:rPr lang="en-US" sz="2400" dirty="0" smtClean="0"/>
              <a:t>	</a:t>
            </a:r>
            <a:r>
              <a:rPr lang="en-US" sz="2400" dirty="0" err="1" smtClean="0"/>
              <a:t>apostolos</a:t>
            </a:r>
            <a:endParaRPr lang="en-US" sz="2400" dirty="0" smtClean="0"/>
          </a:p>
          <a:p>
            <a:pPr marL="0" indent="0">
              <a:buNone/>
            </a:pPr>
            <a:r>
              <a:rPr lang="en-US" sz="2400" b="1" dirty="0" smtClean="0"/>
              <a:t>English</a:t>
            </a:r>
            <a:r>
              <a:rPr lang="en-US" sz="2400" dirty="0" smtClean="0"/>
              <a:t>:		Apostle</a:t>
            </a:r>
            <a:endParaRPr lang="en-US" sz="2400" dirty="0"/>
          </a:p>
          <a:p>
            <a:pPr marL="0" indent="0">
              <a:buNone/>
            </a:pPr>
            <a:r>
              <a:rPr lang="en-US" sz="2400" b="1" dirty="0" smtClean="0"/>
              <a:t>Definition</a:t>
            </a:r>
            <a:r>
              <a:rPr lang="en-US" sz="2400" dirty="0"/>
              <a:t>: </a:t>
            </a:r>
            <a:endParaRPr lang="en-US" sz="2400" dirty="0" smtClean="0"/>
          </a:p>
          <a:p>
            <a:pPr marL="0" indent="0">
              <a:buNone/>
            </a:pPr>
            <a:r>
              <a:rPr lang="en-US" sz="2400" dirty="0" smtClean="0"/>
              <a:t>A </a:t>
            </a:r>
            <a:r>
              <a:rPr lang="en-US" sz="2400" dirty="0"/>
              <a:t>messenger, envoy, delegate, one commissioned by another to represent him in some </a:t>
            </a:r>
            <a:r>
              <a:rPr lang="en-US" sz="2400" dirty="0" smtClean="0"/>
              <a:t>way</a:t>
            </a:r>
            <a:endParaRPr lang="en-US" sz="2400" dirty="0"/>
          </a:p>
        </p:txBody>
      </p:sp>
    </p:spTree>
    <p:extLst>
      <p:ext uri="{BB962C8B-B14F-4D97-AF65-F5344CB8AC3E}">
        <p14:creationId xmlns:p14="http://schemas.microsoft.com/office/powerpoint/2010/main" val="2836900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6400800" cy="1447800"/>
          </a:xfrm>
        </p:spPr>
        <p:txBody>
          <a:bodyPr/>
          <a:lstStyle/>
          <a:p>
            <a:r>
              <a:rPr lang="en-US" dirty="0" smtClean="0"/>
              <a:t>THE Unique Gospel of </a:t>
            </a:r>
            <a:br>
              <a:rPr lang="en-US" dirty="0" smtClean="0"/>
            </a:br>
            <a:r>
              <a:rPr lang="en-US" dirty="0" smtClean="0"/>
              <a:t>Jesus, The Christ</a:t>
            </a:r>
            <a:endParaRPr lang="en-US" dirty="0"/>
          </a:p>
        </p:txBody>
      </p:sp>
      <p:pic>
        <p:nvPicPr>
          <p:cNvPr id="1026" name="Picture 2" descr="http://farm4.staticflickr.com/3219/2295355354_e65354babd_z.jpg"/>
          <p:cNvPicPr>
            <a:picLocks noChangeAspect="1" noChangeArrowheads="1"/>
          </p:cNvPicPr>
          <p:nvPr/>
        </p:nvPicPr>
        <p:blipFill rotWithShape="1">
          <a:blip r:embed="rId3">
            <a:extLst>
              <a:ext uri="{28A0092B-C50C-407E-A947-70E740481C1C}">
                <a14:useLocalDpi xmlns:a14="http://schemas.microsoft.com/office/drawing/2010/main" val="0"/>
              </a:ext>
            </a:extLst>
          </a:blip>
          <a:srcRect l="7139" t="24764" r="6084" b="35567"/>
          <a:stretch/>
        </p:blipFill>
        <p:spPr bwMode="auto">
          <a:xfrm>
            <a:off x="3733800" y="343845"/>
            <a:ext cx="5289917" cy="181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09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57"/>
            <a:ext cx="4495800" cy="1143000"/>
          </a:xfrm>
        </p:spPr>
        <p:txBody>
          <a:bodyPr/>
          <a:lstStyle/>
          <a:p>
            <a:r>
              <a:rPr lang="en-US" dirty="0" smtClean="0"/>
              <a:t>Apostolic Authority</a:t>
            </a:r>
            <a:endParaRPr lang="en-US" dirty="0"/>
          </a:p>
        </p:txBody>
      </p:sp>
      <p:sp>
        <p:nvSpPr>
          <p:cNvPr id="3" name="Content Placeholder 2"/>
          <p:cNvSpPr>
            <a:spLocks noGrp="1"/>
          </p:cNvSpPr>
          <p:nvPr>
            <p:ph sz="quarter" idx="13"/>
          </p:nvPr>
        </p:nvSpPr>
        <p:spPr>
          <a:xfrm>
            <a:off x="5029200" y="990600"/>
            <a:ext cx="4819611" cy="2514600"/>
          </a:xfrm>
        </p:spPr>
        <p:txBody>
          <a:bodyPr>
            <a:normAutofit/>
          </a:bodyPr>
          <a:lstStyle/>
          <a:p>
            <a:r>
              <a:rPr lang="en-US" sz="2000" dirty="0" smtClean="0"/>
              <a:t>Seat of Moses</a:t>
            </a:r>
          </a:p>
          <a:p>
            <a:r>
              <a:rPr lang="en-US" sz="2000" dirty="0" smtClean="0"/>
              <a:t>Keys to Loose and Bind</a:t>
            </a:r>
          </a:p>
          <a:p>
            <a:r>
              <a:rPr lang="en-US" sz="2000" dirty="0" smtClean="0"/>
              <a:t>Infallibility</a:t>
            </a:r>
            <a:endParaRPr lang="en-US" sz="2000" dirty="0"/>
          </a:p>
        </p:txBody>
      </p:sp>
      <p:pic>
        <p:nvPicPr>
          <p:cNvPr id="4098" name="Picture 2" descr="http://1.bp.blogspot.com/_-Qnopyq_sDE/TKOME6fcjNI/AAAAAAAAAKo/LqQixoevSIE/s1600/image82394385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895600"/>
            <a:ext cx="6028758"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 y="2714136"/>
            <a:ext cx="3657600" cy="2514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2000" dirty="0" smtClean="0"/>
              <a:t>Magisterium</a:t>
            </a:r>
          </a:p>
          <a:p>
            <a:r>
              <a:rPr lang="en-US" sz="2000" dirty="0" smtClean="0"/>
              <a:t>Dogma, </a:t>
            </a:r>
            <a:br>
              <a:rPr lang="en-US" sz="2000" dirty="0" smtClean="0"/>
            </a:br>
            <a:r>
              <a:rPr lang="en-US" sz="2000" dirty="0" smtClean="0"/>
              <a:t>   Doctrine, </a:t>
            </a:r>
            <a:br>
              <a:rPr lang="en-US" sz="2000" dirty="0" smtClean="0"/>
            </a:br>
            <a:r>
              <a:rPr lang="en-US" sz="2000" dirty="0" smtClean="0"/>
              <a:t>      and Discipline</a:t>
            </a:r>
          </a:p>
          <a:p>
            <a:endParaRPr lang="en-US" sz="2000" dirty="0"/>
          </a:p>
        </p:txBody>
      </p:sp>
    </p:spTree>
    <p:extLst>
      <p:ext uri="{BB962C8B-B14F-4D97-AF65-F5344CB8AC3E}">
        <p14:creationId xmlns:p14="http://schemas.microsoft.com/office/powerpoint/2010/main" val="136358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upload.wikimedia.org/wikipedia/commons/thumb/6/6a/Illuminated.bible.arp.jpg/1280px-Illuminated.bible.arp.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73000" contrast="-10000"/>
                    </a14:imgEffect>
                  </a14:imgLayer>
                </a14:imgProps>
              </a:ext>
              <a:ext uri="{28A0092B-C50C-407E-A947-70E740481C1C}">
                <a14:useLocalDpi xmlns:a14="http://schemas.microsoft.com/office/drawing/2010/main" val="0"/>
              </a:ext>
            </a:extLst>
          </a:blip>
          <a:srcRect/>
          <a:stretch>
            <a:fillRect/>
          </a:stretch>
        </p:blipFill>
        <p:spPr bwMode="auto">
          <a:xfrm>
            <a:off x="0" y="5498"/>
            <a:ext cx="9165308" cy="6852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2800" y="381000"/>
            <a:ext cx="5105400" cy="762000"/>
          </a:xfrm>
        </p:spPr>
        <p:txBody>
          <a:bodyPr/>
          <a:lstStyle/>
          <a:p>
            <a:r>
              <a:rPr lang="en-US" sz="4000" dirty="0" smtClean="0">
                <a:effectLst>
                  <a:glow rad="228600">
                    <a:schemeClr val="accent1">
                      <a:satMod val="175000"/>
                      <a:alpha val="40000"/>
                    </a:schemeClr>
                  </a:glow>
                  <a:outerShdw blurRad="50800" dist="38100" dir="8100000" algn="tr" rotWithShape="0">
                    <a:prstClr val="black">
                      <a:alpha val="40000"/>
                    </a:prstClr>
                  </a:outerShdw>
                </a:effectLst>
              </a:rPr>
              <a:t>Sacred SCRIPTURE</a:t>
            </a:r>
            <a:endParaRPr lang="en-US" sz="4000" dirty="0">
              <a:effectLst>
                <a:glow rad="228600">
                  <a:schemeClr val="accent1">
                    <a:satMod val="175000"/>
                    <a:alpha val="40000"/>
                  </a:schemeClr>
                </a:glow>
                <a:outerShdw blurRad="50800" dist="38100" dir="8100000" algn="tr" rotWithShape="0">
                  <a:prstClr val="black">
                    <a:alpha val="40000"/>
                  </a:prstClr>
                </a:outerShdw>
              </a:effectLst>
            </a:endParaRPr>
          </a:p>
        </p:txBody>
      </p:sp>
      <p:sp>
        <p:nvSpPr>
          <p:cNvPr id="3" name="Content Placeholder 2"/>
          <p:cNvSpPr>
            <a:spLocks noGrp="1"/>
          </p:cNvSpPr>
          <p:nvPr>
            <p:ph sz="quarter" idx="13"/>
          </p:nvPr>
        </p:nvSpPr>
        <p:spPr/>
        <p:txBody>
          <a:bodyPr>
            <a:normAutofit/>
          </a:bodyPr>
          <a:lstStyle/>
          <a:p>
            <a:r>
              <a:rPr lang="en-US" sz="3600" dirty="0" smtClean="0"/>
              <a:t>Super brief history of the Bible</a:t>
            </a:r>
          </a:p>
          <a:p>
            <a:r>
              <a:rPr lang="en-US" sz="3600" dirty="0" smtClean="0"/>
              <a:t>Forming the faith</a:t>
            </a:r>
          </a:p>
          <a:p>
            <a:r>
              <a:rPr lang="en-US" sz="3600" dirty="0" smtClean="0"/>
              <a:t>Senses of Scripture</a:t>
            </a:r>
            <a:endParaRPr lang="en-US" sz="3600" dirty="0"/>
          </a:p>
        </p:txBody>
      </p:sp>
    </p:spTree>
    <p:extLst>
      <p:ext uri="{BB962C8B-B14F-4D97-AF65-F5344CB8AC3E}">
        <p14:creationId xmlns:p14="http://schemas.microsoft.com/office/powerpoint/2010/main" val="99456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8" y="2870409"/>
            <a:ext cx="4267202" cy="1143000"/>
          </a:xfrm>
        </p:spPr>
        <p:txBody>
          <a:bodyPr/>
          <a:lstStyle/>
          <a:p>
            <a:pPr algn="ctr"/>
            <a:r>
              <a:rPr lang="en-US" dirty="0" smtClean="0"/>
              <a:t>What IS GOD?</a:t>
            </a:r>
            <a:br>
              <a:rPr lang="en-US" dirty="0" smtClean="0"/>
            </a:br>
            <a:r>
              <a:rPr lang="en-US" dirty="0" smtClean="0"/>
              <a:t/>
            </a:r>
            <a:br>
              <a:rPr lang="en-US" dirty="0" smtClean="0"/>
            </a:br>
            <a:r>
              <a:rPr lang="en-US" dirty="0" smtClean="0"/>
              <a:t>Who is God?</a:t>
            </a:r>
            <a:endParaRPr lang="en-US" dirty="0"/>
          </a:p>
        </p:txBody>
      </p:sp>
      <p:pic>
        <p:nvPicPr>
          <p:cNvPr id="2050" name="Picture 2" descr="http://farm3.staticflickr.com/2032/2081446863_806e46a43a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13"/>
            <a:ext cx="4876798" cy="685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88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4343400" cy="1143000"/>
          </a:xfrm>
        </p:spPr>
        <p:txBody>
          <a:bodyPr/>
          <a:lstStyle/>
          <a:p>
            <a:pPr algn="ctr"/>
            <a:r>
              <a:rPr lang="en-US" dirty="0" smtClean="0"/>
              <a:t>KNOWLEDGE OF THE </a:t>
            </a:r>
            <a:r>
              <a:rPr lang="en-US" b="1" i="1" dirty="0" smtClean="0">
                <a:solidFill>
                  <a:srgbClr val="92D050"/>
                </a:solidFill>
              </a:rPr>
              <a:t>EXISTENCE</a:t>
            </a:r>
            <a:r>
              <a:rPr lang="en-US" dirty="0" smtClean="0">
                <a:solidFill>
                  <a:srgbClr val="92D050"/>
                </a:solidFill>
              </a:rPr>
              <a:t> </a:t>
            </a:r>
            <a:r>
              <a:rPr lang="en-US" dirty="0" smtClean="0"/>
              <a:t>of God</a:t>
            </a:r>
            <a:endParaRPr lang="en-US" dirty="0"/>
          </a:p>
        </p:txBody>
      </p:sp>
      <p:sp>
        <p:nvSpPr>
          <p:cNvPr id="3" name="Content Placeholder 2"/>
          <p:cNvSpPr>
            <a:spLocks noGrp="1"/>
          </p:cNvSpPr>
          <p:nvPr>
            <p:ph sz="quarter" idx="13"/>
          </p:nvPr>
        </p:nvSpPr>
        <p:spPr>
          <a:xfrm>
            <a:off x="152400" y="2057400"/>
            <a:ext cx="4038600" cy="4289242"/>
          </a:xfrm>
        </p:spPr>
        <p:txBody>
          <a:bodyPr>
            <a:normAutofit/>
          </a:bodyPr>
          <a:lstStyle/>
          <a:p>
            <a:pPr marL="457200" indent="-457200">
              <a:buFont typeface="+mj-lt"/>
              <a:buAutoNum type="arabicPeriod"/>
            </a:pPr>
            <a:r>
              <a:rPr lang="en-US" sz="2400" dirty="0" smtClean="0"/>
              <a:t>Nature</a:t>
            </a:r>
          </a:p>
          <a:p>
            <a:pPr marL="457200" indent="-457200">
              <a:buFont typeface="+mj-lt"/>
              <a:buAutoNum type="arabicPeriod"/>
            </a:pPr>
            <a:r>
              <a:rPr lang="en-US" sz="2400" dirty="0" smtClean="0"/>
              <a:t>“Perfection”</a:t>
            </a:r>
          </a:p>
          <a:p>
            <a:pPr marL="457200" indent="-457200">
              <a:buFont typeface="+mj-lt"/>
              <a:buAutoNum type="arabicPeriod"/>
            </a:pPr>
            <a:r>
              <a:rPr lang="en-US" sz="2400" dirty="0" smtClean="0"/>
              <a:t>Change</a:t>
            </a:r>
          </a:p>
          <a:p>
            <a:pPr marL="457200" indent="-457200">
              <a:buFont typeface="+mj-lt"/>
              <a:buAutoNum type="arabicPeriod"/>
            </a:pPr>
            <a:r>
              <a:rPr lang="en-US" sz="2400" dirty="0" smtClean="0"/>
              <a:t>Causation</a:t>
            </a:r>
          </a:p>
          <a:p>
            <a:pPr marL="457200" indent="-457200">
              <a:buFont typeface="+mj-lt"/>
              <a:buAutoNum type="arabicPeriod"/>
            </a:pPr>
            <a:r>
              <a:rPr lang="en-US" sz="2400" dirty="0" smtClean="0"/>
              <a:t>Time and Contingency</a:t>
            </a:r>
          </a:p>
          <a:p>
            <a:pPr marL="457200" indent="-457200">
              <a:buFont typeface="+mj-lt"/>
              <a:buAutoNum type="arabicPeriod"/>
            </a:pPr>
            <a:r>
              <a:rPr lang="en-US" sz="2400" dirty="0" smtClean="0"/>
              <a:t>Morality</a:t>
            </a:r>
          </a:p>
          <a:p>
            <a:pPr marL="457200" indent="-457200">
              <a:buFont typeface="+mj-lt"/>
              <a:buAutoNum type="arabicPeriod"/>
            </a:pPr>
            <a:r>
              <a:rPr lang="en-US" sz="2400" dirty="0" smtClean="0"/>
              <a:t>Art &amp; Beauty</a:t>
            </a:r>
          </a:p>
          <a:p>
            <a:pPr marL="457200" indent="-457200">
              <a:buFont typeface="+mj-lt"/>
              <a:buAutoNum type="arabicPeriod"/>
            </a:pPr>
            <a:r>
              <a:rPr lang="en-US" sz="2400" dirty="0" smtClean="0"/>
              <a:t>Desire for Joy &amp; Happiness</a:t>
            </a:r>
          </a:p>
        </p:txBody>
      </p:sp>
      <p:pic>
        <p:nvPicPr>
          <p:cNvPr id="3080" name="Picture 8" descr="http://farm4.staticflickr.com/3278/2769553173_538470d894_z.jpg?zz=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28600"/>
            <a:ext cx="4657725" cy="60960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0" y="1447800"/>
            <a:ext cx="4343400" cy="609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8 Arguments for God’s Existence</a:t>
            </a:r>
          </a:p>
        </p:txBody>
      </p:sp>
    </p:spTree>
    <p:extLst>
      <p:ext uri="{BB962C8B-B14F-4D97-AF65-F5344CB8AC3E}">
        <p14:creationId xmlns:p14="http://schemas.microsoft.com/office/powerpoint/2010/main" val="26752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294" y="198438"/>
            <a:ext cx="4343400" cy="1143000"/>
          </a:xfrm>
        </p:spPr>
        <p:txBody>
          <a:bodyPr/>
          <a:lstStyle/>
          <a:p>
            <a:pPr algn="ctr"/>
            <a:r>
              <a:rPr lang="en-US" dirty="0" smtClean="0"/>
              <a:t>KNOWLEDGE OF  </a:t>
            </a:r>
            <a:r>
              <a:rPr lang="en-US" b="1" i="1" dirty="0" smtClean="0">
                <a:solidFill>
                  <a:srgbClr val="00B0F0"/>
                </a:solidFill>
              </a:rPr>
              <a:t>ATTRIBUTES</a:t>
            </a:r>
            <a:r>
              <a:rPr lang="en-US" dirty="0" smtClean="0">
                <a:solidFill>
                  <a:srgbClr val="00B0F0"/>
                </a:solidFill>
              </a:rPr>
              <a:t> </a:t>
            </a:r>
            <a:r>
              <a:rPr lang="en-US" dirty="0" smtClean="0"/>
              <a:t>of God</a:t>
            </a:r>
            <a:endParaRPr lang="en-US" dirty="0"/>
          </a:p>
        </p:txBody>
      </p:sp>
      <p:sp>
        <p:nvSpPr>
          <p:cNvPr id="3" name="Content Placeholder 2"/>
          <p:cNvSpPr>
            <a:spLocks noGrp="1"/>
          </p:cNvSpPr>
          <p:nvPr>
            <p:ph sz="quarter" idx="13"/>
          </p:nvPr>
        </p:nvSpPr>
        <p:spPr>
          <a:xfrm>
            <a:off x="4822694" y="1905000"/>
            <a:ext cx="4114800" cy="4724400"/>
          </a:xfrm>
        </p:spPr>
        <p:txBody>
          <a:bodyPr>
            <a:normAutofit/>
          </a:bodyPr>
          <a:lstStyle/>
          <a:p>
            <a:pPr marL="457200" indent="-457200">
              <a:buFont typeface="+mj-lt"/>
              <a:buAutoNum type="arabicPeriod"/>
            </a:pPr>
            <a:r>
              <a:rPr lang="en-US" sz="2400" dirty="0"/>
              <a:t>Unknowable in the true sense</a:t>
            </a:r>
          </a:p>
          <a:p>
            <a:pPr marL="457200" indent="-457200">
              <a:buFont typeface="+mj-lt"/>
              <a:buAutoNum type="arabicPeriod"/>
            </a:pPr>
            <a:r>
              <a:rPr lang="en-US" sz="2400" dirty="0" smtClean="0"/>
              <a:t>Not a “thing”</a:t>
            </a:r>
          </a:p>
          <a:p>
            <a:pPr marL="457200" indent="-457200">
              <a:buFont typeface="+mj-lt"/>
              <a:buAutoNum type="arabicPeriod"/>
            </a:pPr>
            <a:r>
              <a:rPr lang="en-US" sz="2400" dirty="0" smtClean="0"/>
              <a:t>Infinite</a:t>
            </a:r>
          </a:p>
          <a:p>
            <a:pPr marL="457200" indent="-457200">
              <a:buFont typeface="+mj-lt"/>
              <a:buAutoNum type="arabicPeriod"/>
            </a:pPr>
            <a:r>
              <a:rPr lang="en-US" sz="2400" dirty="0" smtClean="0"/>
              <a:t>Singular</a:t>
            </a:r>
            <a:r>
              <a:rPr lang="en-US" sz="2400" dirty="0"/>
              <a:t> </a:t>
            </a:r>
            <a:r>
              <a:rPr lang="en-US" sz="2400" dirty="0" smtClean="0"/>
              <a:t>(unique)</a:t>
            </a:r>
          </a:p>
          <a:p>
            <a:pPr marL="457200" indent="-457200">
              <a:buFont typeface="+mj-lt"/>
              <a:buAutoNum type="arabicPeriod"/>
            </a:pPr>
            <a:r>
              <a:rPr lang="en-US" sz="2400" dirty="0" smtClean="0"/>
              <a:t>Simple</a:t>
            </a:r>
          </a:p>
          <a:p>
            <a:pPr marL="457200" indent="-457200">
              <a:buFont typeface="+mj-lt"/>
              <a:buAutoNum type="arabicPeriod"/>
            </a:pPr>
            <a:r>
              <a:rPr lang="en-US" sz="2400" dirty="0" smtClean="0"/>
              <a:t>Perfect</a:t>
            </a:r>
          </a:p>
          <a:p>
            <a:pPr marL="457200" indent="-457200">
              <a:buFont typeface="+mj-lt"/>
              <a:buAutoNum type="arabicPeriod"/>
            </a:pPr>
            <a:r>
              <a:rPr lang="en-US" sz="2400" dirty="0" smtClean="0"/>
              <a:t>Good</a:t>
            </a:r>
          </a:p>
          <a:p>
            <a:pPr marL="457200" indent="-457200">
              <a:buFont typeface="+mj-lt"/>
              <a:buAutoNum type="arabicPeriod"/>
            </a:pPr>
            <a:r>
              <a:rPr lang="en-US" sz="2400" dirty="0" smtClean="0"/>
              <a:t>Intellect and Will (Personality)</a:t>
            </a:r>
          </a:p>
        </p:txBody>
      </p:sp>
      <p:sp>
        <p:nvSpPr>
          <p:cNvPr id="5" name="Content Placeholder 2"/>
          <p:cNvSpPr txBox="1">
            <a:spLocks/>
          </p:cNvSpPr>
          <p:nvPr/>
        </p:nvSpPr>
        <p:spPr>
          <a:xfrm>
            <a:off x="4670294" y="1371600"/>
            <a:ext cx="4343400" cy="609600"/>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8 Attributes of God Known by Reason</a:t>
            </a:r>
          </a:p>
        </p:txBody>
      </p:sp>
      <p:pic>
        <p:nvPicPr>
          <p:cNvPr id="5122" name="Picture 2" descr="http://farm3.staticflickr.com/2745/4311155738_79fecd3f70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28" y="1295400"/>
            <a:ext cx="390858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2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219200"/>
            <a:ext cx="4343400" cy="609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12 Revealed Attributes of God</a:t>
            </a:r>
          </a:p>
        </p:txBody>
      </p:sp>
      <p:pic>
        <p:nvPicPr>
          <p:cNvPr id="4098" name="Picture 2" descr="http://farm3.staticflickr.com/2339/1978179750_c9544042a9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7422"/>
            <a:ext cx="5195454" cy="68654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152400" y="1676400"/>
            <a:ext cx="4572000" cy="5029200"/>
          </a:xfrm>
        </p:spPr>
        <p:txBody>
          <a:bodyPr>
            <a:normAutofit fontScale="85000" lnSpcReduction="10000"/>
          </a:bodyPr>
          <a:lstStyle/>
          <a:p>
            <a:pPr marL="457200" indent="-457200">
              <a:buFont typeface="+mj-lt"/>
              <a:buAutoNum type="arabicPeriod"/>
            </a:pPr>
            <a:r>
              <a:rPr lang="en-US" sz="2400" dirty="0" smtClean="0"/>
              <a:t>Infinitely Eternal (“is, was, is to come”)</a:t>
            </a:r>
          </a:p>
          <a:p>
            <a:pPr marL="457200" indent="-457200">
              <a:buFont typeface="+mj-lt"/>
              <a:buAutoNum type="arabicPeriod"/>
            </a:pPr>
            <a:r>
              <a:rPr lang="en-US" sz="2400" dirty="0" smtClean="0"/>
              <a:t>Omnipresent/Ubiquitous</a:t>
            </a:r>
            <a:endParaRPr lang="en-US" sz="2400" dirty="0"/>
          </a:p>
          <a:p>
            <a:pPr marL="457200" indent="-457200">
              <a:buFont typeface="+mj-lt"/>
              <a:buAutoNum type="arabicPeriod"/>
            </a:pPr>
            <a:r>
              <a:rPr lang="en-US" sz="2400" dirty="0" smtClean="0"/>
              <a:t>Immutable</a:t>
            </a:r>
          </a:p>
          <a:p>
            <a:pPr marL="457200" indent="-457200">
              <a:buFont typeface="+mj-lt"/>
              <a:buAutoNum type="arabicPeriod"/>
            </a:pPr>
            <a:r>
              <a:rPr lang="en-US" sz="2400" dirty="0" smtClean="0"/>
              <a:t>Simple (no parts; </a:t>
            </a:r>
            <a:r>
              <a:rPr lang="en-US" sz="2400" i="1" dirty="0" err="1" smtClean="0"/>
              <a:t>Shema</a:t>
            </a:r>
            <a:r>
              <a:rPr lang="en-US" sz="2400" i="1" dirty="0" smtClean="0"/>
              <a:t>)</a:t>
            </a:r>
          </a:p>
          <a:p>
            <a:pPr marL="457200" indent="-457200">
              <a:buFont typeface="+mj-lt"/>
              <a:buAutoNum type="arabicPeriod"/>
            </a:pPr>
            <a:r>
              <a:rPr lang="en-US" sz="2400" dirty="0" smtClean="0"/>
              <a:t>Good</a:t>
            </a:r>
          </a:p>
          <a:p>
            <a:pPr marL="457200" indent="-457200">
              <a:buFont typeface="+mj-lt"/>
              <a:buAutoNum type="arabicPeriod"/>
            </a:pPr>
            <a:r>
              <a:rPr lang="en-US" sz="2400" dirty="0" smtClean="0"/>
              <a:t>Holy</a:t>
            </a:r>
          </a:p>
          <a:p>
            <a:pPr marL="457200" indent="-457200">
              <a:buFont typeface="+mj-lt"/>
              <a:buAutoNum type="arabicPeriod"/>
            </a:pPr>
            <a:r>
              <a:rPr lang="en-US" sz="2400" dirty="0" smtClean="0"/>
              <a:t>Both Just and Merciful</a:t>
            </a:r>
          </a:p>
          <a:p>
            <a:pPr marL="457200" indent="-457200">
              <a:buFont typeface="+mj-lt"/>
              <a:buAutoNum type="arabicPeriod"/>
            </a:pPr>
            <a:r>
              <a:rPr lang="en-US" sz="2400" dirty="0" smtClean="0"/>
              <a:t>Love and loving</a:t>
            </a:r>
          </a:p>
          <a:p>
            <a:pPr marL="457200" indent="-457200">
              <a:buFont typeface="+mj-lt"/>
              <a:buAutoNum type="arabicPeriod"/>
            </a:pPr>
            <a:r>
              <a:rPr lang="en-US" sz="2400" dirty="0" smtClean="0"/>
              <a:t>All-knowing (omniscient)</a:t>
            </a:r>
          </a:p>
          <a:p>
            <a:pPr marL="457200" indent="-457200">
              <a:buFont typeface="+mj-lt"/>
              <a:buAutoNum type="arabicPeriod"/>
            </a:pPr>
            <a:r>
              <a:rPr lang="en-US" sz="2400" dirty="0" smtClean="0"/>
              <a:t>All-powerful (omnipotent)</a:t>
            </a:r>
          </a:p>
          <a:p>
            <a:pPr marL="457200" indent="-457200">
              <a:buFont typeface="+mj-lt"/>
              <a:buAutoNum type="arabicPeriod"/>
            </a:pPr>
            <a:r>
              <a:rPr lang="en-US" sz="2400" dirty="0" smtClean="0"/>
              <a:t>Transcendent</a:t>
            </a:r>
          </a:p>
          <a:p>
            <a:pPr marL="457200" indent="-457200">
              <a:buFont typeface="+mj-lt"/>
              <a:buAutoNum type="arabicPeriod"/>
            </a:pPr>
            <a:r>
              <a:rPr lang="en-US" sz="2400" dirty="0" smtClean="0"/>
              <a:t>Imminent (close, present, available)</a:t>
            </a:r>
          </a:p>
        </p:txBody>
      </p:sp>
      <p:sp>
        <p:nvSpPr>
          <p:cNvPr id="2" name="Title 1"/>
          <p:cNvSpPr>
            <a:spLocks noGrp="1"/>
          </p:cNvSpPr>
          <p:nvPr>
            <p:ph type="title"/>
          </p:nvPr>
        </p:nvSpPr>
        <p:spPr>
          <a:xfrm>
            <a:off x="0" y="304800"/>
            <a:ext cx="4343400" cy="944562"/>
          </a:xfrm>
        </p:spPr>
        <p:txBody>
          <a:bodyPr/>
          <a:lstStyle/>
          <a:p>
            <a:pPr algn="ctr"/>
            <a:r>
              <a:rPr lang="en-US" dirty="0" smtClean="0"/>
              <a:t>Revealed </a:t>
            </a:r>
            <a:r>
              <a:rPr lang="en-US" b="1" i="1" dirty="0" smtClean="0">
                <a:solidFill>
                  <a:srgbClr val="00B0F0"/>
                </a:solidFill>
              </a:rPr>
              <a:t>ATTRIBUTES</a:t>
            </a:r>
            <a:r>
              <a:rPr lang="en-US" dirty="0" smtClean="0">
                <a:solidFill>
                  <a:srgbClr val="00B0F0"/>
                </a:solidFill>
              </a:rPr>
              <a:t> </a:t>
            </a:r>
            <a:r>
              <a:rPr lang="en-US" dirty="0" smtClean="0"/>
              <a:t>of God</a:t>
            </a:r>
            <a:endParaRPr lang="en-US" dirty="0"/>
          </a:p>
        </p:txBody>
      </p:sp>
    </p:spTree>
    <p:extLst>
      <p:ext uri="{BB962C8B-B14F-4D97-AF65-F5344CB8AC3E}">
        <p14:creationId xmlns:p14="http://schemas.microsoft.com/office/powerpoint/2010/main" val="243326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05400" y="1794235"/>
            <a:ext cx="3581400" cy="2244365"/>
          </a:xfrm>
        </p:spPr>
        <p:txBody>
          <a:bodyPr>
            <a:normAutofit/>
          </a:bodyPr>
          <a:lstStyle/>
          <a:p>
            <a:r>
              <a:rPr lang="en-US" sz="2800" dirty="0" smtClean="0"/>
              <a:t>The name of God </a:t>
            </a:r>
          </a:p>
          <a:p>
            <a:r>
              <a:rPr lang="en-US" sz="2800" dirty="0" smtClean="0"/>
              <a:t>Trinity</a:t>
            </a:r>
          </a:p>
          <a:p>
            <a:r>
              <a:rPr lang="en-US" sz="2800" dirty="0" smtClean="0"/>
              <a:t>Gradual revelation</a:t>
            </a:r>
            <a:endParaRPr lang="en-US" sz="2800" dirty="0"/>
          </a:p>
        </p:txBody>
      </p:sp>
      <p:sp>
        <p:nvSpPr>
          <p:cNvPr id="2" name="Title 1"/>
          <p:cNvSpPr>
            <a:spLocks noGrp="1"/>
          </p:cNvSpPr>
          <p:nvPr>
            <p:ph type="title"/>
          </p:nvPr>
        </p:nvSpPr>
        <p:spPr>
          <a:xfrm>
            <a:off x="4589859" y="422635"/>
            <a:ext cx="4554141" cy="944562"/>
          </a:xfrm>
        </p:spPr>
        <p:txBody>
          <a:bodyPr/>
          <a:lstStyle/>
          <a:p>
            <a:pPr algn="ctr"/>
            <a:r>
              <a:rPr lang="en-US" dirty="0" smtClean="0"/>
              <a:t>Other facts revealed to us</a:t>
            </a:r>
            <a:endParaRPr lang="en-US" dirty="0"/>
          </a:p>
        </p:txBody>
      </p:sp>
      <p:pic>
        <p:nvPicPr>
          <p:cNvPr id="6146" name="Picture 2" descr="http://farm3.staticflickr.com/2255/4510643384_4959000271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0" y="0"/>
            <a:ext cx="45541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71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219200"/>
            <a:ext cx="4953000" cy="5486400"/>
          </a:xfrm>
        </p:spPr>
        <p:txBody>
          <a:bodyPr>
            <a:normAutofit/>
          </a:bodyPr>
          <a:lstStyle/>
          <a:p>
            <a:pPr fontAlgn="base"/>
            <a:r>
              <a:rPr lang="en-US" sz="2800" dirty="0" smtClean="0"/>
              <a:t>One </a:t>
            </a:r>
            <a:r>
              <a:rPr lang="en-US" sz="2800" dirty="0"/>
              <a:t>God </a:t>
            </a:r>
            <a:r>
              <a:rPr lang="en-US" sz="1800" dirty="0">
                <a:solidFill>
                  <a:schemeClr val="tx1">
                    <a:lumMod val="50000"/>
                  </a:schemeClr>
                </a:solidFill>
              </a:rPr>
              <a:t>(</a:t>
            </a:r>
            <a:r>
              <a:rPr lang="en-US" sz="1800" dirty="0" err="1">
                <a:solidFill>
                  <a:schemeClr val="tx1">
                    <a:lumMod val="50000"/>
                  </a:schemeClr>
                </a:solidFill>
              </a:rPr>
              <a:t>Deut</a:t>
            </a:r>
            <a:r>
              <a:rPr lang="en-US" sz="1800" dirty="0">
                <a:solidFill>
                  <a:schemeClr val="tx1">
                    <a:lumMod val="50000"/>
                  </a:schemeClr>
                </a:solidFill>
              </a:rPr>
              <a:t> 6:4)</a:t>
            </a:r>
          </a:p>
          <a:p>
            <a:pPr fontAlgn="base"/>
            <a:r>
              <a:rPr lang="en-US" sz="2800" dirty="0" smtClean="0"/>
              <a:t>Father </a:t>
            </a:r>
            <a:r>
              <a:rPr lang="en-US" sz="2800" dirty="0"/>
              <a:t>is God </a:t>
            </a:r>
            <a:r>
              <a:rPr lang="en-US" sz="1800" dirty="0">
                <a:solidFill>
                  <a:schemeClr val="tx1">
                    <a:lumMod val="50000"/>
                  </a:schemeClr>
                </a:solidFill>
              </a:rPr>
              <a:t>(</a:t>
            </a:r>
            <a:r>
              <a:rPr lang="en-US" sz="1800" dirty="0" err="1">
                <a:solidFill>
                  <a:schemeClr val="tx1">
                    <a:lumMod val="50000"/>
                  </a:schemeClr>
                </a:solidFill>
              </a:rPr>
              <a:t>Jn</a:t>
            </a:r>
            <a:r>
              <a:rPr lang="en-US" sz="1800" dirty="0">
                <a:solidFill>
                  <a:schemeClr val="tx1">
                    <a:lumMod val="50000"/>
                  </a:schemeClr>
                </a:solidFill>
              </a:rPr>
              <a:t> 5:18)</a:t>
            </a:r>
          </a:p>
          <a:p>
            <a:pPr fontAlgn="base"/>
            <a:r>
              <a:rPr lang="en-US" sz="2800" dirty="0" smtClean="0"/>
              <a:t>Son </a:t>
            </a:r>
            <a:r>
              <a:rPr lang="en-US" sz="2800" dirty="0"/>
              <a:t>is God </a:t>
            </a:r>
            <a:r>
              <a:rPr lang="en-US" sz="1800" dirty="0">
                <a:solidFill>
                  <a:schemeClr val="tx1">
                    <a:lumMod val="50000"/>
                  </a:schemeClr>
                </a:solidFill>
              </a:rPr>
              <a:t>(</a:t>
            </a:r>
            <a:r>
              <a:rPr lang="en-US" sz="1800" dirty="0" err="1">
                <a:solidFill>
                  <a:schemeClr val="tx1">
                    <a:lumMod val="50000"/>
                  </a:schemeClr>
                </a:solidFill>
              </a:rPr>
              <a:t>Jn</a:t>
            </a:r>
            <a:r>
              <a:rPr lang="en-US" sz="1800" dirty="0">
                <a:solidFill>
                  <a:schemeClr val="tx1">
                    <a:lumMod val="50000"/>
                  </a:schemeClr>
                </a:solidFill>
              </a:rPr>
              <a:t> 8:58)</a:t>
            </a:r>
          </a:p>
          <a:p>
            <a:pPr fontAlgn="base"/>
            <a:r>
              <a:rPr lang="en-US" sz="2800" dirty="0" smtClean="0"/>
              <a:t>Holy </a:t>
            </a:r>
            <a:r>
              <a:rPr lang="en-US" sz="2800" dirty="0"/>
              <a:t>Spirit is God </a:t>
            </a:r>
            <a:r>
              <a:rPr lang="en-US" sz="1800" dirty="0">
                <a:solidFill>
                  <a:schemeClr val="tx1">
                    <a:lumMod val="50000"/>
                  </a:schemeClr>
                </a:solidFill>
              </a:rPr>
              <a:t>(Mt 28:19)</a:t>
            </a:r>
          </a:p>
          <a:p>
            <a:r>
              <a:rPr lang="en-US" sz="2800" dirty="0" smtClean="0"/>
              <a:t>Distinct persons</a:t>
            </a:r>
          </a:p>
          <a:p>
            <a:r>
              <a:rPr lang="en-US" sz="2800" dirty="0" smtClean="0"/>
              <a:t>Not just names</a:t>
            </a:r>
          </a:p>
          <a:p>
            <a:r>
              <a:rPr lang="en-US" sz="2800" dirty="0" smtClean="0"/>
              <a:t>Or our perspective</a:t>
            </a:r>
          </a:p>
          <a:p>
            <a:r>
              <a:rPr lang="en-US" sz="2800" dirty="0" smtClean="0"/>
              <a:t>Nicene Creed</a:t>
            </a:r>
            <a:r>
              <a:rPr lang="en-US" sz="2800" dirty="0"/>
              <a:t/>
            </a:r>
            <a:br>
              <a:rPr lang="en-US" sz="2800" dirty="0"/>
            </a:br>
            <a:endParaRPr lang="en-US" sz="2800" dirty="0"/>
          </a:p>
        </p:txBody>
      </p:sp>
      <p:sp>
        <p:nvSpPr>
          <p:cNvPr id="2" name="Title 1"/>
          <p:cNvSpPr>
            <a:spLocks noGrp="1"/>
          </p:cNvSpPr>
          <p:nvPr>
            <p:ph type="title"/>
          </p:nvPr>
        </p:nvSpPr>
        <p:spPr>
          <a:xfrm>
            <a:off x="228600" y="304800"/>
            <a:ext cx="4495800" cy="609600"/>
          </a:xfrm>
        </p:spPr>
        <p:txBody>
          <a:bodyPr/>
          <a:lstStyle/>
          <a:p>
            <a:pPr algn="ctr"/>
            <a:r>
              <a:rPr lang="en-US" dirty="0" smtClean="0"/>
              <a:t>Trinity</a:t>
            </a:r>
            <a:endParaRPr lang="en-US" dirty="0"/>
          </a:p>
        </p:txBody>
      </p:sp>
      <p:pic>
        <p:nvPicPr>
          <p:cNvPr id="7170" name="Picture 2" descr="http://farm4.staticflickr.com/3457/3393848744_3ea3d227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082" y="1219200"/>
            <a:ext cx="28575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91000" y="914401"/>
            <a:ext cx="4953000" cy="4419600"/>
          </a:xfrm>
        </p:spPr>
        <p:txBody>
          <a:bodyPr>
            <a:normAutofit/>
          </a:bodyPr>
          <a:lstStyle/>
          <a:p>
            <a:pPr fontAlgn="base"/>
            <a:r>
              <a:rPr lang="en-US" sz="2800" dirty="0" smtClean="0"/>
              <a:t>God becomes man</a:t>
            </a:r>
          </a:p>
          <a:p>
            <a:pPr fontAlgn="base"/>
            <a:r>
              <a:rPr lang="en-US" sz="2800" dirty="0" smtClean="0"/>
              <a:t>Distinctly </a:t>
            </a:r>
            <a:r>
              <a:rPr lang="en-US" sz="2800" dirty="0" smtClean="0"/>
              <a:t>Christian doctrine</a:t>
            </a:r>
            <a:endParaRPr lang="en-US" sz="2800" dirty="0" smtClean="0"/>
          </a:p>
          <a:p>
            <a:pPr fontAlgn="base"/>
            <a:r>
              <a:rPr lang="en-US" sz="2800" dirty="0" smtClean="0"/>
              <a:t>Not just a ghost</a:t>
            </a:r>
            <a:endParaRPr lang="en-US" sz="2800" dirty="0"/>
          </a:p>
          <a:p>
            <a:pPr fontAlgn="base"/>
            <a:r>
              <a:rPr lang="en-US" sz="2800" i="1" dirty="0" err="1" smtClean="0"/>
              <a:t>Homoousius</a:t>
            </a:r>
            <a:r>
              <a:rPr lang="en-US" sz="2800" i="1" dirty="0" smtClean="0"/>
              <a:t> / Consubstantial</a:t>
            </a:r>
          </a:p>
          <a:p>
            <a:pPr fontAlgn="base"/>
            <a:r>
              <a:rPr lang="en-US" sz="2800" dirty="0" smtClean="0"/>
              <a:t>One spirit, one body, two natures</a:t>
            </a:r>
          </a:p>
          <a:p>
            <a:pPr fontAlgn="base"/>
            <a:r>
              <a:rPr lang="en-US" sz="2800" dirty="0" smtClean="0"/>
              <a:t>Hypostatic union</a:t>
            </a:r>
            <a:endParaRPr lang="en-US" sz="2800" dirty="0"/>
          </a:p>
        </p:txBody>
      </p:sp>
      <p:sp>
        <p:nvSpPr>
          <p:cNvPr id="2" name="Title 1"/>
          <p:cNvSpPr>
            <a:spLocks noGrp="1"/>
          </p:cNvSpPr>
          <p:nvPr>
            <p:ph type="title"/>
          </p:nvPr>
        </p:nvSpPr>
        <p:spPr>
          <a:xfrm>
            <a:off x="4191000" y="228600"/>
            <a:ext cx="4495800" cy="609600"/>
          </a:xfrm>
        </p:spPr>
        <p:txBody>
          <a:bodyPr/>
          <a:lstStyle/>
          <a:p>
            <a:pPr algn="ctr"/>
            <a:r>
              <a:rPr lang="en-US" dirty="0" smtClean="0"/>
              <a:t>Incarnation</a:t>
            </a:r>
            <a:endParaRPr lang="en-US" dirty="0"/>
          </a:p>
        </p:txBody>
      </p:sp>
      <p:pic>
        <p:nvPicPr>
          <p:cNvPr id="8194" name="Picture 2" descr="http://farm4.staticflickr.com/3186/2794599318_8f037811fa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6096000" cy="34290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6" name="Picture 4" descr="http://farm4.staticflickr.com/3252/2793598157_96d34e9265_z.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43400"/>
            <a:ext cx="6096000" cy="34385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462</TotalTime>
  <Words>1666</Words>
  <Application>Microsoft Office PowerPoint</Application>
  <PresentationFormat>On-screen Show (4:3)</PresentationFormat>
  <Paragraphs>191</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Horizon</vt:lpstr>
      <vt:lpstr>Theological Basics</vt:lpstr>
      <vt:lpstr>THE Unique Gospel of  Jesus, The Christ</vt:lpstr>
      <vt:lpstr>What IS GOD?  Who is God?</vt:lpstr>
      <vt:lpstr>KNOWLEDGE OF THE EXISTENCE of God</vt:lpstr>
      <vt:lpstr>KNOWLEDGE OF  ATTRIBUTES of God</vt:lpstr>
      <vt:lpstr>Revealed ATTRIBUTES of God</vt:lpstr>
      <vt:lpstr>Other facts revealed to us</vt:lpstr>
      <vt:lpstr>Trinity</vt:lpstr>
      <vt:lpstr>Incarnation</vt:lpstr>
      <vt:lpstr>Jesus, the Christ</vt:lpstr>
      <vt:lpstr>PowerPoint Presentation</vt:lpstr>
      <vt:lpstr>Lord, LIAR, LUNATIC, LEGEND, or GURU?</vt:lpstr>
      <vt:lpstr>What REMAINS</vt:lpstr>
      <vt:lpstr>The Church</vt:lpstr>
      <vt:lpstr>The KINGDOM OF GOD</vt:lpstr>
      <vt:lpstr>The Body of CHRIST</vt:lpstr>
      <vt:lpstr>The Word of God</vt:lpstr>
      <vt:lpstr>PowerPoint Presentation</vt:lpstr>
      <vt:lpstr>ἀπόστολος (Apostle) </vt:lpstr>
      <vt:lpstr>Apostolic Authority</vt:lpstr>
      <vt:lpstr>Sacred SCRIPTURE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dc:creator>
  <cp:lastModifiedBy>chad</cp:lastModifiedBy>
  <cp:revision>76</cp:revision>
  <dcterms:created xsi:type="dcterms:W3CDTF">2012-09-01T16:32:25Z</dcterms:created>
  <dcterms:modified xsi:type="dcterms:W3CDTF">2012-09-06T02:49:15Z</dcterms:modified>
</cp:coreProperties>
</file>