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D5903AF4-B2CE-71C8-9E74-C337EAF26395}"/>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DC8D52E9-6DB9-789B-442D-AF96C30767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8513D72B-B4F3-3699-EE51-F0572222483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7338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DFBEBDF5-6A25-C734-521E-1C40C7327F56}"/>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02B0FF0B-3FF0-F4A8-3F79-05A97AC871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AD68F1C5-4552-4D87-4044-66DA8A700ED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1689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A4D99C09-D45D-5386-0D63-128925C97722}"/>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5BE55C7F-A5B9-E8C1-CAED-3FB14B5E8E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3D34BBB9-5719-C22D-1D17-7F7F553C3CE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46050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4.png"/><Relationship Id="rId2" Type="http://schemas.microsoft.com/office/2007/relationships/media" Target="../media/media1.m4a"/><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Chad Nadeau</a:t>
            </a:r>
            <a:endParaRPr dirty="0"/>
          </a:p>
        </p:txBody>
      </p:sp>
      <p:pic>
        <p:nvPicPr>
          <p:cNvPr id="146" name="Google Shape;146;p1" descr="Green Pace logo"/>
          <p:cNvPicPr preferRelativeResize="0"/>
          <p:nvPr/>
        </p:nvPicPr>
        <p:blipFill>
          <a:blip r:embed="rId6">
            <a:alphaModFix/>
          </a:blip>
          <a:stretch>
            <a:fillRect/>
          </a:stretch>
        </p:blipFill>
        <p:spPr>
          <a:xfrm>
            <a:off x="7440774" y="659854"/>
            <a:ext cx="2921424" cy="3786772"/>
          </a:xfrm>
          <a:prstGeom prst="rect">
            <a:avLst/>
          </a:prstGeom>
          <a:noFill/>
          <a:ln>
            <a:noFill/>
          </a:ln>
        </p:spPr>
      </p:pic>
      <p:pic>
        <p:nvPicPr>
          <p:cNvPr id="24" name="Audio 23">
            <a:hlinkClick r:id="" action="ppaction://media"/>
            <a:extLst>
              <a:ext uri="{FF2B5EF4-FFF2-40B4-BE49-F238E27FC236}">
                <a16:creationId xmlns:a16="http://schemas.microsoft.com/office/drawing/2014/main" id="{75E962A9-4B52-21A9-6688-B1C2C2E44074}"/>
              </a:ext>
            </a:extLst>
          </p:cNvPr>
          <p:cNvPicPr>
            <a:picLocks noChangeAspect="1"/>
          </p:cNvPicPr>
          <p:nvPr>
            <a:audioFile r:link="rId3"/>
            <p:extLst>
              <p:ext uri="{DAA4B4D4-6D71-4841-9C94-3DE7FCFB9230}">
                <p14:media xmlns:p14="http://schemas.microsoft.com/office/powerpoint/2010/main" r:embed="rId2"/>
              </p:ext>
            </p:extLst>
          </p:nvPr>
        </p:nvPicPr>
        <p:blipFill>
          <a:blip r:embed="rId7"/>
          <a:srcRect l="-118750" t="-118750" r="-118750" b="-118750"/>
          <a:stretch>
            <a:fillRect/>
          </a:stretch>
        </p:blipFill>
        <p:spPr>
          <a:xfrm>
            <a:off x="10052304" y="4718304"/>
            <a:ext cx="2057400" cy="2057400"/>
          </a:xfrm>
          <a:prstGeom prst="ellipse">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893"/>
    </mc:Choice>
    <mc:Fallback>
      <p:transition spd="slow" advTm="8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C78ECE6-2210-B20D-338E-EB9556054B56}"/>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FFD16FF0-D142-11C2-391D-718DA7B3BDB6}"/>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96F91042-212F-2068-01D0-4E60C7B921A5}"/>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i="1" dirty="0" err="1"/>
              <a:t>CanAddToEmptyVector</a:t>
            </a:r>
            <a:endParaRPr lang="en-US" i="1"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a:extLst>
              <a:ext uri="{FF2B5EF4-FFF2-40B4-BE49-F238E27FC236}">
                <a16:creationId xmlns:a16="http://schemas.microsoft.com/office/drawing/2014/main" id="{A09543CF-CA91-0687-D64E-4E0A4416B804}"/>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40499F55-6546-7E2D-ABF4-7498C2A42B43}"/>
              </a:ext>
            </a:extLst>
          </p:cNvPr>
          <p:cNvPicPr>
            <a:picLocks noChangeAspect="1"/>
          </p:cNvPicPr>
          <p:nvPr/>
        </p:nvPicPr>
        <p:blipFill>
          <a:blip r:embed="rId5"/>
          <a:stretch>
            <a:fillRect/>
          </a:stretch>
        </p:blipFill>
        <p:spPr>
          <a:xfrm>
            <a:off x="4028784" y="5399450"/>
            <a:ext cx="4134427" cy="333422"/>
          </a:xfrm>
          <a:prstGeom prst="rect">
            <a:avLst/>
          </a:prstGeom>
        </p:spPr>
      </p:pic>
      <p:pic>
        <p:nvPicPr>
          <p:cNvPr id="7" name="Picture 6">
            <a:extLst>
              <a:ext uri="{FF2B5EF4-FFF2-40B4-BE49-F238E27FC236}">
                <a16:creationId xmlns:a16="http://schemas.microsoft.com/office/drawing/2014/main" id="{C5AC03B9-3A29-5888-7A9F-6728545DE34A}"/>
              </a:ext>
            </a:extLst>
          </p:cNvPr>
          <p:cNvPicPr>
            <a:picLocks noChangeAspect="1"/>
          </p:cNvPicPr>
          <p:nvPr/>
        </p:nvPicPr>
        <p:blipFill>
          <a:blip r:embed="rId6"/>
          <a:stretch>
            <a:fillRect/>
          </a:stretch>
        </p:blipFill>
        <p:spPr>
          <a:xfrm>
            <a:off x="3704888" y="3046180"/>
            <a:ext cx="4782217" cy="1914792"/>
          </a:xfrm>
          <a:prstGeom prst="rect">
            <a:avLst/>
          </a:prstGeom>
        </p:spPr>
      </p:pic>
    </p:spTree>
    <p:custDataLst>
      <p:tags r:id="rId1"/>
    </p:custDataLst>
    <p:extLst>
      <p:ext uri="{BB962C8B-B14F-4D97-AF65-F5344CB8AC3E}">
        <p14:creationId xmlns:p14="http://schemas.microsoft.com/office/powerpoint/2010/main" val="93576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CC0162CC-CC9A-9948-47A4-E8009EC10A1B}"/>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29F88C9A-3D8A-5D80-27BB-CFCDAFC25309}"/>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46C111E6-D9FA-5368-C0E0-9F5DDBEEDFB3}"/>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i="1" dirty="0" err="1"/>
              <a:t>CanAddFiveValuesToVector</a:t>
            </a:r>
            <a:endParaRPr lang="en-US" i="1"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a:extLst>
              <a:ext uri="{FF2B5EF4-FFF2-40B4-BE49-F238E27FC236}">
                <a16:creationId xmlns:a16="http://schemas.microsoft.com/office/drawing/2014/main" id="{370369D7-9D97-4BC2-C906-3A6A7E471037}"/>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1B9ADD74-E369-498A-6766-9E295BB83DB1}"/>
              </a:ext>
            </a:extLst>
          </p:cNvPr>
          <p:cNvPicPr>
            <a:picLocks noChangeAspect="1"/>
          </p:cNvPicPr>
          <p:nvPr/>
        </p:nvPicPr>
        <p:blipFill>
          <a:blip r:embed="rId5"/>
          <a:stretch>
            <a:fillRect/>
          </a:stretch>
        </p:blipFill>
        <p:spPr>
          <a:xfrm>
            <a:off x="4333629" y="3396922"/>
            <a:ext cx="3524742" cy="809738"/>
          </a:xfrm>
          <a:prstGeom prst="rect">
            <a:avLst/>
          </a:prstGeom>
        </p:spPr>
      </p:pic>
      <p:pic>
        <p:nvPicPr>
          <p:cNvPr id="7" name="Picture 6">
            <a:extLst>
              <a:ext uri="{FF2B5EF4-FFF2-40B4-BE49-F238E27FC236}">
                <a16:creationId xmlns:a16="http://schemas.microsoft.com/office/drawing/2014/main" id="{5874B020-04B8-2F92-FF3D-635A4B262478}"/>
              </a:ext>
            </a:extLst>
          </p:cNvPr>
          <p:cNvPicPr>
            <a:picLocks noChangeAspect="1"/>
          </p:cNvPicPr>
          <p:nvPr/>
        </p:nvPicPr>
        <p:blipFill>
          <a:blip r:embed="rId6"/>
          <a:stretch>
            <a:fillRect/>
          </a:stretch>
        </p:blipFill>
        <p:spPr>
          <a:xfrm>
            <a:off x="3833497" y="4755445"/>
            <a:ext cx="4525006" cy="304843"/>
          </a:xfrm>
          <a:prstGeom prst="rect">
            <a:avLst/>
          </a:prstGeom>
        </p:spPr>
      </p:pic>
    </p:spTree>
    <p:custDataLst>
      <p:tags r:id="rId1"/>
    </p:custDataLst>
    <p:extLst>
      <p:ext uri="{BB962C8B-B14F-4D97-AF65-F5344CB8AC3E}">
        <p14:creationId xmlns:p14="http://schemas.microsoft.com/office/powerpoint/2010/main" val="3024651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800" dirty="0"/>
              <a:t>A </a:t>
            </a:r>
            <a:r>
              <a:rPr lang="en-US" sz="1800" dirty="0" err="1"/>
              <a:t>DevSecOps</a:t>
            </a:r>
            <a:r>
              <a:rPr lang="en-US" sz="1800" dirty="0"/>
              <a:t> pipeline is an integrated approach to software development and deployment that incorporates security practices throughout the entire Continuous Integration/Continuous Deployment (CI/CD) pipeline. It aims to make security a shared responsibility across development, security, and operations teams, ensuring that security is embedded into every stage of the software lifecycle.</a:t>
            </a:r>
          </a:p>
          <a:p>
            <a:pPr marL="685800" lvl="1" indent="-228600" algn="l" rtl="0">
              <a:lnSpc>
                <a:spcPct val="90000"/>
              </a:lnSpc>
              <a:spcBef>
                <a:spcPts val="0"/>
              </a:spcBef>
              <a:spcAft>
                <a:spcPts val="0"/>
              </a:spcAft>
              <a:buClr>
                <a:schemeClr val="lt1"/>
              </a:buClr>
              <a:buSzPts val="2000"/>
              <a:buChar char="•"/>
            </a:pPr>
            <a:endParaRPr lang="en-US" sz="1800" dirty="0"/>
          </a:p>
          <a:p>
            <a:pPr marL="457200" lvl="1" indent="0" algn="l" rtl="0">
              <a:lnSpc>
                <a:spcPct val="90000"/>
              </a:lnSpc>
              <a:spcBef>
                <a:spcPts val="0"/>
              </a:spcBef>
              <a:spcAft>
                <a:spcPts val="0"/>
              </a:spcAft>
              <a:buClr>
                <a:schemeClr val="lt1"/>
              </a:buClr>
              <a:buSzPts val="2000"/>
              <a:buNone/>
            </a:pPr>
            <a:endParaRPr lang="en-US" sz="1800" dirty="0"/>
          </a:p>
          <a:p>
            <a:pPr marL="685800" lvl="1" indent="-228600" algn="l" rtl="0">
              <a:lnSpc>
                <a:spcPct val="90000"/>
              </a:lnSpc>
              <a:spcBef>
                <a:spcPts val="0"/>
              </a:spcBef>
              <a:spcAft>
                <a:spcPts val="0"/>
              </a:spcAft>
              <a:buClr>
                <a:schemeClr val="lt1"/>
              </a:buClr>
              <a:buSzPts val="2000"/>
              <a:buChar char="•"/>
            </a:pPr>
            <a:r>
              <a:rPr lang="en-US" sz="1800" dirty="0"/>
              <a:t>External tools in a </a:t>
            </a:r>
            <a:r>
              <a:rPr lang="en-US" sz="1800" dirty="0" err="1"/>
              <a:t>DevSecOps</a:t>
            </a:r>
            <a:r>
              <a:rPr lang="en-US" sz="1800" dirty="0"/>
              <a:t> pipeline automate security practices throughout the software development lifecycle. Key tools include Static Application Security Testing (SAST) for static code analysis, Dynamic Application Security Testing (DAST) for testing running applications, Software Composition Analysis (SCA) for managing third-party dependencies, and Infrastructure as Code (</a:t>
            </a:r>
            <a:r>
              <a:rPr lang="en-US" sz="1800" dirty="0" err="1"/>
              <a:t>IaC</a:t>
            </a:r>
            <a:r>
              <a:rPr lang="en-US" sz="1800" dirty="0"/>
              <a:t>) security tools for configuration checks. These tools are integrated into CI/CD pipelines to continuously scan for vulnerabilities, enforce security best practices, and ensure compliance, providing real-time feedback and improving overall security posture.</a:t>
            </a:r>
            <a:endParaRPr sz="18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dirty="0"/>
              <a:t>Without a clear security policy, organizations risk breaches, data loss, and non-compliance. Implementing a policy now provides immediate protection and better risk management, though it requires some initial effort. Waiting only increases the chances of security gaps and costly incidents. To stay ahead, companies should create clear policies, integrate security into development, and keep employees trained and informed.</a:t>
            </a:r>
            <a:endParaRPr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Lack of Regular Updates: Security policies may become outdated without regular updates, leaving new threats unaddressed.</a:t>
            </a:r>
          </a:p>
          <a:p>
            <a:pPr marL="914400" lvl="2" indent="0" algn="l" rtl="0">
              <a:lnSpc>
                <a:spcPct val="90000"/>
              </a:lnSpc>
              <a:spcBef>
                <a:spcPts val="0"/>
              </a:spcBef>
              <a:spcAft>
                <a:spcPts val="0"/>
              </a:spcAft>
              <a:buClr>
                <a:schemeClr val="lt1"/>
              </a:buClr>
              <a:buSzPts val="1800"/>
              <a:buNone/>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Insufficient Employee Training: Employees may not be adequately trained on security best practices, increasing the risk of phishing or other social engineering attacks.</a:t>
            </a:r>
          </a:p>
          <a:p>
            <a:pPr marL="914400" lvl="2" indent="0" algn="l" rtl="0">
              <a:lnSpc>
                <a:spcPct val="90000"/>
              </a:lnSpc>
              <a:spcBef>
                <a:spcPts val="0"/>
              </a:spcBef>
              <a:spcAft>
                <a:spcPts val="0"/>
              </a:spcAft>
              <a:buClr>
                <a:schemeClr val="lt1"/>
              </a:buClr>
              <a:buSzPts val="1800"/>
              <a:buNone/>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Weak Incident Response Plans: Without a detailed, tested incident response plan, organizations may struggle to respond effectively to security breaches.</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Poor Integration with Development Processes: Security may be treated as a separate, after-the-fact process rather than being integrated into the CI/CD pipeline, leaving gaps in vulnerability scanning and code review.</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Implementing security policy standards helps a company proactively protect sensitive data, reduce risks, and ensure compliance with industry regulations. By standardizing security policies, a company not only safeguards its assets but also builds trust with customers, partners, and regulatory bodies, ensuring long-term operational stability and reputation.</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400" dirty="0"/>
              <a:t>Security policies are crucial for safeguarding organizational assets, ensuring regulatory compliance, and mitigating security risks. They establish clear guidelines and responsibilities to prevent breaches, promote awareness, and maintain operational resilience in evolving threat environments.</a:t>
            </a:r>
            <a:endParaRPr sz="14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pic>
        <p:nvPicPr>
          <p:cNvPr id="16" name="Graphic 15">
            <a:extLst>
              <a:ext uri="{FF2B5EF4-FFF2-40B4-BE49-F238E27FC236}">
                <a16:creationId xmlns:a16="http://schemas.microsoft.com/office/drawing/2014/main" id="{2DA55728-B865-D7A9-5358-31CFDB308944}"/>
              </a:ext>
            </a:extLst>
          </p:cNvPr>
          <p:cNvPicPr>
            <a:picLocks noChangeAspect="1"/>
            <a:extLst>
              <a:ext uri="{51228E76-BA90-4043-B771-695A4F85340A}">
                <alf:liveFeedProps xmlns:alf="http://schemas.microsoft.com/office/drawing/2021/livefeed"/>
              </a:ext>
            </a:extLst>
          </p:cNvPicPr>
          <p:nvPr/>
        </p:nvPicPr>
        <p:blipFill>
          <a:blip r:embed="rId6">
            <a:extLst>
              <a:ext uri="{96DAC541-7B7A-43D3-8B79-37D633B846F1}">
                <asvg:svgBlip xmlns:asvg="http://schemas.microsoft.com/office/drawing/2016/SVG/main" r:embed="rId7"/>
              </a:ext>
            </a:extLst>
          </a:blip>
          <a:stretch>
            <a:fillRect/>
          </a:stretch>
        </p:blipFill>
        <p:spPr>
          <a:xfrm>
            <a:off x="10052304" y="4718304"/>
            <a:ext cx="2057400" cy="2057400"/>
          </a:xfrm>
          <a:prstGeom prst="ellipse">
            <a:avLst/>
          </a:prstGeom>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1600" dirty="0"/>
              <a:t>Threat matrices categorize risks based on likelihood and priority, helping organizations focus on the most probable and impactful threats while allocating fewer resources to less significant ones.</a:t>
            </a:r>
            <a:endParaRPr dirty="0"/>
          </a:p>
        </p:txBody>
      </p:sp>
      <p:graphicFrame>
        <p:nvGraphicFramePr>
          <p:cNvPr id="161" name="Google Shape;161;p4" descr="Alt text required"/>
          <p:cNvGraphicFramePr/>
          <p:nvPr>
            <p:extLst>
              <p:ext uri="{D42A27DB-BD31-4B8C-83A1-F6EECF244321}">
                <p14:modId xmlns:p14="http://schemas.microsoft.com/office/powerpoint/2010/main" val="1764023889"/>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High probability threats that require immediate attention and strong mitigation.</a:t>
                      </a:r>
                      <a:endParaRPr sz="20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High relevancy, requires immediate action/attention.</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Lower relevancy, requires less action/attention that high priority.</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rgbClr val="FFD966"/>
                          </a:solidFill>
                        </a:rPr>
                        <a:t>Rare threats with minimal impact, requires minimal resources.</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Never hard code sensitive information</a:t>
            </a:r>
          </a:p>
          <a:p>
            <a:pPr marL="228600" lvl="0" indent="-228600" algn="l" rtl="0">
              <a:lnSpc>
                <a:spcPct val="90000"/>
              </a:lnSpc>
              <a:spcBef>
                <a:spcPts val="0"/>
              </a:spcBef>
              <a:spcAft>
                <a:spcPts val="0"/>
              </a:spcAft>
              <a:buClr>
                <a:schemeClr val="lt1"/>
              </a:buClr>
              <a:buSzPts val="2000"/>
              <a:buChar char="•"/>
            </a:pPr>
            <a:r>
              <a:rPr lang="en-US" dirty="0"/>
              <a:t>Do not form or use out-of-bounds pointers or array subscripts</a:t>
            </a:r>
          </a:p>
          <a:p>
            <a:pPr marL="228600" lvl="0" indent="-228600" algn="l" rtl="0">
              <a:lnSpc>
                <a:spcPct val="90000"/>
              </a:lnSpc>
              <a:spcBef>
                <a:spcPts val="0"/>
              </a:spcBef>
              <a:spcAft>
                <a:spcPts val="0"/>
              </a:spcAft>
              <a:buClr>
                <a:schemeClr val="lt1"/>
              </a:buClr>
              <a:buSzPts val="2000"/>
              <a:buChar char="•"/>
            </a:pPr>
            <a:r>
              <a:rPr lang="en-US" dirty="0"/>
              <a:t>Ensure that unsigned integer operations do not wrap</a:t>
            </a:r>
          </a:p>
          <a:p>
            <a:pPr marL="228600" lvl="0" indent="-228600" algn="l" rtl="0">
              <a:lnSpc>
                <a:spcPct val="90000"/>
              </a:lnSpc>
              <a:spcBef>
                <a:spcPts val="0"/>
              </a:spcBef>
              <a:spcAft>
                <a:spcPts val="0"/>
              </a:spcAft>
              <a:buClr>
                <a:schemeClr val="lt1"/>
              </a:buClr>
              <a:buSzPts val="2000"/>
              <a:buChar char="•"/>
            </a:pPr>
            <a:r>
              <a:rPr lang="en-US" dirty="0"/>
              <a:t>Free dynamically allocated memory when no longer needed</a:t>
            </a:r>
          </a:p>
          <a:p>
            <a:pPr marL="228600" lvl="0" indent="-228600" algn="l" rtl="0">
              <a:lnSpc>
                <a:spcPct val="90000"/>
              </a:lnSpc>
              <a:spcBef>
                <a:spcPts val="0"/>
              </a:spcBef>
              <a:spcAft>
                <a:spcPts val="0"/>
              </a:spcAft>
              <a:buClr>
                <a:schemeClr val="lt1"/>
              </a:buClr>
              <a:buSzPts val="2000"/>
              <a:buChar char="•"/>
            </a:pPr>
            <a:r>
              <a:rPr lang="en-US" dirty="0"/>
              <a:t>Close files when they are no longer needed</a:t>
            </a:r>
          </a:p>
          <a:p>
            <a:pPr marL="228600" lvl="0" indent="-228600" algn="l" rtl="0">
              <a:lnSpc>
                <a:spcPct val="90000"/>
              </a:lnSpc>
              <a:spcBef>
                <a:spcPts val="0"/>
              </a:spcBef>
              <a:spcAft>
                <a:spcPts val="0"/>
              </a:spcAft>
              <a:buClr>
                <a:schemeClr val="lt1"/>
              </a:buClr>
              <a:buSzPts val="2000"/>
              <a:buChar char="•"/>
            </a:pPr>
            <a:r>
              <a:rPr lang="en-US" dirty="0"/>
              <a:t>Guarantee that storage for strings has sufficient space for character data and the null terminator</a:t>
            </a:r>
          </a:p>
          <a:p>
            <a:pPr marL="228600" lvl="0" indent="-228600" algn="l" rtl="0">
              <a:lnSpc>
                <a:spcPct val="90000"/>
              </a:lnSpc>
              <a:spcBef>
                <a:spcPts val="0"/>
              </a:spcBef>
              <a:spcAft>
                <a:spcPts val="0"/>
              </a:spcAft>
              <a:buClr>
                <a:schemeClr val="lt1"/>
              </a:buClr>
              <a:buSzPts val="2000"/>
              <a:buChar char="•"/>
            </a:pPr>
            <a:r>
              <a:rPr lang="en-US" dirty="0"/>
              <a:t>Exclude user input from format strings</a:t>
            </a:r>
          </a:p>
          <a:p>
            <a:pPr marL="228600" lvl="0" indent="-228600" algn="l" rtl="0">
              <a:lnSpc>
                <a:spcPct val="90000"/>
              </a:lnSpc>
              <a:spcBef>
                <a:spcPts val="0"/>
              </a:spcBef>
              <a:spcAft>
                <a:spcPts val="0"/>
              </a:spcAft>
              <a:buClr>
                <a:schemeClr val="lt1"/>
              </a:buClr>
              <a:buSzPts val="2000"/>
              <a:buChar char="•"/>
            </a:pPr>
            <a:r>
              <a:rPr lang="en-US" dirty="0"/>
              <a:t>Detect and handle standard library errors</a:t>
            </a:r>
          </a:p>
          <a:p>
            <a:pPr marL="228600" lvl="0" indent="-228600" algn="l" rtl="0">
              <a:lnSpc>
                <a:spcPct val="90000"/>
              </a:lnSpc>
              <a:spcBef>
                <a:spcPts val="0"/>
              </a:spcBef>
              <a:spcAft>
                <a:spcPts val="0"/>
              </a:spcAft>
              <a:buClr>
                <a:schemeClr val="lt1"/>
              </a:buClr>
              <a:buSzPts val="2000"/>
              <a:buChar char="•"/>
            </a:pPr>
            <a:r>
              <a:rPr lang="en-US" dirty="0"/>
              <a:t>Allocate sufficient memory for an object</a:t>
            </a:r>
          </a:p>
          <a:p>
            <a:pPr marL="228600" lvl="0" indent="-228600" algn="l" rtl="0">
              <a:lnSpc>
                <a:spcPct val="90000"/>
              </a:lnSpc>
              <a:spcBef>
                <a:spcPts val="0"/>
              </a:spcBef>
              <a:spcAft>
                <a:spcPts val="0"/>
              </a:spcAft>
              <a:buClr>
                <a:schemeClr val="lt1"/>
              </a:buClr>
              <a:buSzPts val="2000"/>
              <a:buChar char="•"/>
            </a:pPr>
            <a:r>
              <a:rPr lang="en-US" dirty="0"/>
              <a:t>Declare objects shared between threads with appropriate storage durations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Rest – The process of encrypting data while it is not being used or while it is stored on a device such as a hard drive.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at Flight – The process of encrypting data while it’s being transmitted across a network.</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 The process of encrypting data while it is actively being used in memory, such as an application or program.</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 – Only</a:t>
            </a:r>
            <a:r>
              <a:rPr lang="en-US" dirty="0"/>
              <a:t> legitimate users or systems can access resources by verifying their identity.</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Authorization - Authenticated users or systems are only granted the specific permissions or access they need, according to their role, rights, or policies.</a:t>
            </a:r>
          </a:p>
          <a:p>
            <a:pPr marL="228600" lvl="0" indent="-228600" algn="l" rtl="0">
              <a:lnSpc>
                <a:spcPct val="90000"/>
              </a:lnSpc>
              <a:spcBef>
                <a:spcPts val="0"/>
              </a:spcBef>
              <a:spcAft>
                <a:spcPts val="0"/>
              </a:spcAft>
              <a:buClr>
                <a:schemeClr val="lt1"/>
              </a:buClr>
              <a:buSzPts val="2400"/>
              <a:buChar char="•"/>
            </a:pPr>
            <a:endParaRPr lang="en-US" dirty="0"/>
          </a:p>
          <a:p>
            <a:pPr marL="228600" lvl="0" indent="-228600" algn="l" rtl="0">
              <a:lnSpc>
                <a:spcPct val="90000"/>
              </a:lnSpc>
              <a:spcBef>
                <a:spcPts val="0"/>
              </a:spcBef>
              <a:spcAft>
                <a:spcPts val="0"/>
              </a:spcAft>
              <a:buClr>
                <a:schemeClr val="lt1"/>
              </a:buClr>
              <a:buSzPts val="2400"/>
              <a:buChar char="•"/>
            </a:pPr>
            <a:r>
              <a:rPr lang="en-US" dirty="0"/>
              <a:t>Accounting - Track and record user activities and system events to ensure compliance and detect potential security incidents.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i="1" dirty="0" err="1"/>
              <a:t>CollectionSmartPointerIsNotNull</a:t>
            </a:r>
            <a:endParaRPr lang="en-US" i="1"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2EF0A835-0825-9DF2-E7D6-C39988A41C30}"/>
              </a:ext>
            </a:extLst>
          </p:cNvPr>
          <p:cNvPicPr>
            <a:picLocks noChangeAspect="1"/>
          </p:cNvPicPr>
          <p:nvPr/>
        </p:nvPicPr>
        <p:blipFill>
          <a:blip r:embed="rId5"/>
          <a:stretch>
            <a:fillRect/>
          </a:stretch>
        </p:blipFill>
        <p:spPr>
          <a:xfrm>
            <a:off x="4076418" y="3302800"/>
            <a:ext cx="4039164" cy="1276528"/>
          </a:xfrm>
          <a:prstGeom prst="rect">
            <a:avLst/>
          </a:prstGeom>
        </p:spPr>
      </p:pic>
      <p:pic>
        <p:nvPicPr>
          <p:cNvPr id="5" name="Picture 4">
            <a:extLst>
              <a:ext uri="{FF2B5EF4-FFF2-40B4-BE49-F238E27FC236}">
                <a16:creationId xmlns:a16="http://schemas.microsoft.com/office/drawing/2014/main" id="{B3C2ED6E-0F93-0A4B-2619-64C420DB0098}"/>
              </a:ext>
            </a:extLst>
          </p:cNvPr>
          <p:cNvPicPr>
            <a:picLocks noChangeAspect="1"/>
          </p:cNvPicPr>
          <p:nvPr/>
        </p:nvPicPr>
        <p:blipFill>
          <a:blip r:embed="rId6"/>
          <a:stretch>
            <a:fillRect/>
          </a:stretch>
        </p:blipFill>
        <p:spPr>
          <a:xfrm>
            <a:off x="3585812" y="5065622"/>
            <a:ext cx="5020376" cy="333422"/>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596F1BE8-A396-7F1A-150C-216C09D49DCF}"/>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F2539865-7BEB-01CC-3842-4450A86ED15A}"/>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a:extLst>
              <a:ext uri="{FF2B5EF4-FFF2-40B4-BE49-F238E27FC236}">
                <a16:creationId xmlns:a16="http://schemas.microsoft.com/office/drawing/2014/main" id="{33807DF8-6953-92A7-6C27-24C160C9F72E}"/>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i="1" dirty="0" err="1"/>
              <a:t>IsEmptyOnCreate</a:t>
            </a:r>
            <a:endParaRPr lang="en-US" i="1"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a:extLst>
              <a:ext uri="{FF2B5EF4-FFF2-40B4-BE49-F238E27FC236}">
                <a16:creationId xmlns:a16="http://schemas.microsoft.com/office/drawing/2014/main" id="{901B6D14-0C9F-6D2C-14B7-F45D50E4E1E6}"/>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9FBDE2A6-A829-A914-E060-FBC5E62A6DF1}"/>
              </a:ext>
            </a:extLst>
          </p:cNvPr>
          <p:cNvPicPr>
            <a:picLocks noChangeAspect="1"/>
          </p:cNvPicPr>
          <p:nvPr/>
        </p:nvPicPr>
        <p:blipFill>
          <a:blip r:embed="rId5"/>
          <a:stretch>
            <a:fillRect/>
          </a:stretch>
        </p:blipFill>
        <p:spPr>
          <a:xfrm>
            <a:off x="4638471" y="3330232"/>
            <a:ext cx="2915057" cy="1276528"/>
          </a:xfrm>
          <a:prstGeom prst="rect">
            <a:avLst/>
          </a:prstGeom>
        </p:spPr>
      </p:pic>
      <p:pic>
        <p:nvPicPr>
          <p:cNvPr id="7" name="Picture 6">
            <a:extLst>
              <a:ext uri="{FF2B5EF4-FFF2-40B4-BE49-F238E27FC236}">
                <a16:creationId xmlns:a16="http://schemas.microsoft.com/office/drawing/2014/main" id="{449ECCCF-8620-BBAF-710B-1721BBACF0BD}"/>
              </a:ext>
            </a:extLst>
          </p:cNvPr>
          <p:cNvPicPr>
            <a:picLocks noChangeAspect="1"/>
          </p:cNvPicPr>
          <p:nvPr/>
        </p:nvPicPr>
        <p:blipFill>
          <a:blip r:embed="rId6"/>
          <a:stretch>
            <a:fillRect/>
          </a:stretch>
        </p:blipFill>
        <p:spPr>
          <a:xfrm>
            <a:off x="4200259" y="5013556"/>
            <a:ext cx="3791479" cy="323895"/>
          </a:xfrm>
          <a:prstGeom prst="rect">
            <a:avLst/>
          </a:prstGeom>
        </p:spPr>
      </p:pic>
    </p:spTree>
    <p:custDataLst>
      <p:tags r:id="rId1"/>
    </p:custDataLst>
    <p:extLst>
      <p:ext uri="{BB962C8B-B14F-4D97-AF65-F5344CB8AC3E}">
        <p14:creationId xmlns:p14="http://schemas.microsoft.com/office/powerpoint/2010/main" val="29711383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170</TotalTime>
  <Words>805</Words>
  <Application>Microsoft Office PowerPoint</Application>
  <PresentationFormat>Widescreen</PresentationFormat>
  <Paragraphs>77</Paragraphs>
  <Slides>16</Slides>
  <Notes>16</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Nadeau, Chad</cp:lastModifiedBy>
  <cp:revision>5</cp:revision>
  <dcterms:created xsi:type="dcterms:W3CDTF">2020-08-19T17:59:24Z</dcterms:created>
  <dcterms:modified xsi:type="dcterms:W3CDTF">2024-12-22T22:03:54Z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