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6"/>
  </p:notesMasterIdLst>
  <p:sldIdLst>
    <p:sldId id="259" r:id="rId2"/>
    <p:sldId id="258" r:id="rId3"/>
    <p:sldId id="260" r:id="rId4"/>
    <p:sldId id="266" r:id="rId5"/>
    <p:sldId id="289" r:id="rId6"/>
    <p:sldId id="263" r:id="rId7"/>
    <p:sldId id="317" r:id="rId8"/>
    <p:sldId id="318" r:id="rId9"/>
    <p:sldId id="319" r:id="rId10"/>
    <p:sldId id="320" r:id="rId11"/>
    <p:sldId id="321" r:id="rId12"/>
    <p:sldId id="322" r:id="rId13"/>
    <p:sldId id="261" r:id="rId14"/>
    <p:sldId id="323" r:id="rId15"/>
    <p:sldId id="328" r:id="rId16"/>
    <p:sldId id="327" r:id="rId17"/>
    <p:sldId id="329" r:id="rId18"/>
    <p:sldId id="267" r:id="rId19"/>
    <p:sldId id="324" r:id="rId20"/>
    <p:sldId id="325" r:id="rId21"/>
    <p:sldId id="326" r:id="rId22"/>
    <p:sldId id="262" r:id="rId23"/>
    <p:sldId id="257" r:id="rId24"/>
    <p:sldId id="256" r:id="rId25"/>
  </p:sldIdLst>
  <p:sldSz cx="9144000" cy="5143500" type="screen16x9"/>
  <p:notesSz cx="6858000" cy="9144000"/>
  <p:embeddedFontLst>
    <p:embeddedFont>
      <p:font typeface="Microsoft YaHei UI Light" panose="020B0502040204020203" pitchFamily="34" charset="-122"/>
      <p:regular r:id="rId27"/>
    </p:embeddedFont>
    <p:embeddedFont>
      <p:font typeface="Montserrat" panose="000005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
      <p:font typeface="Titillium Web" panose="00000500000000000000" pitchFamily="2" charset="0"/>
      <p:regular r:id="rId34"/>
      <p:bold r:id="rId35"/>
      <p:italic r:id="rId36"/>
      <p:boldItalic r:id="rId37"/>
    </p:embeddedFont>
    <p:embeddedFont>
      <p:font typeface="Titillium Web Light" panose="00000400000000000000" pitchFamily="2" charset="0"/>
      <p:regular r:id="rId38"/>
      <p:bold r:id="rId39"/>
      <p:italic r:id="rId40"/>
      <p:boldItalic r:id="rId41"/>
    </p:embeddedFont>
    <p:embeddedFont>
      <p:font typeface="Tw Cen MT" panose="020B06020201040206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CA9EEF-0199-48F7-8746-3C2DEDB25AD6}">
  <a:tblStyle styleId="{78CA9EEF-0199-48F7-8746-3C2DEDB25A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710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43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804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38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718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67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8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cb675c3222_0_1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cb675c3222_0_1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1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3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825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cb597d605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cb597d605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44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62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98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572"/>
        <p:cNvGrpSpPr/>
        <p:nvPr/>
      </p:nvGrpSpPr>
      <p:grpSpPr>
        <a:xfrm>
          <a:off x="0" y="0"/>
          <a:ext cx="0" cy="0"/>
          <a:chOff x="0" y="0"/>
          <a:chExt cx="0" cy="0"/>
        </a:xfrm>
      </p:grpSpPr>
      <p:sp>
        <p:nvSpPr>
          <p:cNvPr id="573" name="Google Shape;573;p37"/>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7"/>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7"/>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37"/>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7"/>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37"/>
          <p:cNvSpPr txBox="1">
            <a:spLocks noGrp="1"/>
          </p:cNvSpPr>
          <p:nvPr>
            <p:ph type="subTitle" idx="5"/>
          </p:nvPr>
        </p:nvSpPr>
        <p:spPr>
          <a:xfrm>
            <a:off x="4568053"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0" name="Google Shape;580;p3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flipH="1">
            <a:off x="8795257" y="28047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24779" y="4303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8118902" y="3142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flipH="1">
            <a:off x="556401" y="4081205"/>
            <a:ext cx="99806" cy="99809"/>
            <a:chOff x="3688596" y="3879680"/>
            <a:chExt cx="99806" cy="99809"/>
          </a:xfrm>
        </p:grpSpPr>
        <p:sp>
          <p:nvSpPr>
            <p:cNvPr id="585" name="Google Shape;585;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7"/>
          <p:cNvGrpSpPr/>
          <p:nvPr/>
        </p:nvGrpSpPr>
        <p:grpSpPr>
          <a:xfrm flipH="1">
            <a:off x="6706301" y="1930230"/>
            <a:ext cx="99806" cy="99809"/>
            <a:chOff x="3688596" y="3879680"/>
            <a:chExt cx="99806" cy="99809"/>
          </a:xfrm>
        </p:grpSpPr>
        <p:sp>
          <p:nvSpPr>
            <p:cNvPr id="588" name="Google Shape;588;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7"/>
          <p:cNvSpPr/>
          <p:nvPr/>
        </p:nvSpPr>
        <p:spPr>
          <a:xfrm flipH="1">
            <a:off x="5754472" y="7080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846317" y="4181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flipH="1">
            <a:off x="3846707" y="3143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87100"/>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36" name="Google Shape;36;p4"/>
          <p:cNvGrpSpPr/>
          <p:nvPr/>
        </p:nvGrpSpPr>
        <p:grpSpPr>
          <a:xfrm>
            <a:off x="47598" y="151506"/>
            <a:ext cx="9129315" cy="4417364"/>
            <a:chOff x="47598" y="151506"/>
            <a:chExt cx="9129315" cy="4417364"/>
          </a:xfrm>
        </p:grpSpPr>
        <p:sp>
          <p:nvSpPr>
            <p:cNvPr id="37" name="Google Shape;37;p4"/>
            <p:cNvSpPr/>
            <p:nvPr/>
          </p:nvSpPr>
          <p:spPr>
            <a:xfrm>
              <a:off x="8790746" y="3782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020376" y="904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2551" y="1937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470368" y="151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020381" y="4409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7598" y="3500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504408" y="7104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569767" y="2984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586321" y="805155"/>
              <a:ext cx="99806" cy="99809"/>
              <a:chOff x="3688596" y="3879680"/>
              <a:chExt cx="99806" cy="99809"/>
            </a:xfrm>
          </p:grpSpPr>
          <p:sp>
            <p:nvSpPr>
              <p:cNvPr id="46" name="Google Shape;46;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1019921" y="3882255"/>
              <a:ext cx="99806" cy="99809"/>
              <a:chOff x="3688596" y="3879680"/>
              <a:chExt cx="99806" cy="99809"/>
            </a:xfrm>
          </p:grpSpPr>
          <p:sp>
            <p:nvSpPr>
              <p:cNvPr id="49" name="Google Shape;49;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8756193" y="1455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6"/>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6"/>
          <p:cNvGrpSpPr/>
          <p:nvPr/>
        </p:nvGrpSpPr>
        <p:grpSpPr>
          <a:xfrm>
            <a:off x="510908" y="737830"/>
            <a:ext cx="8209197" cy="3654365"/>
            <a:chOff x="510908" y="737830"/>
            <a:chExt cx="8209197" cy="3654365"/>
          </a:xfrm>
        </p:grpSpPr>
        <p:sp>
          <p:nvSpPr>
            <p:cNvPr id="73" name="Google Shape;73;p6"/>
            <p:cNvSpPr/>
            <p:nvPr/>
          </p:nvSpPr>
          <p:spPr>
            <a:xfrm>
              <a:off x="510908" y="837655"/>
              <a:ext cx="99806" cy="99809"/>
            </a:xfrm>
            <a:custGeom>
              <a:avLst/>
              <a:gdLst/>
              <a:ahLst/>
              <a:cxnLst/>
              <a:rect l="l" t="t" r="r" b="b"/>
              <a:pathLst>
                <a:path w="1031" h="1031" fill="none" extrusionOk="0">
                  <a:moveTo>
                    <a:pt x="1031" y="0"/>
                  </a:moveTo>
                  <a:lnTo>
                    <a:pt x="1" y="1030"/>
                  </a:lnTo>
                </a:path>
              </a:pathLst>
            </a:custGeom>
            <a:solidFill>
              <a:schemeClr val="accent1"/>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94618" y="4232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8047698" y="4056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6908092" y="9949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6"/>
            <p:cNvGrpSpPr/>
            <p:nvPr/>
          </p:nvGrpSpPr>
          <p:grpSpPr>
            <a:xfrm>
              <a:off x="1639821" y="737830"/>
              <a:ext cx="99806" cy="99809"/>
              <a:chOff x="3688596" y="3879680"/>
              <a:chExt cx="99806" cy="99809"/>
            </a:xfrm>
          </p:grpSpPr>
          <p:sp>
            <p:nvSpPr>
              <p:cNvPr id="78" name="Google Shape;78;p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720000" y="4511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4" name="Google Shape;134;p10"/>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2213700" y="334386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1" name="Google Shape;191;p14"/>
          <p:cNvSpPr txBox="1">
            <a:spLocks noGrp="1"/>
          </p:cNvSpPr>
          <p:nvPr>
            <p:ph type="subTitle" idx="1"/>
          </p:nvPr>
        </p:nvSpPr>
        <p:spPr>
          <a:xfrm>
            <a:off x="1898500" y="1015575"/>
            <a:ext cx="5346900" cy="23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2" name="Google Shape;192;p14"/>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a:off x="635543" y="466718"/>
            <a:ext cx="7788455" cy="4026771"/>
            <a:chOff x="635543" y="466718"/>
            <a:chExt cx="7788455" cy="4026771"/>
          </a:xfrm>
        </p:grpSpPr>
        <p:sp>
          <p:nvSpPr>
            <p:cNvPr id="194" name="Google Shape;194;p14"/>
            <p:cNvSpPr/>
            <p:nvPr/>
          </p:nvSpPr>
          <p:spPr>
            <a:xfrm>
              <a:off x="7947883" y="4393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1434864" y="5399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913324" y="8352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635543" y="30674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7120573" y="36579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762371" y="40853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4965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4"/>
            <p:cNvGrpSpPr/>
            <p:nvPr/>
          </p:nvGrpSpPr>
          <p:grpSpPr>
            <a:xfrm>
              <a:off x="1563046" y="1860705"/>
              <a:ext cx="99806" cy="99809"/>
              <a:chOff x="3688596" y="3879680"/>
              <a:chExt cx="99806" cy="99809"/>
            </a:xfrm>
          </p:grpSpPr>
          <p:sp>
            <p:nvSpPr>
              <p:cNvPr id="202" name="Google Shape;202;p1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p:nvPr/>
          </p:nvSpPr>
          <p:spPr>
            <a:xfrm>
              <a:off x="8281501" y="28087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59" r:id="rId8"/>
    <p:sldLayoutId id="2147483660" r:id="rId9"/>
    <p:sldLayoutId id="2147483672" r:id="rId10"/>
    <p:sldLayoutId id="2147483678" r:id="rId11"/>
    <p:sldLayoutId id="2147483683" r:id="rId12"/>
    <p:sldLayoutId id="2147483691" r:id="rId13"/>
    <p:sldLayoutId id="2147483692" r:id="rId14"/>
    <p:sldLayoutId id="2147483693" r:id="rId15"/>
    <p:sldLayoutId id="2147483694" r:id="rId16"/>
    <p:sldLayoutId id="214748369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xfrm>
            <a:off x="720000" y="681325"/>
            <a:ext cx="4083494"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w Cen MT" panose="020B0602020104020603" pitchFamily="34" charset="0"/>
              </a:rPr>
              <a:t>Investment Strategy Report</a:t>
            </a:r>
          </a:p>
        </p:txBody>
      </p:sp>
      <p:sp>
        <p:nvSpPr>
          <p:cNvPr id="1235" name="Google Shape;1235;p56"/>
          <p:cNvSpPr txBox="1">
            <a:spLocks noGrp="1"/>
          </p:cNvSpPr>
          <p:nvPr>
            <p:ph type="title" idx="2"/>
          </p:nvPr>
        </p:nvSpPr>
        <p:spPr>
          <a:xfrm>
            <a:off x="4448839" y="2680342"/>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t>
            </a:r>
            <a:endParaRPr dirty="0"/>
          </a:p>
        </p:txBody>
      </p:sp>
      <p:sp>
        <p:nvSpPr>
          <p:cNvPr id="1236" name="Google Shape;1236;p56"/>
          <p:cNvSpPr txBox="1">
            <a:spLocks noGrp="1"/>
          </p:cNvSpPr>
          <p:nvPr>
            <p:ph type="subTitle" idx="1"/>
          </p:nvPr>
        </p:nvSpPr>
        <p:spPr>
          <a:xfrm>
            <a:off x="720000" y="2739177"/>
            <a:ext cx="5116694" cy="508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i="1" dirty="0">
                <a:solidFill>
                  <a:schemeClr val="tx1">
                    <a:lumMod val="85000"/>
                    <a:lumOff val="15000"/>
                  </a:schemeClr>
                </a:solidFill>
                <a:latin typeface="Microsoft YaHei UI Light" panose="020B0502040204020203" pitchFamily="34" charset="-122"/>
                <a:ea typeface="Microsoft YaHei UI Light" panose="020B0502040204020203" pitchFamily="34" charset="-122"/>
              </a:rPr>
              <a:t>A Comprehensive Analysis and Recommendation</a:t>
            </a: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2540992" y="253648"/>
            <a:ext cx="7704000" cy="572700"/>
          </a:xfrm>
          <a:prstGeom prst="rect">
            <a:avLst/>
          </a:prstGeom>
        </p:spPr>
        <p:txBody>
          <a:bodyPr spcFirstLastPara="1" wrap="square" lIns="91425" tIns="91425" rIns="91425" bIns="91425" anchor="ctr" anchorCtr="0">
            <a:noAutofit/>
          </a:bodyPr>
          <a:lstStyle/>
          <a:p>
            <a:pPr marL="0" lvl="0" indent="0" algn="ctr">
              <a:buFont typeface="Arial"/>
              <a:buNone/>
            </a:pPr>
            <a:r>
              <a:rPr lang="en-US" sz="3200" b="1" dirty="0">
                <a:solidFill>
                  <a:schemeClr val="tx1">
                    <a:lumMod val="85000"/>
                    <a:lumOff val="15000"/>
                  </a:schemeClr>
                </a:solidFill>
                <a:latin typeface="Titillium Web"/>
                <a:sym typeface="Titillium Web"/>
              </a:rPr>
              <a:t>Nikkei 225 </a:t>
            </a:r>
          </a:p>
        </p:txBody>
      </p:sp>
      <p:sp>
        <p:nvSpPr>
          <p:cNvPr id="1514" name="Google Shape;1514;p60"/>
          <p:cNvSpPr txBox="1"/>
          <p:nvPr/>
        </p:nvSpPr>
        <p:spPr>
          <a:xfrm>
            <a:off x="96211" y="1143534"/>
            <a:ext cx="3095871"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The Nikkei 225 is a stock market index that tracks the performance of 225 large-cap publicly traded companies listed on the Tokyo Stock Exchange in Japan. It's one of the most widely followed indexes in Asia.</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screenshot, plot, line&#10;&#10;Description automatically generated">
            <a:extLst>
              <a:ext uri="{FF2B5EF4-FFF2-40B4-BE49-F238E27FC236}">
                <a16:creationId xmlns:a16="http://schemas.microsoft.com/office/drawing/2014/main" id="{ED4C888A-E753-5152-49D7-E8FC2A142D46}"/>
              </a:ext>
            </a:extLst>
          </p:cNvPr>
          <p:cNvPicPr>
            <a:picLocks noChangeAspect="1"/>
          </p:cNvPicPr>
          <p:nvPr/>
        </p:nvPicPr>
        <p:blipFill>
          <a:blip r:embed="rId3"/>
          <a:stretch>
            <a:fillRect/>
          </a:stretch>
        </p:blipFill>
        <p:spPr>
          <a:xfrm>
            <a:off x="3192082" y="1543611"/>
            <a:ext cx="5855707" cy="3139757"/>
          </a:xfrm>
          <a:prstGeom prst="rect">
            <a:avLst/>
          </a:prstGeom>
        </p:spPr>
      </p:pic>
    </p:spTree>
    <p:extLst>
      <p:ext uri="{BB962C8B-B14F-4D97-AF65-F5344CB8AC3E}">
        <p14:creationId xmlns:p14="http://schemas.microsoft.com/office/powerpoint/2010/main" val="361910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631911" y="220789"/>
            <a:ext cx="7704000" cy="572700"/>
          </a:xfrm>
          <a:prstGeom prst="rect">
            <a:avLst/>
          </a:prstGeom>
        </p:spPr>
        <p:txBody>
          <a:bodyPr spcFirstLastPara="1" wrap="square" lIns="91425" tIns="91425" rIns="91425" bIns="91425" anchor="ctr" anchorCtr="0">
            <a:noAutofit/>
          </a:bodyPr>
          <a:lstStyle/>
          <a:p>
            <a:pPr marL="0" lvl="0" indent="0" algn="ctr">
              <a:buFont typeface="Arial"/>
              <a:buNone/>
            </a:pPr>
            <a:r>
              <a:rPr lang="en-US" sz="3200" b="1" dirty="0">
                <a:solidFill>
                  <a:schemeClr val="tx1">
                    <a:lumMod val="85000"/>
                    <a:lumOff val="15000"/>
                  </a:schemeClr>
                </a:solidFill>
                <a:latin typeface="Titillium Web"/>
                <a:sym typeface="Titillium Web"/>
              </a:rPr>
              <a:t>Shenzhen Composite </a:t>
            </a:r>
          </a:p>
        </p:txBody>
      </p:sp>
      <p:sp>
        <p:nvSpPr>
          <p:cNvPr id="1514" name="Google Shape;1514;p60"/>
          <p:cNvSpPr txBox="1"/>
          <p:nvPr/>
        </p:nvSpPr>
        <p:spPr>
          <a:xfrm>
            <a:off x="201547" y="925447"/>
            <a:ext cx="2607753" cy="2335545"/>
          </a:xfrm>
          <a:prstGeom prst="rect">
            <a:avLst/>
          </a:prstGeom>
          <a:noFill/>
          <a:ln>
            <a:noFill/>
          </a:ln>
        </p:spPr>
        <p:txBody>
          <a:bodyPr spcFirstLastPara="1" wrap="square" lIns="91425" tIns="91425" rIns="91425" bIns="91425" anchor="t" anchorCtr="0">
            <a:noAutofit/>
          </a:bodyPr>
          <a:lstStyle/>
          <a:p>
            <a:pPr algn="l">
              <a:lnSpc>
                <a:spcPct val="150000"/>
              </a:lnSpc>
            </a:pPr>
            <a:r>
              <a:rPr lang="en-US" b="0" i="0" dirty="0">
                <a:solidFill>
                  <a:srgbClr val="374151"/>
                </a:solidFill>
                <a:effectLst/>
                <a:latin typeface="Söhne"/>
              </a:rPr>
              <a:t>The Shenzhen Composite is a stock market index that tracks the performance of over 1,700 publicly traded companies listed on the Shenzhen Stock Exchange in China. It's heavily weighted towards technology and manufacturing companies.</a:t>
            </a:r>
          </a:p>
        </p:txBody>
      </p:sp>
      <p:sp>
        <p:nvSpPr>
          <p:cNvPr id="1515" name="Google Shape;1515;p60"/>
          <p:cNvSpPr txBox="1"/>
          <p:nvPr/>
        </p:nvSpPr>
        <p:spPr>
          <a:xfrm>
            <a:off x="5901001" y="1112123"/>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screenshot, plot, line&#10;&#10;Description automatically generated">
            <a:extLst>
              <a:ext uri="{FF2B5EF4-FFF2-40B4-BE49-F238E27FC236}">
                <a16:creationId xmlns:a16="http://schemas.microsoft.com/office/drawing/2014/main" id="{57EFFA5A-2CE9-BCC0-DC92-65B5AD307724}"/>
              </a:ext>
            </a:extLst>
          </p:cNvPr>
          <p:cNvPicPr>
            <a:picLocks noChangeAspect="1"/>
          </p:cNvPicPr>
          <p:nvPr/>
        </p:nvPicPr>
        <p:blipFill>
          <a:blip r:embed="rId3"/>
          <a:stretch>
            <a:fillRect/>
          </a:stretch>
        </p:blipFill>
        <p:spPr>
          <a:xfrm>
            <a:off x="2959356" y="1539814"/>
            <a:ext cx="5983096" cy="3251145"/>
          </a:xfrm>
          <a:prstGeom prst="rect">
            <a:avLst/>
          </a:prstGeom>
        </p:spPr>
      </p:pic>
    </p:spTree>
    <p:extLst>
      <p:ext uri="{BB962C8B-B14F-4D97-AF65-F5344CB8AC3E}">
        <p14:creationId xmlns:p14="http://schemas.microsoft.com/office/powerpoint/2010/main" val="24221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648626" y="253648"/>
            <a:ext cx="7704000" cy="572700"/>
          </a:xfrm>
          <a:prstGeom prst="rect">
            <a:avLst/>
          </a:prstGeom>
        </p:spPr>
        <p:txBody>
          <a:bodyPr spcFirstLastPara="1" wrap="square" lIns="91425" tIns="91425" rIns="91425" bIns="91425" anchor="ctr" anchorCtr="0">
            <a:noAutofit/>
          </a:bodyPr>
          <a:lstStyle/>
          <a:p>
            <a:pPr marL="0" lvl="0" indent="0" algn="ctr">
              <a:buFont typeface="Arial"/>
              <a:buNone/>
            </a:pPr>
            <a:r>
              <a:rPr lang="en-US" sz="3200" b="1" dirty="0">
                <a:solidFill>
                  <a:schemeClr val="tx1">
                    <a:lumMod val="85000"/>
                    <a:lumOff val="15000"/>
                  </a:schemeClr>
                </a:solidFill>
                <a:latin typeface="Titillium Web"/>
                <a:sym typeface="Titillium Web"/>
              </a:rPr>
              <a:t>CAC 40 Index (France)</a:t>
            </a:r>
          </a:p>
        </p:txBody>
      </p:sp>
      <p:sp>
        <p:nvSpPr>
          <p:cNvPr id="1514" name="Google Shape;1514;p60"/>
          <p:cNvSpPr txBox="1"/>
          <p:nvPr/>
        </p:nvSpPr>
        <p:spPr>
          <a:xfrm>
            <a:off x="201548" y="1193438"/>
            <a:ext cx="2958780"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CAC 40 is a stock market index that tracks the performance of the 40 largest companies listed on the Euronext Paris stock exchange in France. It's widely regarded as a barometer of the French stock market.</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line, plot, screenshot, diagram&#10;&#10;Description automatically generated">
            <a:extLst>
              <a:ext uri="{FF2B5EF4-FFF2-40B4-BE49-F238E27FC236}">
                <a16:creationId xmlns:a16="http://schemas.microsoft.com/office/drawing/2014/main" id="{0FF01F26-5D6A-0B4C-37D0-01E5E859277A}"/>
              </a:ext>
            </a:extLst>
          </p:cNvPr>
          <p:cNvPicPr>
            <a:picLocks noChangeAspect="1"/>
          </p:cNvPicPr>
          <p:nvPr/>
        </p:nvPicPr>
        <p:blipFill>
          <a:blip r:embed="rId3"/>
          <a:stretch>
            <a:fillRect/>
          </a:stretch>
        </p:blipFill>
        <p:spPr>
          <a:xfrm>
            <a:off x="3270926" y="1583065"/>
            <a:ext cx="5782124" cy="3100303"/>
          </a:xfrm>
          <a:prstGeom prst="rect">
            <a:avLst/>
          </a:prstGeom>
        </p:spPr>
      </p:pic>
    </p:spTree>
    <p:extLst>
      <p:ext uri="{BB962C8B-B14F-4D97-AF65-F5344CB8AC3E}">
        <p14:creationId xmlns:p14="http://schemas.microsoft.com/office/powerpoint/2010/main" val="243476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1598134" y="1511961"/>
            <a:ext cx="634014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Final Choice of Investments</a:t>
            </a:r>
            <a:endParaRPr dirty="0"/>
          </a:p>
        </p:txBody>
      </p:sp>
      <p:grpSp>
        <p:nvGrpSpPr>
          <p:cNvPr id="3" name="Group 2">
            <a:extLst>
              <a:ext uri="{FF2B5EF4-FFF2-40B4-BE49-F238E27FC236}">
                <a16:creationId xmlns:a16="http://schemas.microsoft.com/office/drawing/2014/main" id="{6AC70DF1-3F36-C676-FC30-91DD2C944704}"/>
              </a:ext>
            </a:extLst>
          </p:cNvPr>
          <p:cNvGrpSpPr/>
          <p:nvPr/>
        </p:nvGrpSpPr>
        <p:grpSpPr>
          <a:xfrm>
            <a:off x="3713100" y="439023"/>
            <a:ext cx="1717800" cy="885514"/>
            <a:chOff x="3713100" y="692411"/>
            <a:chExt cx="1717800" cy="885514"/>
          </a:xfrm>
        </p:grpSpPr>
        <p:grpSp>
          <p:nvGrpSpPr>
            <p:cNvPr id="1477" name="Google Shape;1477;p58"/>
            <p:cNvGrpSpPr/>
            <p:nvPr/>
          </p:nvGrpSpPr>
          <p:grpSpPr>
            <a:xfrm>
              <a:off x="3765343" y="692411"/>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00" y="1577925"/>
              <a:ext cx="1717800" cy="0"/>
            </a:xfrm>
            <a:prstGeom prst="straightConnector1">
              <a:avLst/>
            </a:prstGeom>
            <a:noFill/>
            <a:ln w="19050" cap="flat" cmpd="sng">
              <a:solidFill>
                <a:schemeClr val="accent3"/>
              </a:solidFill>
              <a:prstDash val="solid"/>
              <a:round/>
              <a:headEnd type="none" w="med" len="med"/>
              <a:tailEnd type="none" w="med" len="med"/>
            </a:ln>
          </p:spPr>
        </p:cxnSp>
      </p:grpSp>
      <p:sp>
        <p:nvSpPr>
          <p:cNvPr id="2" name="Google Shape;1475;p58">
            <a:extLst>
              <a:ext uri="{FF2B5EF4-FFF2-40B4-BE49-F238E27FC236}">
                <a16:creationId xmlns:a16="http://schemas.microsoft.com/office/drawing/2014/main" id="{AF6A9649-5D9A-BFD0-BD8D-2EBED379D242}"/>
              </a:ext>
            </a:extLst>
          </p:cNvPr>
          <p:cNvSpPr txBox="1">
            <a:spLocks/>
          </p:cNvSpPr>
          <p:nvPr/>
        </p:nvSpPr>
        <p:spPr>
          <a:xfrm>
            <a:off x="1478457" y="2138083"/>
            <a:ext cx="6340140" cy="23055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2000" dirty="0"/>
              <a:t>1.</a:t>
            </a:r>
            <a:r>
              <a:rPr lang="en-US" sz="2000" b="1" dirty="0">
                <a:solidFill>
                  <a:schemeClr val="tx1">
                    <a:lumMod val="85000"/>
                    <a:lumOff val="15000"/>
                  </a:schemeClr>
                </a:solidFill>
                <a:latin typeface="Titillium Web"/>
                <a:sym typeface="Titillium Web"/>
              </a:rPr>
              <a:t> FTSE 100 (UK market) </a:t>
            </a:r>
          </a:p>
          <a:p>
            <a:endParaRPr lang="en-US" sz="2000" dirty="0"/>
          </a:p>
          <a:p>
            <a:r>
              <a:rPr lang="en-US" sz="2000" dirty="0"/>
              <a:t>2.</a:t>
            </a:r>
            <a:r>
              <a:rPr lang="en-US" sz="2000" b="1" dirty="0">
                <a:solidFill>
                  <a:schemeClr val="tx1">
                    <a:lumMod val="85000"/>
                    <a:lumOff val="15000"/>
                  </a:schemeClr>
                </a:solidFill>
                <a:latin typeface="Titillium Web"/>
                <a:sym typeface="Titillium Web"/>
              </a:rPr>
              <a:t> Dow Jones Industrial Ave</a:t>
            </a:r>
          </a:p>
          <a:p>
            <a:endParaRPr lang="en-US" sz="2000" dirty="0"/>
          </a:p>
          <a:p>
            <a:r>
              <a:rPr lang="en-US" sz="2000" dirty="0"/>
              <a:t>3.</a:t>
            </a:r>
            <a:r>
              <a:rPr lang="en-ZA" sz="2000" b="1" dirty="0">
                <a:solidFill>
                  <a:schemeClr val="tx1">
                    <a:lumMod val="85000"/>
                    <a:lumOff val="15000"/>
                  </a:schemeClr>
                </a:solidFill>
                <a:latin typeface="Titillium Web"/>
                <a:ea typeface="Titillium Web"/>
                <a:cs typeface="Titillium Web"/>
                <a:sym typeface="Titillium Web"/>
              </a:rPr>
              <a:t> S&amp;P 500</a:t>
            </a: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1598134" y="1511961"/>
            <a:ext cx="634014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is because:</a:t>
            </a:r>
            <a:endParaRPr dirty="0"/>
          </a:p>
        </p:txBody>
      </p:sp>
      <p:grpSp>
        <p:nvGrpSpPr>
          <p:cNvPr id="3" name="Group 2">
            <a:extLst>
              <a:ext uri="{FF2B5EF4-FFF2-40B4-BE49-F238E27FC236}">
                <a16:creationId xmlns:a16="http://schemas.microsoft.com/office/drawing/2014/main" id="{6AC70DF1-3F36-C676-FC30-91DD2C944704}"/>
              </a:ext>
            </a:extLst>
          </p:cNvPr>
          <p:cNvGrpSpPr/>
          <p:nvPr/>
        </p:nvGrpSpPr>
        <p:grpSpPr>
          <a:xfrm>
            <a:off x="3713100" y="439023"/>
            <a:ext cx="1717800" cy="885514"/>
            <a:chOff x="3713100" y="692411"/>
            <a:chExt cx="1717800" cy="885514"/>
          </a:xfrm>
        </p:grpSpPr>
        <p:grpSp>
          <p:nvGrpSpPr>
            <p:cNvPr id="1477" name="Google Shape;1477;p58"/>
            <p:cNvGrpSpPr/>
            <p:nvPr/>
          </p:nvGrpSpPr>
          <p:grpSpPr>
            <a:xfrm>
              <a:off x="3765343" y="692411"/>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00" y="1577925"/>
              <a:ext cx="1717800" cy="0"/>
            </a:xfrm>
            <a:prstGeom prst="straightConnector1">
              <a:avLst/>
            </a:prstGeom>
            <a:noFill/>
            <a:ln w="19050" cap="flat" cmpd="sng">
              <a:solidFill>
                <a:schemeClr val="accent3"/>
              </a:solidFill>
              <a:prstDash val="solid"/>
              <a:round/>
              <a:headEnd type="none" w="med" len="med"/>
              <a:tailEnd type="none" w="med" len="med"/>
            </a:ln>
          </p:spPr>
        </p:cxnSp>
      </p:grpSp>
      <p:sp>
        <p:nvSpPr>
          <p:cNvPr id="2" name="Google Shape;1475;p58">
            <a:extLst>
              <a:ext uri="{FF2B5EF4-FFF2-40B4-BE49-F238E27FC236}">
                <a16:creationId xmlns:a16="http://schemas.microsoft.com/office/drawing/2014/main" id="{AF6A9649-5D9A-BFD0-BD8D-2EBED379D242}"/>
              </a:ext>
            </a:extLst>
          </p:cNvPr>
          <p:cNvSpPr txBox="1">
            <a:spLocks/>
          </p:cNvSpPr>
          <p:nvPr/>
        </p:nvSpPr>
        <p:spPr>
          <a:xfrm>
            <a:off x="519525" y="1843650"/>
            <a:ext cx="7906658" cy="23055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2000" dirty="0"/>
              <a:t>  The 3 best investments based on the lowest mean squared error are:</a:t>
            </a:r>
          </a:p>
          <a:p>
            <a:endParaRPr lang="en-US" sz="2000" dirty="0"/>
          </a:p>
          <a:p>
            <a:r>
              <a:rPr lang="en-US" sz="2000" dirty="0"/>
              <a:t>1. ^FTSE from 2023-01-01 to 2023-12-31</a:t>
            </a:r>
          </a:p>
          <a:p>
            <a:r>
              <a:rPr lang="en-US" sz="2000" dirty="0"/>
              <a:t>2. ^DJI from 2023-01-01 to 2023-12-31</a:t>
            </a:r>
          </a:p>
          <a:p>
            <a:r>
              <a:rPr lang="en-US" sz="2000" dirty="0"/>
              <a:t>3. ^GSPC from 2023-01-01 to 2023-12-31</a:t>
            </a:r>
          </a:p>
        </p:txBody>
      </p:sp>
    </p:spTree>
    <p:extLst>
      <p:ext uri="{BB962C8B-B14F-4D97-AF65-F5344CB8AC3E}">
        <p14:creationId xmlns:p14="http://schemas.microsoft.com/office/powerpoint/2010/main" val="165776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142977" y="52470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But Why?</a:t>
            </a:r>
            <a:endParaRPr sz="3000" dirty="0"/>
          </a:p>
        </p:txBody>
      </p:sp>
      <p:sp>
        <p:nvSpPr>
          <p:cNvPr id="1042" name="Google Shape;1042;p54"/>
          <p:cNvSpPr txBox="1">
            <a:spLocks noGrp="1"/>
          </p:cNvSpPr>
          <p:nvPr>
            <p:ph type="body" idx="1"/>
          </p:nvPr>
        </p:nvSpPr>
        <p:spPr>
          <a:xfrm>
            <a:off x="212488" y="1166882"/>
            <a:ext cx="7571588" cy="3680540"/>
          </a:xfrm>
          <a:prstGeom prst="rect">
            <a:avLst/>
          </a:prstGeom>
        </p:spPr>
        <p:txBody>
          <a:bodyPr spcFirstLastPara="1" wrap="square" lIns="91425" tIns="91425" rIns="91425" bIns="91425" anchor="t" anchorCtr="0">
            <a:noAutofit/>
          </a:bodyPr>
          <a:lstStyle/>
          <a:p>
            <a:pPr algn="l">
              <a:lnSpc>
                <a:spcPct val="150000"/>
              </a:lnSpc>
              <a:buFont typeface="+mj-lt"/>
              <a:buAutoNum type="arabicPeriod"/>
            </a:pPr>
            <a:r>
              <a:rPr lang="en-US" sz="1600" b="0" i="0" dirty="0">
                <a:solidFill>
                  <a:srgbClr val="374151"/>
                </a:solidFill>
                <a:effectLst/>
                <a:latin typeface="Söhne"/>
              </a:rPr>
              <a:t>Global Recognition: The FTSE, DOW, and S&amp;P 500 are globally recognized indices, widely tracked by investors, financial professionals, and media outlets worldwide. Their popularity and global reach make them valuable benchmarks for comparing investment performance and analyzing market trends on an international scale.</a:t>
            </a:r>
          </a:p>
          <a:p>
            <a:pPr algn="l">
              <a:lnSpc>
                <a:spcPct val="150000"/>
              </a:lnSpc>
              <a:buFont typeface="+mj-lt"/>
              <a:buAutoNum type="arabicPeriod"/>
            </a:pPr>
            <a:endParaRPr lang="en-US" sz="1600" b="0" i="0" dirty="0">
              <a:solidFill>
                <a:srgbClr val="374151"/>
              </a:solidFill>
              <a:effectLst/>
              <a:latin typeface="Söhne"/>
            </a:endParaRPr>
          </a:p>
          <a:p>
            <a:pPr algn="l">
              <a:lnSpc>
                <a:spcPct val="150000"/>
              </a:lnSpc>
              <a:buFont typeface="+mj-lt"/>
              <a:buAutoNum type="arabicPeriod"/>
            </a:pPr>
            <a:r>
              <a:rPr lang="en-US" sz="1600" b="0" i="0" dirty="0">
                <a:solidFill>
                  <a:srgbClr val="374151"/>
                </a:solidFill>
                <a:effectLst/>
                <a:latin typeface="Söhne"/>
              </a:rPr>
              <a:t>Performance Track Record: These indices have historically delivered competitive returns over the long term. While past performance does not guarantee future results, the consistency and overall positive performance of these indices over time have contributed to their reputation as attractive investment options.</a:t>
            </a:r>
          </a:p>
          <a:p>
            <a:pPr marL="0" lvl="0" indent="0" algn="just" rtl="0">
              <a:lnSpc>
                <a:spcPct val="150000"/>
              </a:lnSpc>
              <a:spcBef>
                <a:spcPts val="0"/>
              </a:spcBef>
              <a:spcAft>
                <a:spcPts val="0"/>
              </a:spcAft>
              <a:buClr>
                <a:schemeClr val="dk1"/>
              </a:buClr>
              <a:buSzPts val="1100"/>
              <a:buFont typeface="Arial"/>
              <a:buNone/>
            </a:pPr>
            <a:endParaRPr sz="1600" dirty="0"/>
          </a:p>
        </p:txBody>
      </p:sp>
      <p:grpSp>
        <p:nvGrpSpPr>
          <p:cNvPr id="1043" name="Google Shape;1043;p54"/>
          <p:cNvGrpSpPr/>
          <p:nvPr/>
        </p:nvGrpSpPr>
        <p:grpSpPr>
          <a:xfrm>
            <a:off x="7818831" y="1871577"/>
            <a:ext cx="1114384" cy="1198247"/>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61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434258" y="4538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Why?</a:t>
            </a:r>
            <a:endParaRPr lang="en-ZA" sz="3000" dirty="0"/>
          </a:p>
        </p:txBody>
      </p:sp>
      <p:sp>
        <p:nvSpPr>
          <p:cNvPr id="1042" name="Google Shape;1042;p54"/>
          <p:cNvSpPr txBox="1">
            <a:spLocks noGrp="1"/>
          </p:cNvSpPr>
          <p:nvPr>
            <p:ph type="body" idx="1"/>
          </p:nvPr>
        </p:nvSpPr>
        <p:spPr>
          <a:xfrm>
            <a:off x="212488" y="1166882"/>
            <a:ext cx="7571588" cy="3416400"/>
          </a:xfrm>
          <a:prstGeom prst="rect">
            <a:avLst/>
          </a:prstGeom>
        </p:spPr>
        <p:txBody>
          <a:bodyPr spcFirstLastPara="1" wrap="square" lIns="91425" tIns="91425" rIns="91425" bIns="91425" anchor="t" anchorCtr="0">
            <a:noAutofit/>
          </a:bodyPr>
          <a:lstStyle/>
          <a:p>
            <a:pPr algn="l"/>
            <a:r>
              <a:rPr lang="en-US" sz="1600" b="0" i="0" dirty="0">
                <a:solidFill>
                  <a:srgbClr val="374151"/>
                </a:solidFill>
                <a:effectLst/>
                <a:latin typeface="Söhne"/>
              </a:rPr>
              <a:t>After considering both quantitative and qualitative factors, I recommend investing in the FTSE 100. While all three indexes had low mean squared errors, the FTSE 100 performed consistently well over a longer period of time, indicating a more stable investment option.</a:t>
            </a:r>
          </a:p>
          <a:p>
            <a:pPr algn="l"/>
            <a:endParaRPr lang="en-US" sz="1600" b="0" i="0" dirty="0">
              <a:solidFill>
                <a:srgbClr val="374151"/>
              </a:solidFill>
              <a:effectLst/>
              <a:latin typeface="Söhne"/>
            </a:endParaRPr>
          </a:p>
          <a:p>
            <a:pPr algn="l"/>
            <a:r>
              <a:rPr lang="en-US" sz="1600" b="0" i="0" dirty="0">
                <a:solidFill>
                  <a:srgbClr val="374151"/>
                </a:solidFill>
                <a:effectLst/>
                <a:latin typeface="Söhne"/>
              </a:rPr>
              <a:t>Furthermore, with Brexit uncertainty now resolved and the UK economy showing signs of recovery from the pandemic, investing in the FTSE 100 is a good option for the long term. The UK government's focus on renewable energy and technology sectors also suggests potential growth in those areas.</a:t>
            </a:r>
          </a:p>
          <a:p>
            <a:pPr marL="0" lvl="0" indent="0" algn="just" rtl="0">
              <a:spcBef>
                <a:spcPts val="0"/>
              </a:spcBef>
              <a:spcAft>
                <a:spcPts val="0"/>
              </a:spcAft>
              <a:buClr>
                <a:schemeClr val="dk1"/>
              </a:buClr>
              <a:buSzPts val="1100"/>
              <a:buFont typeface="Arial"/>
              <a:buNone/>
            </a:pPr>
            <a:endParaRPr sz="1600" dirty="0"/>
          </a:p>
        </p:txBody>
      </p:sp>
      <p:grpSp>
        <p:nvGrpSpPr>
          <p:cNvPr id="1043" name="Google Shape;1043;p54"/>
          <p:cNvGrpSpPr/>
          <p:nvPr/>
        </p:nvGrpSpPr>
        <p:grpSpPr>
          <a:xfrm>
            <a:off x="7818831" y="1871577"/>
            <a:ext cx="1114384" cy="1198247"/>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045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434258" y="4538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Environmental factors </a:t>
            </a:r>
            <a:endParaRPr lang="en-ZA" sz="3000" dirty="0"/>
          </a:p>
        </p:txBody>
      </p:sp>
      <p:sp>
        <p:nvSpPr>
          <p:cNvPr id="1042" name="Google Shape;1042;p54"/>
          <p:cNvSpPr txBox="1">
            <a:spLocks noGrp="1"/>
          </p:cNvSpPr>
          <p:nvPr>
            <p:ph type="body" idx="1"/>
          </p:nvPr>
        </p:nvSpPr>
        <p:spPr>
          <a:xfrm>
            <a:off x="212488" y="1166882"/>
            <a:ext cx="7571588" cy="3416400"/>
          </a:xfrm>
          <a:prstGeom prst="rect">
            <a:avLst/>
          </a:prstGeom>
        </p:spPr>
        <p:txBody>
          <a:bodyPr spcFirstLastPara="1" wrap="square" lIns="91425" tIns="91425" rIns="91425" bIns="91425" anchor="t" anchorCtr="0">
            <a:noAutofit/>
          </a:bodyPr>
          <a:lstStyle/>
          <a:p>
            <a:pPr algn="l"/>
            <a:r>
              <a:rPr lang="en-US" sz="1050" b="0" i="0" dirty="0">
                <a:solidFill>
                  <a:srgbClr val="374151"/>
                </a:solidFill>
                <a:effectLst/>
                <a:latin typeface="Söhne"/>
              </a:rPr>
              <a:t>Environmental factors can play a significant role in the performance of markets. Some environmental factors that can affect the performance of the FTSE 100, Dow Jones Industrial Average, and S&amp;P 500 include:</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Political climate: Changes in government policies, trade agreements, and political stability can all affect the performance of these markets.</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Economic conditions: Economic conditions such as inflation, interest rates, and unemployment rates can all impact the performance of these markets.</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Social factors: Social factors such as demographics, consumer behavior, and cultural shifts can also have an impact on market performance.</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Environmental factors: Environmental factors such as natural disasters and climate change can have a significant impact on industries that make up these markets, such as energy and agriculture.</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Technological advancements: Technological advancements can lead to disruptive innovation, which can impact entire industries and affect the performance of markets.</a:t>
            </a:r>
          </a:p>
          <a:p>
            <a:pPr algn="l"/>
            <a:endParaRPr lang="en-US" sz="1050" b="0" i="0" dirty="0">
              <a:solidFill>
                <a:srgbClr val="374151"/>
              </a:solidFill>
              <a:effectLst/>
              <a:latin typeface="Söhne"/>
            </a:endParaRPr>
          </a:p>
          <a:p>
            <a:pPr algn="l"/>
            <a:r>
              <a:rPr lang="en-US" sz="1050" b="0" i="0" dirty="0">
                <a:solidFill>
                  <a:srgbClr val="374151"/>
                </a:solidFill>
                <a:effectLst/>
                <a:latin typeface="Söhne"/>
              </a:rPr>
              <a:t>It is important to consider these environmental factors when analyzing the performance of these markets, as historical performance is not a guarantee of future performance.</a:t>
            </a:r>
            <a:endParaRPr lang="en-US" sz="1050" dirty="0"/>
          </a:p>
        </p:txBody>
      </p:sp>
      <p:grpSp>
        <p:nvGrpSpPr>
          <p:cNvPr id="1043" name="Google Shape;1043;p54"/>
          <p:cNvGrpSpPr/>
          <p:nvPr/>
        </p:nvGrpSpPr>
        <p:grpSpPr>
          <a:xfrm>
            <a:off x="7818831" y="1871577"/>
            <a:ext cx="1114384" cy="1198247"/>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560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5"/>
        <p:cNvGrpSpPr/>
        <p:nvPr/>
      </p:nvGrpSpPr>
      <p:grpSpPr>
        <a:xfrm>
          <a:off x="0" y="0"/>
          <a:ext cx="0" cy="0"/>
          <a:chOff x="0" y="0"/>
          <a:chExt cx="0" cy="0"/>
        </a:xfrm>
      </p:grpSpPr>
      <p:sp>
        <p:nvSpPr>
          <p:cNvPr id="1666" name="Google Shape;1666;p64"/>
          <p:cNvSpPr txBox="1">
            <a:spLocks noGrp="1"/>
          </p:cNvSpPr>
          <p:nvPr>
            <p:ph type="title"/>
          </p:nvPr>
        </p:nvSpPr>
        <p:spPr>
          <a:xfrm>
            <a:off x="720000" y="5814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bg1"/>
                </a:solidFill>
              </a:rPr>
              <a:t>Investment Projections</a:t>
            </a:r>
            <a:endParaRPr sz="4400" dirty="0">
              <a:solidFill>
                <a:schemeClr val="bg1"/>
              </a:solidFill>
            </a:endParaRPr>
          </a:p>
        </p:txBody>
      </p:sp>
      <p:grpSp>
        <p:nvGrpSpPr>
          <p:cNvPr id="1667" name="Google Shape;1667;p64"/>
          <p:cNvGrpSpPr/>
          <p:nvPr/>
        </p:nvGrpSpPr>
        <p:grpSpPr>
          <a:xfrm>
            <a:off x="1186148" y="1469313"/>
            <a:ext cx="6296658" cy="2935307"/>
            <a:chOff x="1186148" y="1469313"/>
            <a:chExt cx="6296658" cy="2935307"/>
          </a:xfrm>
        </p:grpSpPr>
        <p:grpSp>
          <p:nvGrpSpPr>
            <p:cNvPr id="1668" name="Google Shape;1668;p64"/>
            <p:cNvGrpSpPr/>
            <p:nvPr/>
          </p:nvGrpSpPr>
          <p:grpSpPr>
            <a:xfrm>
              <a:off x="1186148" y="1469313"/>
              <a:ext cx="6296658" cy="2935307"/>
              <a:chOff x="1135348" y="1977313"/>
              <a:chExt cx="6296658" cy="2935307"/>
            </a:xfrm>
          </p:grpSpPr>
          <p:sp>
            <p:nvSpPr>
              <p:cNvPr id="1669" name="Google Shape;1669;p64"/>
              <p:cNvSpPr/>
              <p:nvPr/>
            </p:nvSpPr>
            <p:spPr>
              <a:xfrm>
                <a:off x="3553046" y="47529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4"/>
              <p:cNvSpPr/>
              <p:nvPr/>
            </p:nvSpPr>
            <p:spPr>
              <a:xfrm>
                <a:off x="6486426" y="34502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4"/>
              <p:cNvSpPr/>
              <p:nvPr/>
            </p:nvSpPr>
            <p:spPr>
              <a:xfrm>
                <a:off x="7263081" y="4097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4"/>
              <p:cNvSpPr/>
              <p:nvPr/>
            </p:nvSpPr>
            <p:spPr>
              <a:xfrm>
                <a:off x="6546106" y="47528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4"/>
              <p:cNvSpPr/>
              <p:nvPr/>
            </p:nvSpPr>
            <p:spPr>
              <a:xfrm>
                <a:off x="1135348" y="4055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4"/>
              <p:cNvSpPr/>
              <p:nvPr/>
            </p:nvSpPr>
            <p:spPr>
              <a:xfrm>
                <a:off x="1255542" y="44569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4"/>
              <p:cNvSpPr/>
              <p:nvPr/>
            </p:nvSpPr>
            <p:spPr>
              <a:xfrm>
                <a:off x="3384131" y="19773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4"/>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7" name="Google Shape;1677;p64"/>
            <p:cNvSpPr/>
            <p:nvPr/>
          </p:nvSpPr>
          <p:spPr>
            <a:xfrm>
              <a:off x="5690401" y="31699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64"/>
            <p:cNvGrpSpPr/>
            <p:nvPr/>
          </p:nvGrpSpPr>
          <p:grpSpPr>
            <a:xfrm>
              <a:off x="3203846" y="2094205"/>
              <a:ext cx="99806" cy="99809"/>
              <a:chOff x="3688596" y="3879680"/>
              <a:chExt cx="99806" cy="99809"/>
            </a:xfrm>
          </p:grpSpPr>
          <p:sp>
            <p:nvSpPr>
              <p:cNvPr id="1679" name="Google Shape;1679;p6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24365" y="253648"/>
            <a:ext cx="7704000" cy="572700"/>
          </a:xfrm>
          <a:prstGeom prst="rect">
            <a:avLst/>
          </a:prstGeom>
        </p:spPr>
        <p:txBody>
          <a:bodyPr spcFirstLastPara="1" wrap="square" lIns="91425" tIns="91425" rIns="91425" bIns="91425" anchor="ctr" anchorCtr="0">
            <a:noAutofit/>
          </a:bodyPr>
          <a:lstStyle/>
          <a:p>
            <a:pPr algn="ctr"/>
            <a:r>
              <a:rPr lang="en-US" sz="3200" b="1" dirty="0">
                <a:solidFill>
                  <a:schemeClr val="tx1">
                    <a:lumMod val="85000"/>
                    <a:lumOff val="15000"/>
                  </a:schemeClr>
                </a:solidFill>
                <a:latin typeface="Titillium Web"/>
                <a:sym typeface="Titillium Web"/>
              </a:rPr>
              <a:t>FTSE 100 (UK market)  Investment</a:t>
            </a:r>
          </a:p>
        </p:txBody>
      </p:sp>
      <p:sp>
        <p:nvSpPr>
          <p:cNvPr id="1514" name="Google Shape;1514;p60"/>
          <p:cNvSpPr txBox="1"/>
          <p:nvPr/>
        </p:nvSpPr>
        <p:spPr>
          <a:xfrm>
            <a:off x="166875" y="1789549"/>
            <a:ext cx="4072997" cy="2335545"/>
          </a:xfrm>
          <a:prstGeom prst="rect">
            <a:avLst/>
          </a:prstGeom>
          <a:noFill/>
          <a:ln>
            <a:noFill/>
          </a:ln>
        </p:spPr>
        <p:txBody>
          <a:bodyPr spcFirstLastPara="1" wrap="square" lIns="91425" tIns="91425" rIns="91425" bIns="91425" anchor="t" anchorCtr="0">
            <a:noAutofit/>
          </a:bodyPr>
          <a:lstStyle/>
          <a:p>
            <a:pPr>
              <a:lnSpc>
                <a:spcPct val="150000"/>
              </a:lnSpc>
            </a:pPr>
            <a:r>
              <a:rPr lang="en-US" b="1" i="0" dirty="0">
                <a:solidFill>
                  <a:srgbClr val="374151"/>
                </a:solidFill>
                <a:effectLst/>
                <a:latin typeface="Söhne"/>
              </a:rPr>
              <a:t>Investment amount: </a:t>
            </a:r>
            <a:r>
              <a:rPr lang="en-US" b="0" i="0" dirty="0">
                <a:solidFill>
                  <a:srgbClr val="374151"/>
                </a:solidFill>
                <a:effectLst/>
                <a:latin typeface="Söhne"/>
              </a:rPr>
              <a:t>R60000</a:t>
            </a:r>
          </a:p>
          <a:p>
            <a:pPr>
              <a:lnSpc>
                <a:spcPct val="150000"/>
              </a:lnSpc>
            </a:pPr>
            <a:r>
              <a:rPr lang="en-US" b="1" i="0" dirty="0">
                <a:solidFill>
                  <a:srgbClr val="374151"/>
                </a:solidFill>
                <a:effectLst/>
                <a:latin typeface="Söhne"/>
              </a:rPr>
              <a:t>Investment period: </a:t>
            </a:r>
            <a:r>
              <a:rPr lang="en-US" b="0" i="0" dirty="0">
                <a:solidFill>
                  <a:srgbClr val="374151"/>
                </a:solidFill>
                <a:effectLst/>
                <a:latin typeface="Söhne"/>
              </a:rPr>
              <a:t>35 years</a:t>
            </a:r>
          </a:p>
          <a:p>
            <a:pPr>
              <a:lnSpc>
                <a:spcPct val="150000"/>
              </a:lnSpc>
            </a:pPr>
            <a:r>
              <a:rPr lang="en-US" b="1" i="0" dirty="0">
                <a:solidFill>
                  <a:srgbClr val="374151"/>
                </a:solidFill>
                <a:effectLst/>
                <a:latin typeface="Söhne"/>
              </a:rPr>
              <a:t>Current price: </a:t>
            </a:r>
            <a:r>
              <a:rPr lang="en-US" b="0" i="0" dirty="0">
                <a:solidFill>
                  <a:srgbClr val="374151"/>
                </a:solidFill>
                <a:effectLst/>
                <a:latin typeface="Söhne"/>
              </a:rPr>
              <a:t>R161182.72</a:t>
            </a:r>
          </a:p>
          <a:p>
            <a:pPr>
              <a:lnSpc>
                <a:spcPct val="150000"/>
              </a:lnSpc>
            </a:pPr>
            <a:r>
              <a:rPr lang="en-US" b="1" i="0" dirty="0">
                <a:solidFill>
                  <a:srgbClr val="374151"/>
                </a:solidFill>
                <a:effectLst/>
                <a:latin typeface="Söhne"/>
              </a:rPr>
              <a:t>Mean simulated price: </a:t>
            </a:r>
            <a:r>
              <a:rPr lang="en-US" b="0" i="0" dirty="0">
                <a:solidFill>
                  <a:srgbClr val="374151"/>
                </a:solidFill>
                <a:effectLst/>
                <a:latin typeface="Söhne"/>
              </a:rPr>
              <a:t>R587114.93</a:t>
            </a:r>
          </a:p>
          <a:p>
            <a:pPr>
              <a:lnSpc>
                <a:spcPct val="150000"/>
              </a:lnSpc>
            </a:pPr>
            <a:r>
              <a:rPr lang="en-US" b="1" i="0" dirty="0">
                <a:solidFill>
                  <a:srgbClr val="374151"/>
                </a:solidFill>
                <a:effectLst/>
                <a:latin typeface="Söhne"/>
              </a:rPr>
              <a:t>Standard deviation of simulated prices:</a:t>
            </a:r>
            <a:r>
              <a:rPr lang="en-US" b="0" i="0" dirty="0">
                <a:solidFill>
                  <a:srgbClr val="374151"/>
                </a:solidFill>
                <a:effectLst/>
                <a:latin typeface="Söhne"/>
              </a:rPr>
              <a:t>R656002.6</a:t>
            </a:r>
          </a:p>
          <a:p>
            <a:pPr>
              <a:lnSpc>
                <a:spcPct val="150000"/>
              </a:lnSpc>
            </a:pPr>
            <a:r>
              <a:rPr lang="en-US" b="1" i="0" dirty="0">
                <a:solidFill>
                  <a:srgbClr val="374151"/>
                </a:solidFill>
                <a:effectLst/>
                <a:latin typeface="Söhne"/>
              </a:rPr>
              <a:t>Future price in 35 years: </a:t>
            </a:r>
            <a:r>
              <a:rPr lang="en-US" b="0" i="0" dirty="0">
                <a:solidFill>
                  <a:srgbClr val="374151"/>
                </a:solidFill>
                <a:effectLst/>
                <a:latin typeface="Söhne"/>
              </a:rPr>
              <a:t>R12188505.98</a:t>
            </a:r>
          </a:p>
          <a:p>
            <a:pPr>
              <a:lnSpc>
                <a:spcPct val="150000"/>
              </a:lnSpc>
            </a:pPr>
            <a:r>
              <a:rPr lang="en-US" b="1" i="0" dirty="0">
                <a:solidFill>
                  <a:srgbClr val="374151"/>
                </a:solidFill>
                <a:effectLst/>
                <a:latin typeface="Söhne"/>
              </a:rPr>
              <a:t>Investment amount in 35 years:</a:t>
            </a:r>
            <a:r>
              <a:rPr lang="en-US" b="0" i="0" dirty="0">
                <a:solidFill>
                  <a:srgbClr val="374151"/>
                </a:solidFill>
                <a:effectLst/>
                <a:latin typeface="Söhne"/>
              </a:rPr>
              <a:t>R583758.69</a:t>
            </a:r>
          </a:p>
        </p:txBody>
      </p:sp>
      <p:sp>
        <p:nvSpPr>
          <p:cNvPr id="1515" name="Google Shape;1515;p60"/>
          <p:cNvSpPr txBox="1"/>
          <p:nvPr/>
        </p:nvSpPr>
        <p:spPr>
          <a:xfrm>
            <a:off x="5853861" y="1293444"/>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picture containing text, screenshot, diagram, plot&#10;&#10;Description automatically generated">
            <a:extLst>
              <a:ext uri="{FF2B5EF4-FFF2-40B4-BE49-F238E27FC236}">
                <a16:creationId xmlns:a16="http://schemas.microsoft.com/office/drawing/2014/main" id="{0863167D-BEE5-EC0B-60A2-5F8C4C61772C}"/>
              </a:ext>
            </a:extLst>
          </p:cNvPr>
          <p:cNvPicPr>
            <a:picLocks noChangeAspect="1"/>
          </p:cNvPicPr>
          <p:nvPr/>
        </p:nvPicPr>
        <p:blipFill>
          <a:blip r:embed="rId3"/>
          <a:stretch>
            <a:fillRect/>
          </a:stretch>
        </p:blipFill>
        <p:spPr>
          <a:xfrm>
            <a:off x="3727635" y="1613544"/>
            <a:ext cx="5416365" cy="2937233"/>
          </a:xfrm>
          <a:prstGeom prst="rect">
            <a:avLst/>
          </a:prstGeom>
        </p:spPr>
      </p:pic>
    </p:spTree>
    <p:extLst>
      <p:ext uri="{BB962C8B-B14F-4D97-AF65-F5344CB8AC3E}">
        <p14:creationId xmlns:p14="http://schemas.microsoft.com/office/powerpoint/2010/main" val="27511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Table of contents</a:t>
            </a:r>
            <a:endParaRPr dirty="0"/>
          </a:p>
        </p:txBody>
      </p:sp>
      <p:sp>
        <p:nvSpPr>
          <p:cNvPr id="1119" name="Google Shape;1119;p55"/>
          <p:cNvSpPr txBox="1">
            <a:spLocks noGrp="1"/>
          </p:cNvSpPr>
          <p:nvPr>
            <p:ph type="title" idx="2"/>
          </p:nvPr>
        </p:nvSpPr>
        <p:spPr>
          <a:xfrm>
            <a:off x="680700" y="1640817"/>
            <a:ext cx="1719600" cy="479850"/>
          </a:xfrm>
          <a:prstGeom prst="rect">
            <a:avLst/>
          </a:prstGeom>
        </p:spPr>
        <p:txBody>
          <a:bodyPr spcFirstLastPara="1" wrap="square" lIns="91425" tIns="91425" rIns="91425" bIns="91425" anchor="ctr" anchorCtr="0">
            <a:noAutofit/>
          </a:bodyPr>
          <a:lstStyle/>
          <a:p>
            <a:pPr>
              <a:buSzPts val="990"/>
            </a:pPr>
            <a:r>
              <a:rPr lang="en" sz="2400" b="0" dirty="0"/>
              <a:t>Background</a:t>
            </a:r>
            <a:endParaRPr sz="2400" b="0" dirty="0"/>
          </a:p>
        </p:txBody>
      </p:sp>
      <p:sp>
        <p:nvSpPr>
          <p:cNvPr id="1120" name="Google Shape;1120;p55"/>
          <p:cNvSpPr txBox="1">
            <a:spLocks noGrp="1"/>
          </p:cNvSpPr>
          <p:nvPr>
            <p:ph type="title" idx="3"/>
          </p:nvPr>
        </p:nvSpPr>
        <p:spPr>
          <a:xfrm>
            <a:off x="720000" y="1218721"/>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01.</a:t>
            </a:r>
            <a:endParaRPr dirty="0"/>
          </a:p>
        </p:txBody>
      </p:sp>
      <p:sp>
        <p:nvSpPr>
          <p:cNvPr id="1122" name="Google Shape;1122;p55"/>
          <p:cNvSpPr txBox="1">
            <a:spLocks noGrp="1"/>
          </p:cNvSpPr>
          <p:nvPr>
            <p:ph type="title" idx="4"/>
          </p:nvPr>
        </p:nvSpPr>
        <p:spPr>
          <a:xfrm>
            <a:off x="3310320" y="1546167"/>
            <a:ext cx="2562660" cy="716700"/>
          </a:xfrm>
          <a:prstGeom prst="rect">
            <a:avLst/>
          </a:prstGeom>
        </p:spPr>
        <p:txBody>
          <a:bodyPr spcFirstLastPara="1" wrap="square" lIns="91425" tIns="91425" rIns="91425" bIns="91425" anchor="ctr" anchorCtr="0">
            <a:noAutofit/>
          </a:bodyPr>
          <a:lstStyle/>
          <a:p>
            <a:pPr marL="0" lvl="0" indent="0">
              <a:buSzPts val="990"/>
            </a:pPr>
            <a:r>
              <a:rPr lang="en" sz="2400" b="0" dirty="0">
                <a:solidFill>
                  <a:schemeClr val="accent4"/>
                </a:solidFill>
              </a:rPr>
              <a:t>Market-overview</a:t>
            </a:r>
            <a:endParaRPr sz="2400" b="0" dirty="0">
              <a:solidFill>
                <a:schemeClr val="accent4"/>
              </a:solidFill>
            </a:endParaRPr>
          </a:p>
        </p:txBody>
      </p:sp>
      <p:sp>
        <p:nvSpPr>
          <p:cNvPr id="1123" name="Google Shape;1123;p55"/>
          <p:cNvSpPr txBox="1">
            <a:spLocks noGrp="1"/>
          </p:cNvSpPr>
          <p:nvPr>
            <p:ph type="title" idx="5"/>
          </p:nvPr>
        </p:nvSpPr>
        <p:spPr>
          <a:xfrm>
            <a:off x="3403800" y="1218721"/>
            <a:ext cx="1275300" cy="484800"/>
          </a:xfrm>
          <a:prstGeom prst="rect">
            <a:avLst/>
          </a:prstGeom>
        </p:spPr>
        <p:txBody>
          <a:bodyPr spcFirstLastPara="1" wrap="square" lIns="91425" tIns="91425" rIns="91425" bIns="91425" anchor="ctr" anchorCtr="0">
            <a:noAutofit/>
          </a:bodyPr>
          <a:lstStyle/>
          <a:p>
            <a:pPr>
              <a:buSzPts val="990"/>
            </a:pPr>
            <a:r>
              <a:rPr lang="en" dirty="0">
                <a:solidFill>
                  <a:schemeClr val="accent4"/>
                </a:solidFill>
              </a:rPr>
              <a:t>02.</a:t>
            </a:r>
            <a:endParaRPr dirty="0">
              <a:solidFill>
                <a:schemeClr val="accent4"/>
              </a:solidFill>
            </a:endParaRPr>
          </a:p>
        </p:txBody>
      </p:sp>
      <p:sp>
        <p:nvSpPr>
          <p:cNvPr id="1125" name="Google Shape;1125;p55"/>
          <p:cNvSpPr txBox="1">
            <a:spLocks noGrp="1"/>
          </p:cNvSpPr>
          <p:nvPr>
            <p:ph type="title" idx="7"/>
          </p:nvPr>
        </p:nvSpPr>
        <p:spPr>
          <a:xfrm>
            <a:off x="6061555" y="1514626"/>
            <a:ext cx="2375700" cy="716700"/>
          </a:xfrm>
          <a:prstGeom prst="rect">
            <a:avLst/>
          </a:prstGeom>
        </p:spPr>
        <p:txBody>
          <a:bodyPr spcFirstLastPara="1" wrap="square" lIns="91425" tIns="91425" rIns="91425" bIns="91425" anchor="ctr" anchorCtr="0">
            <a:noAutofit/>
          </a:bodyPr>
          <a:lstStyle/>
          <a:p>
            <a:r>
              <a:rPr lang="en" sz="2400" b="0" dirty="0">
                <a:solidFill>
                  <a:schemeClr val="accent4"/>
                </a:solidFill>
              </a:rPr>
              <a:t>Strategic options</a:t>
            </a:r>
            <a:endParaRPr sz="2400" b="0" dirty="0">
              <a:solidFill>
                <a:schemeClr val="accent4"/>
              </a:solidFill>
            </a:endParaRPr>
          </a:p>
        </p:txBody>
      </p:sp>
      <p:sp>
        <p:nvSpPr>
          <p:cNvPr id="1126" name="Google Shape;1126;p55"/>
          <p:cNvSpPr txBox="1">
            <a:spLocks noGrp="1"/>
          </p:cNvSpPr>
          <p:nvPr>
            <p:ph type="title" idx="8"/>
          </p:nvPr>
        </p:nvSpPr>
        <p:spPr>
          <a:xfrm>
            <a:off x="6087600" y="1218721"/>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solidFill>
                  <a:schemeClr val="accent4"/>
                </a:solidFill>
              </a:rPr>
              <a:t>03</a:t>
            </a:r>
            <a:r>
              <a:rPr lang="en" dirty="0"/>
              <a:t>.</a:t>
            </a:r>
            <a:endParaRPr dirty="0"/>
          </a:p>
        </p:txBody>
      </p:sp>
      <p:sp>
        <p:nvSpPr>
          <p:cNvPr id="1128" name="Google Shape;1128;p55"/>
          <p:cNvSpPr txBox="1">
            <a:spLocks noGrp="1"/>
          </p:cNvSpPr>
          <p:nvPr>
            <p:ph type="title" idx="13"/>
          </p:nvPr>
        </p:nvSpPr>
        <p:spPr>
          <a:xfrm>
            <a:off x="720000" y="3444928"/>
            <a:ext cx="245754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0" dirty="0">
                <a:solidFill>
                  <a:schemeClr val="accent4"/>
                </a:solidFill>
              </a:rPr>
              <a:t>Choice of Investment</a:t>
            </a:r>
            <a:endParaRPr sz="2400" b="0" dirty="0">
              <a:solidFill>
                <a:schemeClr val="accent4"/>
              </a:solidFill>
            </a:endParaRPr>
          </a:p>
        </p:txBody>
      </p:sp>
      <p:sp>
        <p:nvSpPr>
          <p:cNvPr id="1129" name="Google Shape;1129;p55"/>
          <p:cNvSpPr txBox="1">
            <a:spLocks noGrp="1"/>
          </p:cNvSpPr>
          <p:nvPr>
            <p:ph type="title" idx="14"/>
          </p:nvPr>
        </p:nvSpPr>
        <p:spPr>
          <a:xfrm>
            <a:off x="7200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solidFill>
                  <a:schemeClr val="accent4"/>
                </a:solidFill>
              </a:rPr>
              <a:t>04</a:t>
            </a:r>
            <a:r>
              <a:rPr lang="en" dirty="0"/>
              <a:t>.</a:t>
            </a:r>
            <a:endParaRPr dirty="0"/>
          </a:p>
        </p:txBody>
      </p:sp>
      <p:sp>
        <p:nvSpPr>
          <p:cNvPr id="1131" name="Google Shape;1131;p55"/>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p>
            <a:pPr marR="0"/>
            <a:r>
              <a:rPr lang="en-US" sz="2400" b="0" dirty="0">
                <a:solidFill>
                  <a:schemeClr val="accent4"/>
                </a:solidFill>
              </a:rPr>
              <a:t>Projections</a:t>
            </a:r>
            <a:endParaRPr sz="2400" b="0" dirty="0">
              <a:solidFill>
                <a:schemeClr val="accent4"/>
              </a:solidFill>
            </a:endParaRPr>
          </a:p>
        </p:txBody>
      </p:sp>
      <p:sp>
        <p:nvSpPr>
          <p:cNvPr id="1132" name="Google Shape;1132;p55"/>
          <p:cNvSpPr txBox="1">
            <a:spLocks noGrp="1"/>
          </p:cNvSpPr>
          <p:nvPr>
            <p:ph type="title" idx="17"/>
          </p:nvPr>
        </p:nvSpPr>
        <p:spPr>
          <a:xfrm>
            <a:off x="34038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solidFill>
                  <a:schemeClr val="accent4"/>
                </a:solidFill>
              </a:rPr>
              <a:t>05</a:t>
            </a:r>
            <a:r>
              <a:rPr lang="en" dirty="0"/>
              <a:t>.</a:t>
            </a:r>
            <a:endParaRPr dirty="0"/>
          </a:p>
        </p:txBody>
      </p:sp>
      <p:sp>
        <p:nvSpPr>
          <p:cNvPr id="1134" name="Google Shape;1134;p55"/>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Financial plan</a:t>
            </a:r>
            <a:endParaRPr/>
          </a:p>
        </p:txBody>
      </p:sp>
      <p:sp>
        <p:nvSpPr>
          <p:cNvPr id="1135" name="Google Shape;1135;p55"/>
          <p:cNvSpPr txBox="1">
            <a:spLocks noGrp="1"/>
          </p:cNvSpPr>
          <p:nvPr>
            <p:ph type="title" idx="20"/>
          </p:nvPr>
        </p:nvSpPr>
        <p:spPr>
          <a:xfrm>
            <a:off x="60876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06.</a:t>
            </a:r>
            <a:endParaRPr dirty="0"/>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24365" y="253648"/>
            <a:ext cx="7704000" cy="572700"/>
          </a:xfrm>
          <a:prstGeom prst="rect">
            <a:avLst/>
          </a:prstGeom>
        </p:spPr>
        <p:txBody>
          <a:bodyPr spcFirstLastPara="1" wrap="square" lIns="91425" tIns="91425" rIns="91425" bIns="91425" anchor="ctr" anchorCtr="0">
            <a:noAutofit/>
          </a:bodyPr>
          <a:lstStyle/>
          <a:p>
            <a:pPr algn="ctr"/>
            <a:r>
              <a:rPr lang="en-US" sz="3200" b="1" dirty="0">
                <a:solidFill>
                  <a:schemeClr val="tx1">
                    <a:lumMod val="85000"/>
                    <a:lumOff val="15000"/>
                  </a:schemeClr>
                </a:solidFill>
                <a:latin typeface="Titillium Web"/>
                <a:sym typeface="Titillium Web"/>
              </a:rPr>
              <a:t>Dow Jones Industrial Ave</a:t>
            </a:r>
          </a:p>
        </p:txBody>
      </p:sp>
      <p:sp>
        <p:nvSpPr>
          <p:cNvPr id="1514" name="Google Shape;1514;p60"/>
          <p:cNvSpPr txBox="1"/>
          <p:nvPr/>
        </p:nvSpPr>
        <p:spPr>
          <a:xfrm>
            <a:off x="91379" y="1820028"/>
            <a:ext cx="4072997" cy="2335545"/>
          </a:xfrm>
          <a:prstGeom prst="rect">
            <a:avLst/>
          </a:prstGeom>
          <a:noFill/>
          <a:ln>
            <a:noFill/>
          </a:ln>
        </p:spPr>
        <p:txBody>
          <a:bodyPr spcFirstLastPara="1" wrap="square" lIns="91425" tIns="91425" rIns="91425" bIns="91425" anchor="t" anchorCtr="0">
            <a:noAutofit/>
          </a:bodyPr>
          <a:lstStyle/>
          <a:p>
            <a:pPr>
              <a:lnSpc>
                <a:spcPct val="150000"/>
              </a:lnSpc>
            </a:pPr>
            <a:r>
              <a:rPr lang="en-US" b="1" i="0" dirty="0">
                <a:solidFill>
                  <a:srgbClr val="374151"/>
                </a:solidFill>
                <a:effectLst/>
                <a:latin typeface="Söhne"/>
              </a:rPr>
              <a:t>Investment amount: </a:t>
            </a:r>
            <a:r>
              <a:rPr lang="en-US" i="0" dirty="0">
                <a:solidFill>
                  <a:srgbClr val="374151"/>
                </a:solidFill>
                <a:effectLst/>
                <a:latin typeface="Söhne"/>
              </a:rPr>
              <a:t>R20000</a:t>
            </a:r>
          </a:p>
          <a:p>
            <a:pPr>
              <a:lnSpc>
                <a:spcPct val="150000"/>
              </a:lnSpc>
            </a:pPr>
            <a:r>
              <a:rPr lang="en-US" b="1" i="0" dirty="0">
                <a:solidFill>
                  <a:srgbClr val="374151"/>
                </a:solidFill>
                <a:effectLst/>
                <a:latin typeface="Söhne"/>
              </a:rPr>
              <a:t>Investment period: </a:t>
            </a:r>
            <a:r>
              <a:rPr lang="en-US" i="0" dirty="0">
                <a:solidFill>
                  <a:srgbClr val="374151"/>
                </a:solidFill>
                <a:effectLst/>
                <a:latin typeface="Söhne"/>
              </a:rPr>
              <a:t>35 years</a:t>
            </a:r>
          </a:p>
          <a:p>
            <a:pPr>
              <a:lnSpc>
                <a:spcPct val="150000"/>
              </a:lnSpc>
            </a:pPr>
            <a:r>
              <a:rPr lang="en-US" b="1" i="0" dirty="0">
                <a:solidFill>
                  <a:srgbClr val="374151"/>
                </a:solidFill>
                <a:effectLst/>
                <a:latin typeface="Söhne"/>
              </a:rPr>
              <a:t>Current price: </a:t>
            </a:r>
            <a:r>
              <a:rPr lang="en-US" i="0" dirty="0">
                <a:solidFill>
                  <a:srgbClr val="374151"/>
                </a:solidFill>
                <a:effectLst/>
                <a:latin typeface="Söhne"/>
              </a:rPr>
              <a:t>R696743.15</a:t>
            </a:r>
          </a:p>
          <a:p>
            <a:pPr>
              <a:lnSpc>
                <a:spcPct val="150000"/>
              </a:lnSpc>
            </a:pPr>
            <a:r>
              <a:rPr lang="en-US" b="1" i="0" dirty="0">
                <a:solidFill>
                  <a:srgbClr val="374151"/>
                </a:solidFill>
                <a:effectLst/>
                <a:latin typeface="Söhne"/>
              </a:rPr>
              <a:t>Mean simulated price: </a:t>
            </a:r>
            <a:r>
              <a:rPr lang="en-US" i="0" dirty="0">
                <a:solidFill>
                  <a:srgbClr val="374151"/>
                </a:solidFill>
                <a:effectLst/>
                <a:latin typeface="Söhne"/>
              </a:rPr>
              <a:t>R455457.1</a:t>
            </a:r>
          </a:p>
          <a:p>
            <a:pPr>
              <a:lnSpc>
                <a:spcPct val="150000"/>
              </a:lnSpc>
            </a:pPr>
            <a:r>
              <a:rPr lang="en-US" b="1" i="0" dirty="0">
                <a:solidFill>
                  <a:srgbClr val="374151"/>
                </a:solidFill>
                <a:effectLst/>
                <a:latin typeface="Söhne"/>
              </a:rPr>
              <a:t>Standard deviation of simulated prices:</a:t>
            </a:r>
            <a:r>
              <a:rPr lang="en-US" i="0" dirty="0">
                <a:solidFill>
                  <a:srgbClr val="374151"/>
                </a:solidFill>
                <a:effectLst/>
                <a:latin typeface="Söhne"/>
              </a:rPr>
              <a:t>R584720.76</a:t>
            </a:r>
          </a:p>
          <a:p>
            <a:pPr>
              <a:lnSpc>
                <a:spcPct val="150000"/>
              </a:lnSpc>
            </a:pPr>
            <a:r>
              <a:rPr lang="en-US" b="1" i="0" dirty="0">
                <a:solidFill>
                  <a:srgbClr val="374151"/>
                </a:solidFill>
                <a:effectLst/>
                <a:latin typeface="Söhne"/>
              </a:rPr>
              <a:t>Future price in 35 years</a:t>
            </a:r>
            <a:r>
              <a:rPr lang="en-US" i="0" dirty="0">
                <a:solidFill>
                  <a:srgbClr val="374151"/>
                </a:solidFill>
                <a:effectLst/>
                <a:latin typeface="Söhne"/>
              </a:rPr>
              <a:t>: R9455289.47</a:t>
            </a:r>
          </a:p>
          <a:p>
            <a:pPr>
              <a:lnSpc>
                <a:spcPct val="150000"/>
              </a:lnSpc>
            </a:pPr>
            <a:r>
              <a:rPr lang="en-US" b="1" i="0" dirty="0">
                <a:solidFill>
                  <a:srgbClr val="374151"/>
                </a:solidFill>
                <a:effectLst/>
                <a:latin typeface="Söhne"/>
              </a:rPr>
              <a:t>Investment amount in 35 years:</a:t>
            </a:r>
            <a:r>
              <a:rPr lang="en-US" i="0" dirty="0">
                <a:solidFill>
                  <a:srgbClr val="374151"/>
                </a:solidFill>
                <a:effectLst/>
                <a:latin typeface="Söhne"/>
              </a:rPr>
              <a:t>R421545.25</a:t>
            </a:r>
          </a:p>
        </p:txBody>
      </p:sp>
      <p:sp>
        <p:nvSpPr>
          <p:cNvPr id="1515" name="Google Shape;1515;p60"/>
          <p:cNvSpPr txBox="1"/>
          <p:nvPr/>
        </p:nvSpPr>
        <p:spPr>
          <a:xfrm>
            <a:off x="5853861" y="1293444"/>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screenshot, diagram, plot&#10;&#10;Description automatically generated">
            <a:extLst>
              <a:ext uri="{FF2B5EF4-FFF2-40B4-BE49-F238E27FC236}">
                <a16:creationId xmlns:a16="http://schemas.microsoft.com/office/drawing/2014/main" id="{5FFD1235-9380-B581-6DAE-056BC060D02D}"/>
              </a:ext>
            </a:extLst>
          </p:cNvPr>
          <p:cNvPicPr>
            <a:picLocks noChangeAspect="1"/>
          </p:cNvPicPr>
          <p:nvPr/>
        </p:nvPicPr>
        <p:blipFill>
          <a:blip r:embed="rId3"/>
          <a:stretch>
            <a:fillRect/>
          </a:stretch>
        </p:blipFill>
        <p:spPr>
          <a:xfrm>
            <a:off x="3869845" y="1613544"/>
            <a:ext cx="5274155" cy="2860114"/>
          </a:xfrm>
          <a:prstGeom prst="rect">
            <a:avLst/>
          </a:prstGeom>
        </p:spPr>
      </p:pic>
    </p:spTree>
    <p:extLst>
      <p:ext uri="{BB962C8B-B14F-4D97-AF65-F5344CB8AC3E}">
        <p14:creationId xmlns:p14="http://schemas.microsoft.com/office/powerpoint/2010/main" val="415137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24365" y="25364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sz="3200" b="1" dirty="0">
                <a:solidFill>
                  <a:schemeClr val="tx1">
                    <a:lumMod val="85000"/>
                    <a:lumOff val="15000"/>
                  </a:schemeClr>
                </a:solidFill>
                <a:latin typeface="Titillium Web"/>
                <a:ea typeface="Titillium Web"/>
                <a:cs typeface="Titillium Web"/>
                <a:sym typeface="Titillium Web"/>
              </a:rPr>
              <a:t>S&amp;P 500</a:t>
            </a:r>
          </a:p>
        </p:txBody>
      </p:sp>
      <p:sp>
        <p:nvSpPr>
          <p:cNvPr id="1514" name="Google Shape;1514;p60"/>
          <p:cNvSpPr txBox="1"/>
          <p:nvPr/>
        </p:nvSpPr>
        <p:spPr>
          <a:xfrm>
            <a:off x="0" y="1613544"/>
            <a:ext cx="4072997" cy="2335545"/>
          </a:xfrm>
          <a:prstGeom prst="rect">
            <a:avLst/>
          </a:prstGeom>
          <a:noFill/>
          <a:ln>
            <a:noFill/>
          </a:ln>
        </p:spPr>
        <p:txBody>
          <a:bodyPr spcFirstLastPara="1" wrap="square" lIns="91425" tIns="91425" rIns="91425" bIns="91425" anchor="t" anchorCtr="0">
            <a:noAutofit/>
          </a:bodyPr>
          <a:lstStyle/>
          <a:p>
            <a:pPr>
              <a:lnSpc>
                <a:spcPct val="150000"/>
              </a:lnSpc>
            </a:pPr>
            <a:r>
              <a:rPr lang="en-US" b="1" i="0" dirty="0">
                <a:solidFill>
                  <a:srgbClr val="374151"/>
                </a:solidFill>
                <a:effectLst/>
                <a:latin typeface="Söhne"/>
              </a:rPr>
              <a:t>Investment amount: </a:t>
            </a:r>
            <a:r>
              <a:rPr lang="en-US" i="0" dirty="0">
                <a:solidFill>
                  <a:srgbClr val="374151"/>
                </a:solidFill>
                <a:effectLst/>
                <a:latin typeface="Söhne"/>
              </a:rPr>
              <a:t>R20000</a:t>
            </a:r>
          </a:p>
          <a:p>
            <a:pPr>
              <a:lnSpc>
                <a:spcPct val="150000"/>
              </a:lnSpc>
            </a:pPr>
            <a:r>
              <a:rPr lang="en-US" b="1" i="0" dirty="0">
                <a:solidFill>
                  <a:srgbClr val="374151"/>
                </a:solidFill>
                <a:effectLst/>
                <a:latin typeface="Söhne"/>
              </a:rPr>
              <a:t>Investment period: </a:t>
            </a:r>
            <a:r>
              <a:rPr lang="en-US" i="0" dirty="0">
                <a:solidFill>
                  <a:srgbClr val="374151"/>
                </a:solidFill>
                <a:effectLst/>
                <a:latin typeface="Söhne"/>
              </a:rPr>
              <a:t>35 years</a:t>
            </a:r>
          </a:p>
          <a:p>
            <a:pPr>
              <a:lnSpc>
                <a:spcPct val="150000"/>
              </a:lnSpc>
            </a:pPr>
            <a:r>
              <a:rPr lang="en-US" b="1" i="0" dirty="0">
                <a:solidFill>
                  <a:srgbClr val="374151"/>
                </a:solidFill>
                <a:effectLst/>
                <a:latin typeface="Söhne"/>
              </a:rPr>
              <a:t>Current price: </a:t>
            </a:r>
            <a:r>
              <a:rPr lang="en-US" i="0" dirty="0">
                <a:solidFill>
                  <a:srgbClr val="374151"/>
                </a:solidFill>
                <a:effectLst/>
                <a:latin typeface="Söhne"/>
              </a:rPr>
              <a:t>R85513.97</a:t>
            </a:r>
          </a:p>
          <a:p>
            <a:pPr>
              <a:lnSpc>
                <a:spcPct val="150000"/>
              </a:lnSpc>
            </a:pPr>
            <a:r>
              <a:rPr lang="en-US" b="1" i="0" dirty="0">
                <a:solidFill>
                  <a:srgbClr val="374151"/>
                </a:solidFill>
                <a:effectLst/>
                <a:latin typeface="Söhne"/>
              </a:rPr>
              <a:t>Mean simulated price: </a:t>
            </a:r>
            <a:r>
              <a:rPr lang="en-US" i="0" dirty="0">
                <a:solidFill>
                  <a:srgbClr val="374151"/>
                </a:solidFill>
                <a:effectLst/>
                <a:latin typeface="Söhne"/>
              </a:rPr>
              <a:t>R530067.87</a:t>
            </a:r>
          </a:p>
          <a:p>
            <a:pPr>
              <a:lnSpc>
                <a:spcPct val="150000"/>
              </a:lnSpc>
            </a:pPr>
            <a:r>
              <a:rPr lang="en-US" b="1" i="0" dirty="0">
                <a:solidFill>
                  <a:srgbClr val="374151"/>
                </a:solidFill>
                <a:effectLst/>
                <a:latin typeface="Söhne"/>
              </a:rPr>
              <a:t>Standard deviation of simulated prices:</a:t>
            </a:r>
            <a:r>
              <a:rPr lang="en-US" i="0" dirty="0">
                <a:solidFill>
                  <a:srgbClr val="374151"/>
                </a:solidFill>
                <a:effectLst/>
                <a:latin typeface="Söhne"/>
              </a:rPr>
              <a:t>R584343.85</a:t>
            </a:r>
          </a:p>
          <a:p>
            <a:pPr>
              <a:lnSpc>
                <a:spcPct val="150000"/>
              </a:lnSpc>
            </a:pPr>
            <a:r>
              <a:rPr lang="en-US" b="1" i="0" dirty="0">
                <a:solidFill>
                  <a:srgbClr val="374151"/>
                </a:solidFill>
                <a:effectLst/>
                <a:latin typeface="Söhne"/>
              </a:rPr>
              <a:t>Future price in 35 years: </a:t>
            </a:r>
            <a:r>
              <a:rPr lang="en-US" i="0" dirty="0">
                <a:solidFill>
                  <a:srgbClr val="374151"/>
                </a:solidFill>
                <a:effectLst/>
                <a:latin typeface="Söhne"/>
              </a:rPr>
              <a:t>R11004209.04</a:t>
            </a:r>
          </a:p>
          <a:p>
            <a:pPr>
              <a:lnSpc>
                <a:spcPct val="150000"/>
              </a:lnSpc>
            </a:pPr>
            <a:r>
              <a:rPr lang="en-US" b="1" i="0" dirty="0">
                <a:solidFill>
                  <a:srgbClr val="374151"/>
                </a:solidFill>
                <a:effectLst/>
                <a:latin typeface="Söhne"/>
              </a:rPr>
              <a:t>Investment amount in 35 years:</a:t>
            </a:r>
            <a:r>
              <a:rPr lang="en-US" i="0" dirty="0">
                <a:solidFill>
                  <a:srgbClr val="374151"/>
                </a:solidFill>
                <a:effectLst/>
                <a:latin typeface="Söhne"/>
              </a:rPr>
              <a:t>R576059.21</a:t>
            </a:r>
          </a:p>
        </p:txBody>
      </p:sp>
      <p:sp>
        <p:nvSpPr>
          <p:cNvPr id="1515" name="Google Shape;1515;p60"/>
          <p:cNvSpPr txBox="1"/>
          <p:nvPr/>
        </p:nvSpPr>
        <p:spPr>
          <a:xfrm>
            <a:off x="5842844" y="1156144"/>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screenshot, diagram, plot&#10;&#10;Description automatically generated">
            <a:extLst>
              <a:ext uri="{FF2B5EF4-FFF2-40B4-BE49-F238E27FC236}">
                <a16:creationId xmlns:a16="http://schemas.microsoft.com/office/drawing/2014/main" id="{5FFD1235-9380-B581-6DAE-056BC060D02D}"/>
              </a:ext>
            </a:extLst>
          </p:cNvPr>
          <p:cNvPicPr>
            <a:picLocks noChangeAspect="1"/>
          </p:cNvPicPr>
          <p:nvPr/>
        </p:nvPicPr>
        <p:blipFill>
          <a:blip r:embed="rId3"/>
          <a:stretch>
            <a:fillRect/>
          </a:stretch>
        </p:blipFill>
        <p:spPr>
          <a:xfrm>
            <a:off x="3869845" y="1613544"/>
            <a:ext cx="5274155" cy="2860114"/>
          </a:xfrm>
          <a:prstGeom prst="rect">
            <a:avLst/>
          </a:prstGeom>
        </p:spPr>
      </p:pic>
    </p:spTree>
    <p:extLst>
      <p:ext uri="{BB962C8B-B14F-4D97-AF65-F5344CB8AC3E}">
        <p14:creationId xmlns:p14="http://schemas.microsoft.com/office/powerpoint/2010/main" val="1228705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9"/>
          <p:cNvSpPr txBox="1">
            <a:spLocks noGrp="1"/>
          </p:cNvSpPr>
          <p:nvPr>
            <p:ph type="title"/>
          </p:nvPr>
        </p:nvSpPr>
        <p:spPr>
          <a:xfrm>
            <a:off x="2213700" y="3343863"/>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506" name="Google Shape;1506;p59"/>
          <p:cNvSpPr txBox="1">
            <a:spLocks noGrp="1"/>
          </p:cNvSpPr>
          <p:nvPr>
            <p:ph type="subTitle" idx="1"/>
          </p:nvPr>
        </p:nvSpPr>
        <p:spPr>
          <a:xfrm>
            <a:off x="1898500" y="1015575"/>
            <a:ext cx="5346900" cy="23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investment was done on a 60%-20%-20% Investment, respectively.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Learnings</a:t>
            </a:r>
            <a:endParaRPr sz="3000" dirty="0"/>
          </a:p>
        </p:txBody>
      </p:sp>
      <p:sp>
        <p:nvSpPr>
          <p:cNvPr id="1042" name="Google Shape;1042;p54"/>
          <p:cNvSpPr txBox="1">
            <a:spLocks noGrp="1"/>
          </p:cNvSpPr>
          <p:nvPr>
            <p:ph type="body" idx="1"/>
          </p:nvPr>
        </p:nvSpPr>
        <p:spPr>
          <a:xfrm>
            <a:off x="212488" y="1166882"/>
            <a:ext cx="7571588" cy="3416400"/>
          </a:xfrm>
          <a:prstGeom prst="rect">
            <a:avLst/>
          </a:prstGeom>
        </p:spPr>
        <p:txBody>
          <a:bodyPr spcFirstLastPara="1" wrap="square" lIns="91425" tIns="91425" rIns="91425" bIns="91425" anchor="t" anchorCtr="0">
            <a:noAutofit/>
          </a:bodyPr>
          <a:lstStyle/>
          <a:p>
            <a:pPr algn="just"/>
            <a:r>
              <a:rPr lang="en-US" sz="1400" b="0" i="0" dirty="0">
                <a:solidFill>
                  <a:srgbClr val="374151"/>
                </a:solidFill>
                <a:effectLst/>
                <a:latin typeface="Söhne"/>
              </a:rPr>
              <a:t>We have learned a lot about markets, indexes, and data analysis through this course. We now understand how indexes work and how they are used as benchmarks for measuring the performance of a particular market or asset class. We have also learned how to analyze data quantitatively and qualitatively, which is an important skill for making informed investment decisions.</a:t>
            </a:r>
          </a:p>
          <a:p>
            <a:pPr algn="just"/>
            <a:endParaRPr lang="en-US" sz="1400" b="0" i="0" dirty="0">
              <a:solidFill>
                <a:srgbClr val="374151"/>
              </a:solidFill>
              <a:effectLst/>
              <a:latin typeface="Söhne"/>
            </a:endParaRPr>
          </a:p>
          <a:p>
            <a:pPr algn="just"/>
            <a:r>
              <a:rPr lang="en-US" sz="1400" b="0" i="0" dirty="0">
                <a:solidFill>
                  <a:srgbClr val="374151"/>
                </a:solidFill>
                <a:effectLst/>
                <a:latin typeface="Söhne"/>
              </a:rPr>
              <a:t>Our programming skills have also improved significantly through this course. We have learned how to use </a:t>
            </a:r>
            <a:r>
              <a:rPr lang="en-US" sz="1400" b="0" i="0" dirty="0" err="1">
                <a:solidFill>
                  <a:srgbClr val="374151"/>
                </a:solidFill>
                <a:effectLst/>
                <a:latin typeface="Söhne"/>
              </a:rPr>
              <a:t>Jupyter</a:t>
            </a:r>
            <a:r>
              <a:rPr lang="en-US" sz="1400" b="0" i="0" dirty="0">
                <a:solidFill>
                  <a:srgbClr val="374151"/>
                </a:solidFill>
                <a:effectLst/>
                <a:latin typeface="Söhne"/>
              </a:rPr>
              <a:t> notebooks to analyze data, create visualizations, and make recommendations based on our analysis. We have also learned how to use APIs to retrieve historical data for various markets, which is a valuable skill for conducting market research.</a:t>
            </a:r>
          </a:p>
          <a:p>
            <a:pPr algn="just"/>
            <a:endParaRPr lang="en-US" sz="1400" b="0" i="0" dirty="0">
              <a:solidFill>
                <a:srgbClr val="374151"/>
              </a:solidFill>
              <a:effectLst/>
              <a:latin typeface="Söhne"/>
            </a:endParaRPr>
          </a:p>
          <a:p>
            <a:pPr algn="just"/>
            <a:r>
              <a:rPr lang="en-US" sz="1400" b="0" i="0" dirty="0">
                <a:solidFill>
                  <a:srgbClr val="374151"/>
                </a:solidFill>
                <a:effectLst/>
                <a:latin typeface="Söhne"/>
              </a:rPr>
              <a:t>Overall, this course has provided us with a solid foundation in finance, data analysis, and programming skills, which will be useful in a variety of fields. We have gained a deeper understanding of how financial markets work and how to make informed investment decisions. We look forward to applying these skills and knowledge in our future endeavors.</a:t>
            </a:r>
          </a:p>
          <a:p>
            <a:pPr marL="0" lvl="0" indent="0" algn="just" rtl="0">
              <a:spcBef>
                <a:spcPts val="0"/>
              </a:spcBef>
              <a:spcAft>
                <a:spcPts val="0"/>
              </a:spcAft>
              <a:buClr>
                <a:schemeClr val="dk1"/>
              </a:buClr>
              <a:buSzPts val="1100"/>
              <a:buFont typeface="Arial"/>
              <a:buNone/>
            </a:pPr>
            <a:endParaRPr dirty="0"/>
          </a:p>
        </p:txBody>
      </p:sp>
      <p:grpSp>
        <p:nvGrpSpPr>
          <p:cNvPr id="1043" name="Google Shape;1043;p54"/>
          <p:cNvGrpSpPr/>
          <p:nvPr/>
        </p:nvGrpSpPr>
        <p:grpSpPr>
          <a:xfrm>
            <a:off x="7818831" y="1871577"/>
            <a:ext cx="1114384" cy="1198247"/>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144" dirty="0">
                <a:solidFill>
                  <a:schemeClr val="accent4"/>
                </a:solidFill>
              </a:rPr>
              <a:t>Thank You</a:t>
            </a:r>
            <a:endParaRPr sz="5222" b="0" dirty="0">
              <a:solidFill>
                <a:schemeClr val="accent4"/>
              </a:solidFill>
              <a:latin typeface="Titillium Web Light"/>
              <a:ea typeface="Titillium Web Light"/>
              <a:cs typeface="Titillium Web Light"/>
              <a:sym typeface="Titillium Web Light"/>
            </a:endParaRPr>
          </a:p>
        </p:txBody>
      </p:sp>
      <p:sp>
        <p:nvSpPr>
          <p:cNvPr id="792" name="Google Shape;792;p53"/>
          <p:cNvSpPr txBox="1">
            <a:spLocks noGrp="1"/>
          </p:cNvSpPr>
          <p:nvPr>
            <p:ph type="subTitle" idx="1"/>
          </p:nvPr>
        </p:nvSpPr>
        <p:spPr>
          <a:xfrm>
            <a:off x="4216449" y="3582353"/>
            <a:ext cx="4280400" cy="975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Chadrack </a:t>
            </a:r>
            <a:r>
              <a:rPr lang="en-US" dirty="0" err="1"/>
              <a:t>Mulamba</a:t>
            </a:r>
            <a:r>
              <a:rPr lang="en-US" dirty="0"/>
              <a:t>- 219001710</a:t>
            </a:r>
          </a:p>
          <a:p>
            <a:pPr marL="0" lvl="0" indent="0" algn="l" rtl="0">
              <a:spcBef>
                <a:spcPts val="0"/>
              </a:spcBef>
              <a:spcAft>
                <a:spcPts val="0"/>
              </a:spcAft>
              <a:buNone/>
            </a:pPr>
            <a:r>
              <a:rPr lang="en-US" dirty="0"/>
              <a:t>Buhle </a:t>
            </a:r>
            <a:r>
              <a:rPr lang="en-US" dirty="0" err="1"/>
              <a:t>Maphela</a:t>
            </a:r>
            <a:r>
              <a:rPr lang="en-US" dirty="0"/>
              <a:t> -217076335</a:t>
            </a:r>
          </a:p>
          <a:p>
            <a:pPr marL="0" lvl="0" indent="0" algn="l" rtl="0">
              <a:spcBef>
                <a:spcPts val="0"/>
              </a:spcBef>
              <a:spcAft>
                <a:spcPts val="0"/>
              </a:spcAft>
              <a:buNone/>
            </a:pPr>
            <a:r>
              <a:rPr lang="en-US" dirty="0"/>
              <a:t>Eugene Ndlovu-219085513</a:t>
            </a:r>
            <a:endParaRPr dirty="0"/>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485244" y="449372"/>
            <a:ext cx="3082500" cy="465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Background</a:t>
            </a:r>
            <a:endParaRPr dirty="0"/>
          </a:p>
        </p:txBody>
      </p:sp>
      <p:sp>
        <p:nvSpPr>
          <p:cNvPr id="1410" name="Google Shape;1410;p57"/>
          <p:cNvSpPr txBox="1">
            <a:spLocks noGrp="1"/>
          </p:cNvSpPr>
          <p:nvPr>
            <p:ph type="subTitle" idx="1"/>
          </p:nvPr>
        </p:nvSpPr>
        <p:spPr>
          <a:xfrm>
            <a:off x="413259" y="876315"/>
            <a:ext cx="6284534" cy="3207972"/>
          </a:xfrm>
          <a:prstGeom prst="rect">
            <a:avLst/>
          </a:prstGeom>
        </p:spPr>
        <p:txBody>
          <a:bodyPr spcFirstLastPara="1" wrap="square" lIns="91425" tIns="91425" rIns="91425" bIns="91425" anchor="t" anchorCtr="0">
            <a:noAutofit/>
          </a:bodyPr>
          <a:lstStyle/>
          <a:p>
            <a:pPr marL="0" lvl="0" indent="0" algn="just">
              <a:lnSpc>
                <a:spcPct val="150000"/>
              </a:lnSpc>
            </a:pPr>
            <a:r>
              <a:rPr lang="en-US" sz="1100" dirty="0"/>
              <a:t>I recently inherited R100,000, and as a twenty-five-year-old, I must decide how to make wise use of this money. I know that investing this money can put me on a path to financial security and future prosperity, despite the strong temptation to spend it on immediate wants and needs. I am aware of the importance of selecting the right investments, particularly in light of the market's volatility and the variety of available options. I am aware that investing in the stock market has the potential to offer greater returns than other investment options as I think about my options. I am aware that it carries some risk, though, and that risk need to be carefully managed.</a:t>
            </a:r>
            <a:br>
              <a:rPr lang="en-US" sz="1100" dirty="0"/>
            </a:br>
            <a:br>
              <a:rPr lang="en-US" sz="1100" dirty="0"/>
            </a:br>
            <a:r>
              <a:rPr lang="en-US" sz="1100" dirty="0"/>
              <a:t>I intend to thoroughly examine the stock market and its prior performance in order to make a wise decision. To find potentially profitable investment opportunities, this will involve examining a range of economic indicators and market trends. To create a well-balanced investment portfolio that meets my needs, I will also consider my individual risk tolerance and investment goals. I'm eager to start this investment journey and see what this R100,000 can do for my future financial success.</a:t>
            </a:r>
            <a:endParaRPr sz="1100" dirty="0"/>
          </a:p>
        </p:txBody>
      </p:sp>
      <p:grpSp>
        <p:nvGrpSpPr>
          <p:cNvPr id="1411" name="Google Shape;1411;p57"/>
          <p:cNvGrpSpPr/>
          <p:nvPr/>
        </p:nvGrpSpPr>
        <p:grpSpPr>
          <a:xfrm>
            <a:off x="6948244" y="1121656"/>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63"/>
          <p:cNvSpPr txBox="1">
            <a:spLocks noGrp="1"/>
          </p:cNvSpPr>
          <p:nvPr>
            <p:ph type="subTitle" idx="1"/>
          </p:nvPr>
        </p:nvSpPr>
        <p:spPr>
          <a:xfrm>
            <a:off x="119524" y="300680"/>
            <a:ext cx="6426978" cy="45796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p>
          <a:p>
            <a:pPr marL="0" lvl="0" indent="0" algn="just" rtl="0">
              <a:spcBef>
                <a:spcPts val="0"/>
              </a:spcBef>
              <a:spcAft>
                <a:spcPts val="0"/>
              </a:spcAft>
              <a:buNone/>
            </a:pPr>
            <a:endParaRPr lang="en-US" dirty="0"/>
          </a:p>
          <a:p>
            <a:pPr marL="0" lvl="0" indent="0" algn="just" rtl="0">
              <a:lnSpc>
                <a:spcPct val="150000"/>
              </a:lnSpc>
              <a:spcBef>
                <a:spcPts val="0"/>
              </a:spcBef>
              <a:spcAft>
                <a:spcPts val="0"/>
              </a:spcAft>
              <a:buNone/>
            </a:pPr>
            <a:r>
              <a:rPr lang="en-US" sz="1100" dirty="0"/>
              <a:t>Indexes serve as a gauge for a group of stocks or other investments' performance. Among the most well-known indexes are the S&amp;P 500, the Dow Jones Industrial Average, and the NASDAQ Composite. These indexes are frequently used to monitor the overall performance of the stock market and serve as benchmarks for many investors.</a:t>
            </a:r>
          </a:p>
          <a:p>
            <a:pPr marL="0" lvl="0" indent="0" algn="just" rtl="0">
              <a:lnSpc>
                <a:spcPct val="150000"/>
              </a:lnSpc>
              <a:spcBef>
                <a:spcPts val="0"/>
              </a:spcBef>
              <a:spcAft>
                <a:spcPts val="0"/>
              </a:spcAft>
              <a:buNone/>
            </a:pPr>
            <a:endParaRPr lang="en-US" sz="1100" dirty="0"/>
          </a:p>
          <a:p>
            <a:pPr marL="0" lvl="0" indent="0" algn="just" rtl="0">
              <a:lnSpc>
                <a:spcPct val="150000"/>
              </a:lnSpc>
              <a:spcBef>
                <a:spcPts val="0"/>
              </a:spcBef>
              <a:spcAft>
                <a:spcPts val="0"/>
              </a:spcAft>
              <a:buNone/>
            </a:pPr>
            <a:r>
              <a:rPr lang="en-US" sz="1100" dirty="0"/>
              <a:t>Investors can expose themselves to a variety of stocks or other investments through investment vehicles like broad-based unit trusts and ETFs. Investors can diversify their portfolios and lower risk with these investments because they are frequently made to track a specific market index or industry. The SPDR S&amp;P 500 ETF, iShares Core MSCI EAFE ETF, and Vanguard Total Stock Market ETF are a few of the most well-known broad-based ETFs. The stock market can be effectively accessed, and potential long-term returns can be generated with these kinds of investments. They do, however, also involve risk, so they should be carefully evaluated in light of an investor's objectives and risk tolerance.</a:t>
            </a:r>
            <a:endParaRPr sz="1100" dirty="0"/>
          </a:p>
        </p:txBody>
      </p:sp>
      <p:sp>
        <p:nvSpPr>
          <p:cNvPr id="1619" name="Google Shape;1619;p63"/>
          <p:cNvSpPr txBox="1">
            <a:spLocks noGrp="1"/>
          </p:cNvSpPr>
          <p:nvPr>
            <p:ph type="title" idx="6"/>
          </p:nvPr>
        </p:nvSpPr>
        <p:spPr>
          <a:xfrm>
            <a:off x="105123" y="212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overview</a:t>
            </a:r>
            <a:endParaRPr dirty="0"/>
          </a:p>
        </p:txBody>
      </p:sp>
      <p:grpSp>
        <p:nvGrpSpPr>
          <p:cNvPr id="1620" name="Google Shape;1620;p63"/>
          <p:cNvGrpSpPr/>
          <p:nvPr/>
        </p:nvGrpSpPr>
        <p:grpSpPr>
          <a:xfrm>
            <a:off x="6682564" y="734747"/>
            <a:ext cx="1945283" cy="341016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63"/>
          <p:cNvGrpSpPr/>
          <p:nvPr/>
        </p:nvGrpSpPr>
        <p:grpSpPr>
          <a:xfrm>
            <a:off x="8502187" y="4097805"/>
            <a:ext cx="239610" cy="365517"/>
            <a:chOff x="-64343900" y="2282125"/>
            <a:chExt cx="207150" cy="316000"/>
          </a:xfrm>
        </p:grpSpPr>
        <p:sp>
          <p:nvSpPr>
            <p:cNvPr id="1654" name="Google Shape;1654;p63"/>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63"/>
          <p:cNvGrpSpPr/>
          <p:nvPr/>
        </p:nvGrpSpPr>
        <p:grpSpPr>
          <a:xfrm>
            <a:off x="7757679" y="1167060"/>
            <a:ext cx="368091" cy="334402"/>
            <a:chOff x="-62518200" y="2692475"/>
            <a:chExt cx="318225" cy="289100"/>
          </a:xfrm>
        </p:grpSpPr>
        <p:sp>
          <p:nvSpPr>
            <p:cNvPr id="1657" name="Google Shape;1657;p63"/>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63"/>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3"/>
          <p:cNvGrpSpPr/>
          <p:nvPr/>
        </p:nvGrpSpPr>
        <p:grpSpPr>
          <a:xfrm>
            <a:off x="8391434" y="2126796"/>
            <a:ext cx="369913" cy="368554"/>
            <a:chOff x="-63666550" y="2278975"/>
            <a:chExt cx="319800" cy="318625"/>
          </a:xfrm>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526272" y="356920"/>
            <a:ext cx="8092788"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Investment Strategy Options</a:t>
            </a:r>
            <a:endParaRPr dirty="0"/>
          </a:p>
        </p:txBody>
      </p:sp>
      <p:sp>
        <p:nvSpPr>
          <p:cNvPr id="3248" name="Google Shape;3248;p86"/>
          <p:cNvSpPr txBox="1"/>
          <p:nvPr/>
        </p:nvSpPr>
        <p:spPr>
          <a:xfrm>
            <a:off x="573756" y="2024225"/>
            <a:ext cx="1733584"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tx1">
                    <a:lumMod val="85000"/>
                    <a:lumOff val="15000"/>
                  </a:schemeClr>
                </a:solidFill>
                <a:latin typeface="Titillium Web"/>
                <a:ea typeface="Titillium Web"/>
                <a:cs typeface="Titillium Web"/>
                <a:sym typeface="Titillium Web"/>
              </a:rPr>
              <a:t>S&amp;P 500</a:t>
            </a:r>
            <a:endParaRPr sz="2200" b="1" dirty="0">
              <a:solidFill>
                <a:schemeClr val="tx1">
                  <a:lumMod val="85000"/>
                  <a:lumOff val="15000"/>
                </a:schemeClr>
              </a:solidFill>
              <a:latin typeface="Titillium Web"/>
              <a:ea typeface="Titillium Web"/>
              <a:cs typeface="Titillium Web"/>
              <a:sym typeface="Titillium Web"/>
            </a:endParaRPr>
          </a:p>
        </p:txBody>
      </p:sp>
      <p:sp>
        <p:nvSpPr>
          <p:cNvPr id="3250" name="Google Shape;3250;p86"/>
          <p:cNvSpPr txBox="1"/>
          <p:nvPr/>
        </p:nvSpPr>
        <p:spPr>
          <a:xfrm>
            <a:off x="2389881" y="2160953"/>
            <a:ext cx="2276849" cy="320100"/>
          </a:xfrm>
          <a:prstGeom prst="rect">
            <a:avLst/>
          </a:prstGeom>
          <a:noFill/>
          <a:ln>
            <a:noFill/>
          </a:ln>
        </p:spPr>
        <p:txBody>
          <a:bodyPr spcFirstLastPara="1" wrap="square" lIns="91425" tIns="91425" rIns="91425" bIns="91425" anchor="ctr" anchorCtr="0">
            <a:noAutofit/>
          </a:bodyPr>
          <a:lstStyle/>
          <a:p>
            <a:pPr algn="ctr"/>
            <a:r>
              <a:rPr lang="en-US" sz="2200" b="1" dirty="0">
                <a:solidFill>
                  <a:schemeClr val="tx1">
                    <a:lumMod val="85000"/>
                    <a:lumOff val="15000"/>
                  </a:schemeClr>
                </a:solidFill>
                <a:latin typeface="Titillium Web"/>
                <a:sym typeface="Titillium Web"/>
              </a:rPr>
              <a:t>Dow Jones Industrial Ave</a:t>
            </a:r>
            <a:endParaRPr sz="2200" b="1" dirty="0">
              <a:solidFill>
                <a:schemeClr val="tx1">
                  <a:lumMod val="85000"/>
                  <a:lumOff val="15000"/>
                </a:schemeClr>
              </a:solidFill>
              <a:latin typeface="Titillium Web"/>
              <a:sym typeface="Titillium Web"/>
            </a:endParaRPr>
          </a:p>
        </p:txBody>
      </p:sp>
      <p:sp>
        <p:nvSpPr>
          <p:cNvPr id="3252" name="Google Shape;3252;p86"/>
          <p:cNvSpPr txBox="1"/>
          <p:nvPr/>
        </p:nvSpPr>
        <p:spPr>
          <a:xfrm>
            <a:off x="4565733" y="2144447"/>
            <a:ext cx="1733584" cy="320100"/>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2200" b="1" dirty="0">
                <a:solidFill>
                  <a:schemeClr val="tx1">
                    <a:lumMod val="85000"/>
                    <a:lumOff val="15000"/>
                  </a:schemeClr>
                </a:solidFill>
                <a:latin typeface="Titillium Web"/>
                <a:sym typeface="Titillium Web"/>
              </a:rPr>
              <a:t>NASDAQ Composite</a:t>
            </a:r>
            <a:endParaRPr sz="2200" b="1" dirty="0">
              <a:solidFill>
                <a:schemeClr val="tx1">
                  <a:lumMod val="85000"/>
                  <a:lumOff val="15000"/>
                </a:schemeClr>
              </a:solidFill>
              <a:latin typeface="Titillium Web"/>
              <a:sym typeface="Titillium Web"/>
            </a:endParaRPr>
          </a:p>
        </p:txBody>
      </p:sp>
      <p:sp>
        <p:nvSpPr>
          <p:cNvPr id="3254" name="Google Shape;3254;p86"/>
          <p:cNvSpPr txBox="1"/>
          <p:nvPr/>
        </p:nvSpPr>
        <p:spPr>
          <a:xfrm>
            <a:off x="6592506" y="2111846"/>
            <a:ext cx="1733584" cy="320100"/>
          </a:xfrm>
          <a:prstGeom prst="rect">
            <a:avLst/>
          </a:prstGeom>
          <a:noFill/>
          <a:ln>
            <a:noFill/>
          </a:ln>
        </p:spPr>
        <p:txBody>
          <a:bodyPr spcFirstLastPara="1" wrap="square" lIns="91425" tIns="91425" rIns="91425" bIns="91425" anchor="ctr" anchorCtr="0">
            <a:noAutofit/>
          </a:bodyPr>
          <a:lstStyle/>
          <a:p>
            <a:pPr algn="ctr"/>
            <a:r>
              <a:rPr lang="en-US" sz="2200" b="1" dirty="0">
                <a:solidFill>
                  <a:schemeClr val="tx1">
                    <a:lumMod val="85000"/>
                    <a:lumOff val="15000"/>
                  </a:schemeClr>
                </a:solidFill>
                <a:latin typeface="Titillium Web"/>
                <a:sym typeface="Titillium Web"/>
              </a:rPr>
              <a:t>FTSE 100 (UK market) </a:t>
            </a:r>
            <a:endParaRPr sz="2200" b="1" dirty="0">
              <a:solidFill>
                <a:schemeClr val="tx1">
                  <a:lumMod val="85000"/>
                  <a:lumOff val="15000"/>
                </a:schemeClr>
              </a:solidFill>
              <a:latin typeface="Titillium Web"/>
              <a:sym typeface="Titillium Web"/>
            </a:endParaRPr>
          </a:p>
        </p:txBody>
      </p:sp>
      <p:cxnSp>
        <p:nvCxnSpPr>
          <p:cNvPr id="3256" name="Google Shape;3256;p86"/>
          <p:cNvCxnSpPr>
            <a:cxnSpLocks/>
          </p:cNvCxnSpPr>
          <p:nvPr/>
        </p:nvCxnSpPr>
        <p:spPr>
          <a:xfrm>
            <a:off x="512406" y="1608125"/>
            <a:ext cx="8106654" cy="10800"/>
          </a:xfrm>
          <a:prstGeom prst="straightConnector1">
            <a:avLst/>
          </a:prstGeom>
          <a:noFill/>
          <a:ln w="19050" cap="flat" cmpd="sng">
            <a:solidFill>
              <a:schemeClr val="accent5"/>
            </a:solidFill>
            <a:prstDash val="solid"/>
            <a:round/>
            <a:headEnd type="oval" w="med" len="med"/>
            <a:tailEnd type="triangle" w="med" len="med"/>
          </a:ln>
        </p:spPr>
      </p:cxnSp>
      <p:sp>
        <p:nvSpPr>
          <p:cNvPr id="3257" name="Google Shape;3257;p86"/>
          <p:cNvSpPr txBox="1"/>
          <p:nvPr/>
        </p:nvSpPr>
        <p:spPr>
          <a:xfrm>
            <a:off x="967430" y="1325375"/>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01</a:t>
            </a:r>
            <a:endParaRPr sz="3000" b="1">
              <a:solidFill>
                <a:schemeClr val="accent5"/>
              </a:solidFill>
              <a:latin typeface="Titillium Web"/>
              <a:ea typeface="Titillium Web"/>
              <a:cs typeface="Titillium Web"/>
              <a:sym typeface="Titillium Web"/>
            </a:endParaRPr>
          </a:p>
        </p:txBody>
      </p:sp>
      <p:sp>
        <p:nvSpPr>
          <p:cNvPr id="3258" name="Google Shape;3258;p86"/>
          <p:cNvSpPr txBox="1"/>
          <p:nvPr/>
        </p:nvSpPr>
        <p:spPr>
          <a:xfrm>
            <a:off x="2953155" y="1369442"/>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02</a:t>
            </a:r>
            <a:endParaRPr sz="3000" b="1">
              <a:solidFill>
                <a:schemeClr val="accent5"/>
              </a:solidFill>
              <a:latin typeface="Titillium Web"/>
              <a:ea typeface="Titillium Web"/>
              <a:cs typeface="Titillium Web"/>
              <a:sym typeface="Titillium Web"/>
            </a:endParaRPr>
          </a:p>
        </p:txBody>
      </p:sp>
      <p:sp>
        <p:nvSpPr>
          <p:cNvPr id="3259" name="Google Shape;3259;p86"/>
          <p:cNvSpPr txBox="1"/>
          <p:nvPr/>
        </p:nvSpPr>
        <p:spPr>
          <a:xfrm>
            <a:off x="4938955" y="1325375"/>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03</a:t>
            </a:r>
            <a:endParaRPr sz="3000" b="1">
              <a:solidFill>
                <a:schemeClr val="accent5"/>
              </a:solidFill>
              <a:latin typeface="Titillium Web"/>
              <a:ea typeface="Titillium Web"/>
              <a:cs typeface="Titillium Web"/>
              <a:sym typeface="Titillium Web"/>
            </a:endParaRPr>
          </a:p>
        </p:txBody>
      </p:sp>
      <p:sp>
        <p:nvSpPr>
          <p:cNvPr id="3260" name="Google Shape;3260;p86"/>
          <p:cNvSpPr txBox="1"/>
          <p:nvPr/>
        </p:nvSpPr>
        <p:spPr>
          <a:xfrm>
            <a:off x="6924755" y="1325375"/>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04</a:t>
            </a:r>
            <a:endParaRPr sz="3000" b="1">
              <a:solidFill>
                <a:schemeClr val="accent5"/>
              </a:solidFill>
              <a:latin typeface="Titillium Web"/>
              <a:ea typeface="Titillium Web"/>
              <a:cs typeface="Titillium Web"/>
              <a:sym typeface="Titillium Web"/>
            </a:endParaRPr>
          </a:p>
        </p:txBody>
      </p:sp>
      <p:sp>
        <p:nvSpPr>
          <p:cNvPr id="4" name="Google Shape;3248;p86">
            <a:extLst>
              <a:ext uri="{FF2B5EF4-FFF2-40B4-BE49-F238E27FC236}">
                <a16:creationId xmlns:a16="http://schemas.microsoft.com/office/drawing/2014/main" id="{58BC783A-E861-02F9-DBE0-C24F94D85ECF}"/>
              </a:ext>
            </a:extLst>
          </p:cNvPr>
          <p:cNvSpPr txBox="1"/>
          <p:nvPr/>
        </p:nvSpPr>
        <p:spPr>
          <a:xfrm>
            <a:off x="635106" y="3593330"/>
            <a:ext cx="1733584" cy="320100"/>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2200" b="1" dirty="0" err="1">
                <a:solidFill>
                  <a:schemeClr val="tx1">
                    <a:lumMod val="85000"/>
                    <a:lumOff val="15000"/>
                  </a:schemeClr>
                </a:solidFill>
                <a:latin typeface="Titillium Web"/>
                <a:sym typeface="Titillium Web"/>
              </a:rPr>
              <a:t>Nikker</a:t>
            </a:r>
            <a:r>
              <a:rPr lang="en-US" sz="2200" b="1" dirty="0">
                <a:solidFill>
                  <a:schemeClr val="tx1">
                    <a:lumMod val="85000"/>
                    <a:lumOff val="15000"/>
                  </a:schemeClr>
                </a:solidFill>
                <a:latin typeface="Titillium Web"/>
                <a:sym typeface="Titillium Web"/>
              </a:rPr>
              <a:t> 225</a:t>
            </a:r>
            <a:endParaRPr sz="2200" b="1" dirty="0">
              <a:solidFill>
                <a:schemeClr val="tx1">
                  <a:lumMod val="85000"/>
                  <a:lumOff val="15000"/>
                </a:schemeClr>
              </a:solidFill>
              <a:latin typeface="Titillium Web"/>
              <a:sym typeface="Titillium Web"/>
            </a:endParaRPr>
          </a:p>
        </p:txBody>
      </p:sp>
      <p:sp>
        <p:nvSpPr>
          <p:cNvPr id="5" name="Google Shape;3250;p86">
            <a:extLst>
              <a:ext uri="{FF2B5EF4-FFF2-40B4-BE49-F238E27FC236}">
                <a16:creationId xmlns:a16="http://schemas.microsoft.com/office/drawing/2014/main" id="{CAADF6F2-8BC3-A1C8-D9AE-0857DFC71077}"/>
              </a:ext>
            </a:extLst>
          </p:cNvPr>
          <p:cNvSpPr txBox="1"/>
          <p:nvPr/>
        </p:nvSpPr>
        <p:spPr>
          <a:xfrm>
            <a:off x="2620906" y="3593330"/>
            <a:ext cx="1733584" cy="320100"/>
          </a:xfrm>
          <a:prstGeom prst="rect">
            <a:avLst/>
          </a:prstGeom>
          <a:noFill/>
          <a:ln>
            <a:noFill/>
          </a:ln>
        </p:spPr>
        <p:txBody>
          <a:bodyPr spcFirstLastPara="1" wrap="square" lIns="91425" tIns="91425" rIns="91425" bIns="91425" anchor="ctr" anchorCtr="0">
            <a:noAutofit/>
          </a:bodyPr>
          <a:lstStyle/>
          <a:p>
            <a:pPr algn="ctr"/>
            <a:r>
              <a:rPr lang="en-US" sz="2200" b="1" dirty="0">
                <a:solidFill>
                  <a:schemeClr val="tx1">
                    <a:lumMod val="85000"/>
                    <a:lumOff val="15000"/>
                  </a:schemeClr>
                </a:solidFill>
                <a:latin typeface="Titillium Web"/>
                <a:sym typeface="Titillium Web"/>
              </a:rPr>
              <a:t>Shenzhen Index</a:t>
            </a:r>
            <a:endParaRPr sz="2200" b="1" dirty="0">
              <a:solidFill>
                <a:schemeClr val="tx1">
                  <a:lumMod val="85000"/>
                  <a:lumOff val="15000"/>
                </a:schemeClr>
              </a:solidFill>
              <a:latin typeface="Titillium Web"/>
              <a:sym typeface="Titillium Web"/>
            </a:endParaRPr>
          </a:p>
        </p:txBody>
      </p:sp>
      <p:sp>
        <p:nvSpPr>
          <p:cNvPr id="6" name="Google Shape;3252;p86">
            <a:extLst>
              <a:ext uri="{FF2B5EF4-FFF2-40B4-BE49-F238E27FC236}">
                <a16:creationId xmlns:a16="http://schemas.microsoft.com/office/drawing/2014/main" id="{61B8F3E3-D08E-6F45-0389-D9250D513C8C}"/>
              </a:ext>
            </a:extLst>
          </p:cNvPr>
          <p:cNvSpPr txBox="1"/>
          <p:nvPr/>
        </p:nvSpPr>
        <p:spPr>
          <a:xfrm>
            <a:off x="4606706" y="3593330"/>
            <a:ext cx="2102566" cy="320100"/>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2200" b="1" dirty="0">
                <a:solidFill>
                  <a:schemeClr val="tx1">
                    <a:lumMod val="85000"/>
                    <a:lumOff val="15000"/>
                  </a:schemeClr>
                </a:solidFill>
                <a:latin typeface="Titillium Web"/>
                <a:sym typeface="Titillium Web"/>
              </a:rPr>
              <a:t>CAC 40 Index (France)</a:t>
            </a:r>
            <a:endParaRPr sz="2200" b="1" dirty="0">
              <a:solidFill>
                <a:schemeClr val="tx1">
                  <a:lumMod val="85000"/>
                  <a:lumOff val="15000"/>
                </a:schemeClr>
              </a:solidFill>
              <a:latin typeface="Titillium Web"/>
              <a:sym typeface="Titillium Web"/>
            </a:endParaRPr>
          </a:p>
        </p:txBody>
      </p:sp>
      <p:cxnSp>
        <p:nvCxnSpPr>
          <p:cNvPr id="8" name="Google Shape;3256;p86">
            <a:extLst>
              <a:ext uri="{FF2B5EF4-FFF2-40B4-BE49-F238E27FC236}">
                <a16:creationId xmlns:a16="http://schemas.microsoft.com/office/drawing/2014/main" id="{29B8B01A-1BF2-F06D-85CF-11181638BF82}"/>
              </a:ext>
            </a:extLst>
          </p:cNvPr>
          <p:cNvCxnSpPr>
            <a:cxnSpLocks/>
          </p:cNvCxnSpPr>
          <p:nvPr/>
        </p:nvCxnSpPr>
        <p:spPr>
          <a:xfrm>
            <a:off x="573756" y="3177230"/>
            <a:ext cx="8106654" cy="10800"/>
          </a:xfrm>
          <a:prstGeom prst="straightConnector1">
            <a:avLst/>
          </a:prstGeom>
          <a:noFill/>
          <a:ln w="19050" cap="flat" cmpd="sng">
            <a:solidFill>
              <a:schemeClr val="accent5"/>
            </a:solidFill>
            <a:prstDash val="solid"/>
            <a:round/>
            <a:headEnd type="oval" w="med" len="med"/>
            <a:tailEnd type="triangle" w="med" len="med"/>
          </a:ln>
        </p:spPr>
      </p:cxnSp>
      <p:sp>
        <p:nvSpPr>
          <p:cNvPr id="9" name="Google Shape;3257;p86">
            <a:extLst>
              <a:ext uri="{FF2B5EF4-FFF2-40B4-BE49-F238E27FC236}">
                <a16:creationId xmlns:a16="http://schemas.microsoft.com/office/drawing/2014/main" id="{256FBF20-7ABA-156F-6852-60CA4A66C6D1}"/>
              </a:ext>
            </a:extLst>
          </p:cNvPr>
          <p:cNvSpPr txBox="1"/>
          <p:nvPr/>
        </p:nvSpPr>
        <p:spPr>
          <a:xfrm>
            <a:off x="1028780" y="2894480"/>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01</a:t>
            </a:r>
            <a:endParaRPr sz="3000" b="1">
              <a:solidFill>
                <a:schemeClr val="accent5"/>
              </a:solidFill>
              <a:latin typeface="Titillium Web"/>
              <a:ea typeface="Titillium Web"/>
              <a:cs typeface="Titillium Web"/>
              <a:sym typeface="Titillium Web"/>
            </a:endParaRPr>
          </a:p>
        </p:txBody>
      </p:sp>
      <p:sp>
        <p:nvSpPr>
          <p:cNvPr id="10" name="Google Shape;3258;p86">
            <a:extLst>
              <a:ext uri="{FF2B5EF4-FFF2-40B4-BE49-F238E27FC236}">
                <a16:creationId xmlns:a16="http://schemas.microsoft.com/office/drawing/2014/main" id="{2EF43F4F-9F5F-1093-D484-80BAD6CE8BB0}"/>
              </a:ext>
            </a:extLst>
          </p:cNvPr>
          <p:cNvSpPr txBox="1"/>
          <p:nvPr/>
        </p:nvSpPr>
        <p:spPr>
          <a:xfrm>
            <a:off x="3014505" y="2938547"/>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5"/>
                </a:solidFill>
                <a:latin typeface="Titillium Web"/>
                <a:ea typeface="Titillium Web"/>
                <a:cs typeface="Titillium Web"/>
                <a:sym typeface="Titillium Web"/>
              </a:rPr>
              <a:t>02</a:t>
            </a:r>
            <a:endParaRPr sz="3000" b="1" dirty="0">
              <a:solidFill>
                <a:schemeClr val="accent5"/>
              </a:solidFill>
              <a:latin typeface="Titillium Web"/>
              <a:ea typeface="Titillium Web"/>
              <a:cs typeface="Titillium Web"/>
              <a:sym typeface="Titillium Web"/>
            </a:endParaRPr>
          </a:p>
        </p:txBody>
      </p:sp>
      <p:sp>
        <p:nvSpPr>
          <p:cNvPr id="11" name="Google Shape;3259;p86">
            <a:extLst>
              <a:ext uri="{FF2B5EF4-FFF2-40B4-BE49-F238E27FC236}">
                <a16:creationId xmlns:a16="http://schemas.microsoft.com/office/drawing/2014/main" id="{7B1B261B-8778-B8DE-F1CE-9A1DA97E5C5C}"/>
              </a:ext>
            </a:extLst>
          </p:cNvPr>
          <p:cNvSpPr txBox="1"/>
          <p:nvPr/>
        </p:nvSpPr>
        <p:spPr>
          <a:xfrm>
            <a:off x="5000305" y="2894480"/>
            <a:ext cx="906657"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03</a:t>
            </a:r>
            <a:endParaRPr sz="3000" b="1">
              <a:solidFill>
                <a:schemeClr val="accent5"/>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2629128" y="17378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sz="3200" b="1" dirty="0">
                <a:solidFill>
                  <a:schemeClr val="tx1">
                    <a:lumMod val="85000"/>
                    <a:lumOff val="15000"/>
                  </a:schemeClr>
                </a:solidFill>
                <a:latin typeface="Titillium Web"/>
                <a:ea typeface="Titillium Web"/>
                <a:cs typeface="Titillium Web"/>
                <a:sym typeface="Titillium Web"/>
              </a:rPr>
              <a:t>S&amp;P 500</a:t>
            </a:r>
          </a:p>
        </p:txBody>
      </p:sp>
      <p:sp>
        <p:nvSpPr>
          <p:cNvPr id="1514" name="Google Shape;1514;p60"/>
          <p:cNvSpPr txBox="1"/>
          <p:nvPr/>
        </p:nvSpPr>
        <p:spPr>
          <a:xfrm>
            <a:off x="258338" y="1035616"/>
            <a:ext cx="3094917"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The S&amp;P 500 is a stock market index that tracks the performance of 500 large-cap publicly traded companies in the United States. It's widely regarded as a barometer of the US stock market and is used as a benchmark for many investment portfolios.</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plot, screenshot, line&#10;&#10;Description automatically generated">
            <a:extLst>
              <a:ext uri="{FF2B5EF4-FFF2-40B4-BE49-F238E27FC236}">
                <a16:creationId xmlns:a16="http://schemas.microsoft.com/office/drawing/2014/main" id="{1E5F79AE-5766-269D-8F82-47EF4CCB10A7}"/>
              </a:ext>
            </a:extLst>
          </p:cNvPr>
          <p:cNvPicPr>
            <a:picLocks noChangeAspect="1"/>
          </p:cNvPicPr>
          <p:nvPr/>
        </p:nvPicPr>
        <p:blipFill>
          <a:blip r:embed="rId3"/>
          <a:stretch>
            <a:fillRect/>
          </a:stretch>
        </p:blipFill>
        <p:spPr>
          <a:xfrm>
            <a:off x="3353255" y="1671353"/>
            <a:ext cx="5617465" cy="3012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428289" y="173782"/>
            <a:ext cx="7704000" cy="572700"/>
          </a:xfrm>
          <a:prstGeom prst="rect">
            <a:avLst/>
          </a:prstGeom>
        </p:spPr>
        <p:txBody>
          <a:bodyPr spcFirstLastPara="1" wrap="square" lIns="91425" tIns="91425" rIns="91425" bIns="91425" anchor="ctr" anchorCtr="0">
            <a:noAutofit/>
          </a:bodyPr>
          <a:lstStyle/>
          <a:p>
            <a:pPr algn="ctr"/>
            <a:r>
              <a:rPr lang="en-US" sz="3200" b="1" dirty="0">
                <a:solidFill>
                  <a:schemeClr val="tx1">
                    <a:lumMod val="85000"/>
                    <a:lumOff val="15000"/>
                  </a:schemeClr>
                </a:solidFill>
                <a:latin typeface="Titillium Web"/>
                <a:sym typeface="Titillium Web"/>
              </a:rPr>
              <a:t>Dow Jones Industrial Ave</a:t>
            </a:r>
          </a:p>
        </p:txBody>
      </p:sp>
      <p:sp>
        <p:nvSpPr>
          <p:cNvPr id="1514" name="Google Shape;1514;p60"/>
          <p:cNvSpPr txBox="1"/>
          <p:nvPr/>
        </p:nvSpPr>
        <p:spPr>
          <a:xfrm>
            <a:off x="201548" y="964623"/>
            <a:ext cx="3099251"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The Dow Jones Industrial Average, or simply the Dow, is a stock market index that tracks the performance of 30 large-cap publicly traded companies in the United States. It's one of the oldest and most widely followed stock market indexes in the world.</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16" name="Google Shape;1516;p60"/>
          <p:cNvSpPr txBox="1"/>
          <p:nvPr/>
        </p:nvSpPr>
        <p:spPr>
          <a:xfrm>
            <a:off x="5380135" y="1572802"/>
            <a:ext cx="1515900" cy="8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dk1"/>
                </a:solidFill>
                <a:latin typeface="Montserrat"/>
                <a:ea typeface="Montserrat"/>
                <a:cs typeface="Montserrat"/>
                <a:sym typeface="Montserrat"/>
              </a:rPr>
              <a:t>Saturn is a gas giant and has several rings</a:t>
            </a:r>
            <a:endParaRPr dirty="0">
              <a:solidFill>
                <a:schemeClr val="dk1"/>
              </a:solidFill>
              <a:latin typeface="Montserrat"/>
              <a:ea typeface="Montserrat"/>
              <a:cs typeface="Montserrat"/>
              <a:sym typeface="Montserrat"/>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plot, line, screenshot&#10;&#10;Description automatically generated">
            <a:extLst>
              <a:ext uri="{FF2B5EF4-FFF2-40B4-BE49-F238E27FC236}">
                <a16:creationId xmlns:a16="http://schemas.microsoft.com/office/drawing/2014/main" id="{74A617AA-50BF-D18A-3FC0-3620A94FEC9E}"/>
              </a:ext>
            </a:extLst>
          </p:cNvPr>
          <p:cNvPicPr>
            <a:picLocks noChangeAspect="1"/>
          </p:cNvPicPr>
          <p:nvPr/>
        </p:nvPicPr>
        <p:blipFill>
          <a:blip r:embed="rId3"/>
          <a:stretch>
            <a:fillRect/>
          </a:stretch>
        </p:blipFill>
        <p:spPr>
          <a:xfrm>
            <a:off x="3348605" y="1572802"/>
            <a:ext cx="5626766" cy="3017002"/>
          </a:xfrm>
          <a:prstGeom prst="rect">
            <a:avLst/>
          </a:prstGeom>
        </p:spPr>
      </p:pic>
    </p:spTree>
    <p:extLst>
      <p:ext uri="{BB962C8B-B14F-4D97-AF65-F5344CB8AC3E}">
        <p14:creationId xmlns:p14="http://schemas.microsoft.com/office/powerpoint/2010/main" val="105392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1824897" y="171684"/>
            <a:ext cx="7704000" cy="572700"/>
          </a:xfrm>
          <a:prstGeom prst="rect">
            <a:avLst/>
          </a:prstGeom>
        </p:spPr>
        <p:txBody>
          <a:bodyPr spcFirstLastPara="1" wrap="square" lIns="91425" tIns="91425" rIns="91425" bIns="91425" anchor="ctr" anchorCtr="0">
            <a:noAutofit/>
          </a:bodyPr>
          <a:lstStyle/>
          <a:p>
            <a:pPr marL="0" lvl="0" indent="0" algn="ctr">
              <a:buFont typeface="Arial"/>
              <a:buNone/>
            </a:pPr>
            <a:r>
              <a:rPr lang="en-US" sz="3200" b="1" dirty="0">
                <a:solidFill>
                  <a:schemeClr val="tx1">
                    <a:lumMod val="85000"/>
                    <a:lumOff val="15000"/>
                  </a:schemeClr>
                </a:solidFill>
                <a:latin typeface="Titillium Web"/>
                <a:sym typeface="Titillium Web"/>
              </a:rPr>
              <a:t>NASDAQ Composite</a:t>
            </a:r>
          </a:p>
        </p:txBody>
      </p:sp>
      <p:sp>
        <p:nvSpPr>
          <p:cNvPr id="1514" name="Google Shape;1514;p60"/>
          <p:cNvSpPr txBox="1"/>
          <p:nvPr/>
        </p:nvSpPr>
        <p:spPr>
          <a:xfrm>
            <a:off x="181220" y="831479"/>
            <a:ext cx="3222991"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The NASDAQ Composite is a stock market index that tracks the performance of over 3,000 publicly traded companies that are listed on the NASDAQ stock exchange. It's heavily weighted towards technology companies and is often used as a benchmark for the performance of the tech sector.</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16" name="Google Shape;1516;p60"/>
          <p:cNvSpPr txBox="1"/>
          <p:nvPr/>
        </p:nvSpPr>
        <p:spPr>
          <a:xfrm>
            <a:off x="5380135" y="1572802"/>
            <a:ext cx="1515900" cy="8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dk1"/>
                </a:solidFill>
                <a:latin typeface="Montserrat"/>
                <a:ea typeface="Montserrat"/>
                <a:cs typeface="Montserrat"/>
                <a:sym typeface="Montserrat"/>
              </a:rPr>
              <a:t>Saturn is a gas giant and has several rings</a:t>
            </a:r>
            <a:endParaRPr dirty="0">
              <a:solidFill>
                <a:schemeClr val="dk1"/>
              </a:solidFill>
              <a:latin typeface="Montserrat"/>
              <a:ea typeface="Montserrat"/>
              <a:cs typeface="Montserrat"/>
              <a:sym typeface="Montserrat"/>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plot, line, screenshot&#10;&#10;Description automatically generated">
            <a:extLst>
              <a:ext uri="{FF2B5EF4-FFF2-40B4-BE49-F238E27FC236}">
                <a16:creationId xmlns:a16="http://schemas.microsoft.com/office/drawing/2014/main" id="{8F12A443-C3F8-F790-A28B-E491158DC6C7}"/>
              </a:ext>
            </a:extLst>
          </p:cNvPr>
          <p:cNvPicPr>
            <a:picLocks noChangeAspect="1"/>
          </p:cNvPicPr>
          <p:nvPr/>
        </p:nvPicPr>
        <p:blipFill>
          <a:blip r:embed="rId3"/>
          <a:stretch>
            <a:fillRect/>
          </a:stretch>
        </p:blipFill>
        <p:spPr>
          <a:xfrm>
            <a:off x="3481329" y="1572802"/>
            <a:ext cx="5575814" cy="2989682"/>
          </a:xfrm>
          <a:prstGeom prst="rect">
            <a:avLst/>
          </a:prstGeom>
        </p:spPr>
      </p:pic>
    </p:spTree>
    <p:extLst>
      <p:ext uri="{BB962C8B-B14F-4D97-AF65-F5344CB8AC3E}">
        <p14:creationId xmlns:p14="http://schemas.microsoft.com/office/powerpoint/2010/main" val="281526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60"/>
          <p:cNvSpPr txBox="1">
            <a:spLocks noGrp="1"/>
          </p:cNvSpPr>
          <p:nvPr>
            <p:ph type="title"/>
          </p:nvPr>
        </p:nvSpPr>
        <p:spPr>
          <a:xfrm>
            <a:off x="-2496925" y="234374"/>
            <a:ext cx="7704000" cy="572700"/>
          </a:xfrm>
          <a:prstGeom prst="rect">
            <a:avLst/>
          </a:prstGeom>
        </p:spPr>
        <p:txBody>
          <a:bodyPr spcFirstLastPara="1" wrap="square" lIns="91425" tIns="91425" rIns="91425" bIns="91425" anchor="ctr" anchorCtr="0">
            <a:noAutofit/>
          </a:bodyPr>
          <a:lstStyle/>
          <a:p>
            <a:pPr marL="0" lvl="0" indent="0" algn="ctr">
              <a:buFont typeface="Arial"/>
              <a:buNone/>
            </a:pPr>
            <a:r>
              <a:rPr lang="en-US" sz="3200" b="1" dirty="0">
                <a:solidFill>
                  <a:schemeClr val="tx1">
                    <a:lumMod val="85000"/>
                    <a:lumOff val="15000"/>
                  </a:schemeClr>
                </a:solidFill>
                <a:latin typeface="Titillium Web"/>
                <a:sym typeface="Titillium Web"/>
              </a:rPr>
              <a:t>FTSE 100 </a:t>
            </a:r>
          </a:p>
        </p:txBody>
      </p:sp>
      <p:sp>
        <p:nvSpPr>
          <p:cNvPr id="1514" name="Google Shape;1514;p60"/>
          <p:cNvSpPr txBox="1"/>
          <p:nvPr/>
        </p:nvSpPr>
        <p:spPr>
          <a:xfrm>
            <a:off x="258338" y="1002565"/>
            <a:ext cx="3222991" cy="2335545"/>
          </a:xfrm>
          <a:prstGeom prst="rect">
            <a:avLst/>
          </a:prstGeom>
          <a:noFill/>
          <a:ln>
            <a:noFill/>
          </a:ln>
        </p:spPr>
        <p:txBody>
          <a:bodyPr spcFirstLastPara="1" wrap="square" lIns="91425" tIns="91425" rIns="91425" bIns="91425" anchor="t" anchorCtr="0">
            <a:noAutofit/>
          </a:bodyPr>
          <a:lstStyle/>
          <a:p>
            <a:pPr algn="just">
              <a:lnSpc>
                <a:spcPct val="150000"/>
              </a:lnSpc>
            </a:pPr>
            <a:r>
              <a:rPr lang="en-US" b="0" i="0" dirty="0">
                <a:solidFill>
                  <a:srgbClr val="374151"/>
                </a:solidFill>
                <a:effectLst/>
                <a:latin typeface="Söhne"/>
              </a:rPr>
              <a:t>The FTSE 100 is a stock market index that tracks the performance of the 100 largest companies listed on the London Stock Exchange in the United Kingdom. It's widely regarded as a barometer of the UK stock market.</a:t>
            </a:r>
          </a:p>
        </p:txBody>
      </p:sp>
      <p:sp>
        <p:nvSpPr>
          <p:cNvPr id="1515" name="Google Shape;1515;p60"/>
          <p:cNvSpPr txBox="1"/>
          <p:nvPr/>
        </p:nvSpPr>
        <p:spPr>
          <a:xfrm>
            <a:off x="5380135" y="1252750"/>
            <a:ext cx="2276588" cy="32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Titillium Web"/>
                <a:ea typeface="Titillium Web"/>
                <a:cs typeface="Titillium Web"/>
                <a:sym typeface="Titillium Web"/>
              </a:rPr>
              <a:t>Perfomamce</a:t>
            </a:r>
            <a:endParaRPr sz="2200" b="1" dirty="0">
              <a:solidFill>
                <a:schemeClr val="dk1"/>
              </a:solidFill>
              <a:latin typeface="Titillium Web"/>
              <a:ea typeface="Titillium Web"/>
              <a:cs typeface="Titillium Web"/>
              <a:sym typeface="Titillium Web"/>
            </a:endParaRPr>
          </a:p>
        </p:txBody>
      </p:sp>
      <p:sp>
        <p:nvSpPr>
          <p:cNvPr id="1516" name="Google Shape;1516;p60"/>
          <p:cNvSpPr txBox="1"/>
          <p:nvPr/>
        </p:nvSpPr>
        <p:spPr>
          <a:xfrm>
            <a:off x="5380135" y="1572802"/>
            <a:ext cx="1515900" cy="8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dk1"/>
                </a:solidFill>
                <a:latin typeface="Montserrat"/>
                <a:ea typeface="Montserrat"/>
                <a:cs typeface="Montserrat"/>
                <a:sym typeface="Montserrat"/>
              </a:rPr>
              <a:t>Saturn is a gas giant and has several rings</a:t>
            </a:r>
            <a:endParaRPr dirty="0">
              <a:solidFill>
                <a:schemeClr val="dk1"/>
              </a:solidFill>
              <a:latin typeface="Montserrat"/>
              <a:ea typeface="Montserrat"/>
              <a:cs typeface="Montserrat"/>
              <a:sym typeface="Montserrat"/>
            </a:endParaRPr>
          </a:p>
        </p:txBody>
      </p:sp>
      <p:sp>
        <p:nvSpPr>
          <p:cNvPr id="1522" name="Google Shape;1522;p60"/>
          <p:cNvSpPr/>
          <p:nvPr/>
        </p:nvSpPr>
        <p:spPr>
          <a:xfrm>
            <a:off x="84890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a:off x="8842646" y="3487455"/>
            <a:ext cx="99806" cy="99809"/>
            <a:chOff x="3688596" y="3879680"/>
            <a:chExt cx="99806" cy="99809"/>
          </a:xfrm>
        </p:grpSpPr>
        <p:sp>
          <p:nvSpPr>
            <p:cNvPr id="1529" name="Google Shape;1529;p6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screenshot, text, plot, line&#10;&#10;Description automatically generated">
            <a:extLst>
              <a:ext uri="{FF2B5EF4-FFF2-40B4-BE49-F238E27FC236}">
                <a16:creationId xmlns:a16="http://schemas.microsoft.com/office/drawing/2014/main" id="{F639BBC4-5CA4-1262-2EF7-C2BABB052288}"/>
              </a:ext>
            </a:extLst>
          </p:cNvPr>
          <p:cNvPicPr>
            <a:picLocks noChangeAspect="1"/>
          </p:cNvPicPr>
          <p:nvPr/>
        </p:nvPicPr>
        <p:blipFill>
          <a:blip r:embed="rId3"/>
          <a:stretch>
            <a:fillRect/>
          </a:stretch>
        </p:blipFill>
        <p:spPr>
          <a:xfrm>
            <a:off x="3481329" y="1622068"/>
            <a:ext cx="5503484" cy="2950900"/>
          </a:xfrm>
          <a:prstGeom prst="rect">
            <a:avLst/>
          </a:prstGeom>
        </p:spPr>
      </p:pic>
    </p:spTree>
    <p:extLst>
      <p:ext uri="{BB962C8B-B14F-4D97-AF65-F5344CB8AC3E}">
        <p14:creationId xmlns:p14="http://schemas.microsoft.com/office/powerpoint/2010/main" val="552405170"/>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1634</Words>
  <Application>Microsoft Office PowerPoint</Application>
  <PresentationFormat>On-screen Show (16:9)</PresentationFormat>
  <Paragraphs>137</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Titillium Web</vt:lpstr>
      <vt:lpstr>Tw Cen MT</vt:lpstr>
      <vt:lpstr>Arial</vt:lpstr>
      <vt:lpstr>Montserrat</vt:lpstr>
      <vt:lpstr>Titillium Web Light</vt:lpstr>
      <vt:lpstr>Roboto Condensed Light</vt:lpstr>
      <vt:lpstr>Microsoft YaHei UI Light</vt:lpstr>
      <vt:lpstr>Söhne</vt:lpstr>
      <vt:lpstr>Community Bank Business Plan by Slidesgo</vt:lpstr>
      <vt:lpstr>Investment Strategy Report</vt:lpstr>
      <vt:lpstr>Table of contents</vt:lpstr>
      <vt:lpstr>Background</vt:lpstr>
      <vt:lpstr>Market overview</vt:lpstr>
      <vt:lpstr>Investment Strategy Options</vt:lpstr>
      <vt:lpstr>S&amp;P 500</vt:lpstr>
      <vt:lpstr>Dow Jones Industrial Ave</vt:lpstr>
      <vt:lpstr>NASDAQ Composite</vt:lpstr>
      <vt:lpstr>FTSE 100 </vt:lpstr>
      <vt:lpstr>Nikkei 225 </vt:lpstr>
      <vt:lpstr>Shenzhen Composite </vt:lpstr>
      <vt:lpstr>CAC 40 Index (France)</vt:lpstr>
      <vt:lpstr>Final Choice of Investments</vt:lpstr>
      <vt:lpstr>This is because:</vt:lpstr>
      <vt:lpstr>But Why?</vt:lpstr>
      <vt:lpstr>Why?</vt:lpstr>
      <vt:lpstr>Environmental factors </vt:lpstr>
      <vt:lpstr>Investment Projections</vt:lpstr>
      <vt:lpstr>FTSE 100 (UK market)  Investment</vt:lpstr>
      <vt:lpstr>Dow Jones Industrial Ave</vt:lpstr>
      <vt:lpstr>S&amp;P 500</vt:lpstr>
      <vt:lpstr>—Conclusion</vt:lpstr>
      <vt:lpstr>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Strategy Report</dc:title>
  <dc:creator>hp</dc:creator>
  <cp:lastModifiedBy>Eugene Jonas</cp:lastModifiedBy>
  <cp:revision>3</cp:revision>
  <dcterms:modified xsi:type="dcterms:W3CDTF">2023-05-11T21:57:58Z</dcterms:modified>
</cp:coreProperties>
</file>