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3"/>
  </p:notesMasterIdLst>
  <p:sldIdLst>
    <p:sldId id="256" r:id="rId2"/>
    <p:sldId id="265" r:id="rId3"/>
    <p:sldId id="266" r:id="rId4"/>
    <p:sldId id="273" r:id="rId5"/>
    <p:sldId id="257" r:id="rId6"/>
    <p:sldId id="259" r:id="rId7"/>
    <p:sldId id="262" r:id="rId8"/>
    <p:sldId id="264" r:id="rId9"/>
    <p:sldId id="260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Reo" initials="CR" lastIdx="9" clrIdx="0">
    <p:extLst>
      <p:ext uri="{19B8F6BF-5375-455C-9EA6-DF929625EA0E}">
        <p15:presenceInfo xmlns:p15="http://schemas.microsoft.com/office/powerpoint/2012/main" userId="7445a8bb4a813d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3F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74" autoAdjust="0"/>
    <p:restoredTop sz="94157" autoAdjust="0"/>
  </p:normalViewPr>
  <p:slideViewPr>
    <p:cSldViewPr snapToGrid="0">
      <p:cViewPr>
        <p:scale>
          <a:sx n="75" d="100"/>
          <a:sy n="75" d="100"/>
        </p:scale>
        <p:origin x="480" y="8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Reo" userId="7445a8bb4a813db9" providerId="LiveId" clId="{39D95A29-0147-4AD2-9D9A-C9F87428DF94}"/>
    <pc:docChg chg="modSld">
      <pc:chgData name="Chad Reo" userId="7445a8bb4a813db9" providerId="LiveId" clId="{39D95A29-0147-4AD2-9D9A-C9F87428DF94}" dt="2020-08-16T09:49:50.155" v="4" actId="20577"/>
      <pc:docMkLst>
        <pc:docMk/>
      </pc:docMkLst>
      <pc:sldChg chg="modSp mod">
        <pc:chgData name="Chad Reo" userId="7445a8bb4a813db9" providerId="LiveId" clId="{39D95A29-0147-4AD2-9D9A-C9F87428DF94}" dt="2020-08-16T09:49:50.155" v="4" actId="20577"/>
        <pc:sldMkLst>
          <pc:docMk/>
          <pc:sldMk cId="2801033145" sldId="262"/>
        </pc:sldMkLst>
        <pc:spChg chg="mod">
          <ac:chgData name="Chad Reo" userId="7445a8bb4a813db9" providerId="LiveId" clId="{39D95A29-0147-4AD2-9D9A-C9F87428DF94}" dt="2020-08-16T09:49:50.155" v="4" actId="20577"/>
          <ac:spMkLst>
            <pc:docMk/>
            <pc:sldMk cId="2801033145" sldId="262"/>
            <ac:spMk id="14" creationId="{2801157C-1A21-4058-872D-5017E518F3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347EF-4D0A-4772-A02D-9049547B6983}" type="datetimeFigureOut">
              <a:rPr lang="en-US" smtClean="0"/>
              <a:t>8/15/2020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5585B-3269-4439-8282-F2EDF7474A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2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5585B-3269-4439-8282-F2EDF7474A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8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2209-D289-4B78-BEB0-4E540077946C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z="1800" dirty="0">
                <a:solidFill>
                  <a:srgbClr val="49494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9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888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01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134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129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61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3033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9141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428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i="1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DDSAnalytics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332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0CC2-05F3-4050-A373-B415A137E215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7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82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904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A7F1-D335-4522-9C4F-F9EF731C760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5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4AC-DE1E-46E6-A483-09C8E33FB691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7366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34E2-9969-44EB-B93F-FB89FD86F0A2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1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A95BFF-81B6-4CEE-8BE4-B9690628F72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075879-A647-4614-8F3F-74DEAFA02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0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20C1-7C23-46AF-B272-2181A8685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5021" y="799074"/>
            <a:ext cx="5490494" cy="4074074"/>
          </a:xfrm>
        </p:spPr>
        <p:txBody>
          <a:bodyPr>
            <a:normAutofit/>
          </a:bodyPr>
          <a:lstStyle/>
          <a:p>
            <a:pPr algn="l"/>
            <a:r>
              <a:rPr lang="en-US" sz="6700" b="1" dirty="0"/>
              <a:t>Talent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95345-B62D-4EF5-850C-69185E7E2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023" y="4965613"/>
            <a:ext cx="4713094" cy="92103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 Chad Reo</a:t>
            </a:r>
          </a:p>
          <a:p>
            <a:pPr algn="l"/>
            <a:r>
              <a:rPr lang="en-US" dirty="0"/>
              <a:t>August 15,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49C9A-1EE1-4209-B35A-FD025987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64099" y="996696"/>
            <a:ext cx="722376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075879-A647-4614-8F3F-74DEAFA02C02}" type="slidenum">
              <a:rPr lang="en-US" sz="32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0EB85-85DD-CC4F-8F18-C8FC9E53CD8A}"/>
              </a:ext>
            </a:extLst>
          </p:cNvPr>
          <p:cNvSpPr txBox="1"/>
          <p:nvPr/>
        </p:nvSpPr>
        <p:spPr>
          <a:xfrm>
            <a:off x="3582649" y="18737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96FB8-06FE-9A4B-B2B7-9BBF1D765391}"/>
              </a:ext>
            </a:extLst>
          </p:cNvPr>
          <p:cNvSpPr txBox="1"/>
          <p:nvPr/>
        </p:nvSpPr>
        <p:spPr>
          <a:xfrm>
            <a:off x="1528997" y="4302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23C2A-A137-4E4D-8F6D-6CA473C3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021" y="1950162"/>
            <a:ext cx="231489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6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C283-288B-47D9-921D-06DCCE9C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661" y="348151"/>
            <a:ext cx="6809739" cy="7205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Creating Regression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ED3C49-9723-4246-948A-49A00205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8913" y="6315888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0E15C-64E8-415D-A1C7-461673FC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39" y="182769"/>
            <a:ext cx="2314898" cy="885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B4FF10-4603-4BCC-836B-7968318DB6CF}"/>
              </a:ext>
            </a:extLst>
          </p:cNvPr>
          <p:cNvSpPr txBox="1"/>
          <p:nvPr/>
        </p:nvSpPr>
        <p:spPr>
          <a:xfrm>
            <a:off x="2057400" y="1536700"/>
            <a:ext cx="7835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our transformed fields we create a regression model using the following fields: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LogMonthlyIncome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~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DeptTurnoverLvl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JobLevelGrp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JobRoleLvl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TotalWorkingYears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0B65884-8877-4DC5-958C-E8A41D808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2D8E4-FC42-4B0C-9384-A3A1171C45A4}"/>
              </a:ext>
            </a:extLst>
          </p:cNvPr>
          <p:cNvSpPr txBox="1"/>
          <p:nvPr/>
        </p:nvSpPr>
        <p:spPr>
          <a:xfrm>
            <a:off x="2057400" y="2682439"/>
            <a:ext cx="7835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can seen by the table below, this model produces an R squared value of 0.8, which explains about 80% of the variability of the in the Log Income Variable.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 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3C364CE-3936-4A22-B4A1-36B0450AF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74060"/>
              </p:ext>
            </p:extLst>
          </p:nvPr>
        </p:nvGraphicFramePr>
        <p:xfrm>
          <a:off x="3346449" y="3825901"/>
          <a:ext cx="7181851" cy="258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1">
                  <a:extLst>
                    <a:ext uri="{9D8B030D-6E8A-4147-A177-3AD203B41FA5}">
                      <a16:colId xmlns:a16="http://schemas.microsoft.com/office/drawing/2014/main" val="352135775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745539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50125070"/>
                    </a:ext>
                  </a:extLst>
                </a:gridCol>
                <a:gridCol w="954617">
                  <a:extLst>
                    <a:ext uri="{9D8B030D-6E8A-4147-A177-3AD203B41FA5}">
                      <a16:colId xmlns:a16="http://schemas.microsoft.com/office/drawing/2014/main" val="1858091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24853941"/>
                    </a:ext>
                  </a:extLst>
                </a:gridCol>
                <a:gridCol w="408516">
                  <a:extLst>
                    <a:ext uri="{9D8B030D-6E8A-4147-A177-3AD203B41FA5}">
                      <a16:colId xmlns:a16="http://schemas.microsoft.com/office/drawing/2014/main" val="3110126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Std.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value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Pr(&gt;|t|)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467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(Intercept)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106.636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09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DeptTurnoverLvl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76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JobLevelGrp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48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JobRoleLvl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746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TotalWorkingYears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&lt;2e-16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252117"/>
                  </a:ext>
                </a:extLst>
              </a:tr>
              <a:tr h="36483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Multiple R-squared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 0.7965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Adj. R-squared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0.7952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940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58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9A5A-6267-4E32-8305-6749C0C9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55" y="256551"/>
            <a:ext cx="6713845" cy="7383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Next steps in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7D7-7118-410D-88F6-0A9309F4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55" y="1503092"/>
            <a:ext cx="10018713" cy="4546601"/>
          </a:xfrm>
        </p:spPr>
        <p:txBody>
          <a:bodyPr>
            <a:noAutofit/>
          </a:bodyPr>
          <a:lstStyle/>
          <a:p>
            <a:r>
              <a:rPr lang="en-US" sz="3600" cap="none" dirty="0"/>
              <a:t>Target Turnover</a:t>
            </a:r>
          </a:p>
          <a:p>
            <a:pPr lvl="1"/>
            <a:r>
              <a:rPr lang="en-US" sz="2800" dirty="0"/>
              <a:t>What areas do we need to focus on?</a:t>
            </a:r>
            <a:endParaRPr lang="en-US" sz="2800" cap="none" dirty="0"/>
          </a:p>
          <a:p>
            <a:pPr lvl="1"/>
            <a:r>
              <a:rPr lang="en-US" sz="2800" cap="none" dirty="0"/>
              <a:t>What tactics can we use to reduce or keep low?</a:t>
            </a:r>
          </a:p>
          <a:p>
            <a:r>
              <a:rPr lang="en-US" sz="3600" cap="none" dirty="0"/>
              <a:t>Review Salaries</a:t>
            </a:r>
          </a:p>
          <a:p>
            <a:pPr lvl="1"/>
            <a:r>
              <a:rPr lang="en-US" sz="2800" dirty="0"/>
              <a:t>Are salaries fairly distributed across the company?</a:t>
            </a:r>
          </a:p>
          <a:p>
            <a:pPr lvl="1"/>
            <a:r>
              <a:rPr lang="en-US" sz="2800" dirty="0"/>
              <a:t>Is there equal pay for equal work?</a:t>
            </a:r>
          </a:p>
          <a:p>
            <a:pPr lvl="1"/>
            <a:endParaRPr lang="en-US" sz="24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180AE-07CB-46BA-AF3A-93866853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5879-A647-4614-8F3F-74DEAFA02C02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39A1D-57C6-4103-B58F-6C6C75127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39" y="182769"/>
            <a:ext cx="231489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2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2870-39FC-4822-88F0-4F1AE1A0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504964" cy="118533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3C3A-7036-42A0-B9DE-C0999485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r>
              <a:rPr lang="en-US" sz="2800" b="1">
                <a:latin typeface="+mj-lt"/>
              </a:rPr>
              <a:t>Identify overall attrition trends</a:t>
            </a:r>
          </a:p>
          <a:p>
            <a:r>
              <a:rPr lang="en-US" sz="2800" b="1">
                <a:latin typeface="+mj-lt"/>
              </a:rPr>
              <a:t>Name top three factors that contribute to turnover</a:t>
            </a:r>
          </a:p>
          <a:p>
            <a:r>
              <a:rPr lang="en-US" sz="2800" b="1">
                <a:latin typeface="+mj-lt"/>
              </a:rPr>
              <a:t>Create a model to predict Attrition</a:t>
            </a:r>
          </a:p>
          <a:p>
            <a:r>
              <a:rPr lang="en-US" sz="2800" b="1">
                <a:latin typeface="+mj-lt"/>
              </a:rPr>
              <a:t>Create a model to predict Income</a:t>
            </a:r>
            <a:endParaRPr lang="en-US" sz="2800" b="1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93DBB-2A68-40D9-A2CE-A74D18C1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075879-A647-4614-8F3F-74DEAFA02C0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3F42C-673C-4154-B28B-C962B2FC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39" y="182769"/>
            <a:ext cx="231489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54CE-2432-42F8-888E-032DB617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4880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Description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E591-3282-45C8-94A9-9645EE7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118" y="61529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2A121-B2A5-4FFD-88FD-091978BF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39" y="182769"/>
            <a:ext cx="2314898" cy="88594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6060E5-9C5C-4CE5-BDAE-6927E25FD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00291"/>
              </p:ext>
            </p:extLst>
          </p:nvPr>
        </p:nvGraphicFramePr>
        <p:xfrm>
          <a:off x="4728853" y="1424499"/>
          <a:ext cx="6549372" cy="5093532"/>
        </p:xfrm>
        <a:graphic>
          <a:graphicData uri="http://schemas.openxmlformats.org/drawingml/2006/table">
            <a:tbl>
              <a:tblPr/>
              <a:tblGrid>
                <a:gridCol w="3274686">
                  <a:extLst>
                    <a:ext uri="{9D8B030D-6E8A-4147-A177-3AD203B41FA5}">
                      <a16:colId xmlns:a16="http://schemas.microsoft.com/office/drawing/2014/main" val="3418783670"/>
                    </a:ext>
                  </a:extLst>
                </a:gridCol>
                <a:gridCol w="3274686">
                  <a:extLst>
                    <a:ext uri="{9D8B030D-6E8A-4147-A177-3AD203B41FA5}">
                      <a16:colId xmlns:a16="http://schemas.microsoft.com/office/drawing/2014/main" val="4016791332"/>
                    </a:ext>
                  </a:extLst>
                </a:gridCol>
              </a:tblGrid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MaritalStatus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930808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MonthlyIncome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64935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MonthlyRate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062379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NumCompaniesWorked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230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DailyRate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Over18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259650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OverTime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49107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PercentSalaryHike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495923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266245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EducationField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RelationshipSatisfaction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65153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EmployeeCount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StandardHours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066615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EmployeeNumber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StockOptionLevel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698183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TotalWorkingYears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341192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TrainingTimesLastYear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792380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HourlyRate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04485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736810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JobLevel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YearsInCurrentRole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529908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065595"/>
                  </a:ext>
                </a:extLst>
              </a:tr>
              <a:tr h="220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</a:p>
                  </a:txBody>
                  <a:tcPr marL="8654" marR="8654" marT="86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9443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C5EAF2A-4234-4264-A162-8C5BE5AA0CDE}"/>
              </a:ext>
            </a:extLst>
          </p:cNvPr>
          <p:cNvSpPr txBox="1"/>
          <p:nvPr/>
        </p:nvSpPr>
        <p:spPr>
          <a:xfrm>
            <a:off x="1295400" y="2159000"/>
            <a:ext cx="3162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Set contains 36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 ID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 Fields we are trying to predict.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870 distinct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2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54CE-2432-42F8-888E-032DB617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9" y="305713"/>
            <a:ext cx="5408023" cy="64006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Overview of Attrition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E591-3282-45C8-94A9-9645EE7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118" y="61529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2DBAD-CEE3-440A-BDDF-45F438C0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39" y="182769"/>
            <a:ext cx="2314898" cy="885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B5A5D-1673-449A-8644-6743C5F0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19" y="945773"/>
            <a:ext cx="4877481" cy="261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E2CF3F-2566-4F94-ADAB-DFB9E678F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431" y="3512490"/>
            <a:ext cx="5029902" cy="316274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432C391-3578-4FB1-9649-6261FB255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79456"/>
              </p:ext>
            </p:extLst>
          </p:nvPr>
        </p:nvGraphicFramePr>
        <p:xfrm>
          <a:off x="6630431" y="1559084"/>
          <a:ext cx="5453412" cy="6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804">
                  <a:extLst>
                    <a:ext uri="{9D8B030D-6E8A-4147-A177-3AD203B41FA5}">
                      <a16:colId xmlns:a16="http://schemas.microsoft.com/office/drawing/2014/main" val="1493097604"/>
                    </a:ext>
                  </a:extLst>
                </a:gridCol>
                <a:gridCol w="1817804">
                  <a:extLst>
                    <a:ext uri="{9D8B030D-6E8A-4147-A177-3AD203B41FA5}">
                      <a16:colId xmlns:a16="http://schemas.microsoft.com/office/drawing/2014/main" val="4104045730"/>
                    </a:ext>
                  </a:extLst>
                </a:gridCol>
                <a:gridCol w="1817804">
                  <a:extLst>
                    <a:ext uri="{9D8B030D-6E8A-4147-A177-3AD203B41FA5}">
                      <a16:colId xmlns:a16="http://schemas.microsoft.com/office/drawing/2014/main" val="2738805341"/>
                    </a:ext>
                  </a:extLst>
                </a:gridCol>
              </a:tblGrid>
              <a:tr h="243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EmplCnt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AttritionCnt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AttritionPrcnt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426855"/>
                  </a:ext>
                </a:extLst>
              </a:tr>
              <a:tr h="243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4564150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8DEA45E-36A2-4B88-9218-C163EB1D2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12950"/>
              </p:ext>
            </p:extLst>
          </p:nvPr>
        </p:nvGraphicFramePr>
        <p:xfrm>
          <a:off x="1252159" y="4069193"/>
          <a:ext cx="5029904" cy="1313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76">
                  <a:extLst>
                    <a:ext uri="{9D8B030D-6E8A-4147-A177-3AD203B41FA5}">
                      <a16:colId xmlns:a16="http://schemas.microsoft.com/office/drawing/2014/main" val="3094499239"/>
                    </a:ext>
                  </a:extLst>
                </a:gridCol>
                <a:gridCol w="1257476">
                  <a:extLst>
                    <a:ext uri="{9D8B030D-6E8A-4147-A177-3AD203B41FA5}">
                      <a16:colId xmlns:a16="http://schemas.microsoft.com/office/drawing/2014/main" val="3141869260"/>
                    </a:ext>
                  </a:extLst>
                </a:gridCol>
                <a:gridCol w="1257476">
                  <a:extLst>
                    <a:ext uri="{9D8B030D-6E8A-4147-A177-3AD203B41FA5}">
                      <a16:colId xmlns:a16="http://schemas.microsoft.com/office/drawing/2014/main" val="976229162"/>
                    </a:ext>
                  </a:extLst>
                </a:gridCol>
                <a:gridCol w="1257476">
                  <a:extLst>
                    <a:ext uri="{9D8B030D-6E8A-4147-A177-3AD203B41FA5}">
                      <a16:colId xmlns:a16="http://schemas.microsoft.com/office/drawing/2014/main" val="3430717895"/>
                    </a:ext>
                  </a:extLst>
                </a:gridCol>
              </a:tblGrid>
              <a:tr h="328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EmplCnt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AttritionCnt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AttritionPrcnt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1907598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403517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R&amp;D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7754769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263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48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E5AD-F5F3-4FFA-9952-DA6B5060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126" y="286850"/>
            <a:ext cx="7250974" cy="67778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Attrition by Distance &amp; Travel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D3FE7-05F2-4756-8965-826CA6CA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521" y="6244197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8C808-B20B-439F-BFE2-2E212D5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39" y="182769"/>
            <a:ext cx="2314898" cy="885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54F412-8D75-4F45-879D-5E6D78DE6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3"/>
          <a:stretch/>
        </p:blipFill>
        <p:spPr>
          <a:xfrm>
            <a:off x="2525621" y="1596519"/>
            <a:ext cx="8840879" cy="483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A6D866-6768-466D-87EE-3D63ABD45343}"/>
              </a:ext>
            </a:extLst>
          </p:cNvPr>
          <p:cNvSpPr txBox="1"/>
          <p:nvPr/>
        </p:nvSpPr>
        <p:spPr>
          <a:xfrm>
            <a:off x="2648030" y="1068718"/>
            <a:ext cx="68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Attrition Appears to increase as both Distance and Travel increase</a:t>
            </a:r>
          </a:p>
        </p:txBody>
      </p:sp>
    </p:spTree>
    <p:extLst>
      <p:ext uri="{BB962C8B-B14F-4D97-AF65-F5344CB8AC3E}">
        <p14:creationId xmlns:p14="http://schemas.microsoft.com/office/powerpoint/2010/main" val="21439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5282-2B82-4F35-A6F2-E387FF10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097" y="182769"/>
            <a:ext cx="7114003" cy="66228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Attrition by Distance &amp; Travel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0FF07-B04D-4BF9-80EC-E984730C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1512" y="6244873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7CF23-5BED-4E0D-A0F8-09EB25DB6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39" y="182769"/>
            <a:ext cx="2314898" cy="885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568208-C486-4468-8AEB-C6B90DA6B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19"/>
          <a:stretch/>
        </p:blipFill>
        <p:spPr>
          <a:xfrm>
            <a:off x="2454437" y="1423308"/>
            <a:ext cx="9410700" cy="5066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CCBB0A-85BD-4B04-9092-A0685127D775}"/>
              </a:ext>
            </a:extLst>
          </p:cNvPr>
          <p:cNvSpPr txBox="1"/>
          <p:nvPr/>
        </p:nvSpPr>
        <p:spPr>
          <a:xfrm>
            <a:off x="2454437" y="949513"/>
            <a:ext cx="68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Attrition Appears to decrease as Education and Job Level Increase</a:t>
            </a:r>
          </a:p>
        </p:txBody>
      </p:sp>
    </p:spTree>
    <p:extLst>
      <p:ext uri="{BB962C8B-B14F-4D97-AF65-F5344CB8AC3E}">
        <p14:creationId xmlns:p14="http://schemas.microsoft.com/office/powerpoint/2010/main" val="386598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053A-D3F7-40CD-BD0C-AF5AE7E7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566" y="182768"/>
            <a:ext cx="7502433" cy="8859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KNN Model to Predict Attrition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6D419-7D62-42D3-8835-26D50B46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118" y="6069319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CB4E7-0114-4E3E-92AE-D6378C79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39" y="182769"/>
            <a:ext cx="2314898" cy="88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67ED1-80C2-414F-B1E8-98E760FF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13" y="849082"/>
            <a:ext cx="4574387" cy="2905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77D385-A8F9-447C-AD1C-782BC6022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477" y="3899258"/>
            <a:ext cx="4186049" cy="2654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D4A19B-16C8-4D44-94BD-D699A2EC3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491" y="3775796"/>
            <a:ext cx="4569510" cy="29016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01157C-1A21-4058-872D-5017E518F3B6}"/>
              </a:ext>
            </a:extLst>
          </p:cNvPr>
          <p:cNvSpPr txBox="1"/>
          <p:nvPr/>
        </p:nvSpPr>
        <p:spPr>
          <a:xfrm>
            <a:off x="7121563" y="1514492"/>
            <a:ext cx="3282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Choosing K= 12 appears to provide the best mix of Accuracy, Specificity, and Sensitivity</a:t>
            </a:r>
          </a:p>
        </p:txBody>
      </p:sp>
    </p:spTree>
    <p:extLst>
      <p:ext uri="{BB962C8B-B14F-4D97-AF65-F5344CB8AC3E}">
        <p14:creationId xmlns:p14="http://schemas.microsoft.com/office/powerpoint/2010/main" val="280103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5041-CD7F-4086-9D7F-A74F2F2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59" y="182769"/>
            <a:ext cx="5390606" cy="9601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Overview of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1EF29-AE6F-4A85-9DD8-69F57A23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0240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103FD-ACBB-4973-8A60-6F0312897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39" y="182769"/>
            <a:ext cx="2314898" cy="885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E0F75-16A6-4348-A8D6-5AB67DA6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59" y="1068718"/>
            <a:ext cx="4241920" cy="2331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BD8FF9-7464-48F5-8B2D-D21207E19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00664"/>
            <a:ext cx="4898784" cy="271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013CC-AC0E-492D-BF85-EE1E37659220}"/>
              </a:ext>
            </a:extLst>
          </p:cNvPr>
          <p:cNvSpPr txBox="1"/>
          <p:nvPr/>
        </p:nvSpPr>
        <p:spPr>
          <a:xfrm>
            <a:off x="7132556" y="1625489"/>
            <a:ext cx="3282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Higher Incomes are skewing the number to the right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7EA94-0A7E-4B89-93D2-FC05CEF9BC09}"/>
              </a:ext>
            </a:extLst>
          </p:cNvPr>
          <p:cNvSpPr txBox="1"/>
          <p:nvPr/>
        </p:nvSpPr>
        <p:spPr>
          <a:xfrm>
            <a:off x="1785856" y="4159399"/>
            <a:ext cx="3282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Make the distribution more normal, we Log Transform Income</a:t>
            </a:r>
          </a:p>
        </p:txBody>
      </p:sp>
    </p:spTree>
    <p:extLst>
      <p:ext uri="{BB962C8B-B14F-4D97-AF65-F5344CB8AC3E}">
        <p14:creationId xmlns:p14="http://schemas.microsoft.com/office/powerpoint/2010/main" val="375475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5041-CD7F-4086-9D7F-A74F2F2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811" y="175037"/>
            <a:ext cx="8522789" cy="8859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Comparing Working Years to Income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5F6AE20-6917-4BD5-84B9-6E4A7DF4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0165" y="6167506"/>
            <a:ext cx="764215" cy="365125"/>
          </a:xfrm>
        </p:spPr>
        <p:txBody>
          <a:bodyPr/>
          <a:lstStyle/>
          <a:p>
            <a:fld id="{5F075879-A647-4614-8F3F-74DEAFA02C02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36B9A-3870-4793-A985-B6267A0A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39" y="182769"/>
            <a:ext cx="2314898" cy="8859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1F4080-3348-489A-953B-C97679AF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138" y="1435100"/>
            <a:ext cx="8393723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9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384</Words>
  <Application>Microsoft Office PowerPoint</Application>
  <PresentationFormat>Widescreen</PresentationFormat>
  <Paragraphs>146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Helvetica</vt:lpstr>
      <vt:lpstr>Lucida Console</vt:lpstr>
      <vt:lpstr>Parallax</vt:lpstr>
      <vt:lpstr>Talent Management</vt:lpstr>
      <vt:lpstr>Project Objectives</vt:lpstr>
      <vt:lpstr>Description of Data</vt:lpstr>
      <vt:lpstr>Overview of Attrition</vt:lpstr>
      <vt:lpstr>Attrition by Distance &amp; Travel</vt:lpstr>
      <vt:lpstr>Attrition by Distance &amp; Travel</vt:lpstr>
      <vt:lpstr>KNN Model to Predict Attrition</vt:lpstr>
      <vt:lpstr>Overview of Income</vt:lpstr>
      <vt:lpstr>Comparing Working Years to Income</vt:lpstr>
      <vt:lpstr>Creating Regression Model</vt:lpstr>
      <vt:lpstr>Next steps in Engagement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 Lay: Talent Management</dc:title>
  <dc:creator>Chad Reo</dc:creator>
  <cp:lastModifiedBy>Chad Reo</cp:lastModifiedBy>
  <cp:revision>3</cp:revision>
  <dcterms:created xsi:type="dcterms:W3CDTF">2020-03-14T16:24:07Z</dcterms:created>
  <dcterms:modified xsi:type="dcterms:W3CDTF">2020-08-16T09:49:55Z</dcterms:modified>
</cp:coreProperties>
</file>