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F6F0B9-D913-4C0B-8108-95B68C18C5E5}">
  <a:tblStyle styleId="{42F6F0B9-D913-4C0B-8108-95B68C18C5E5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418A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8F5F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8F5F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8F5F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8F5F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8F5FB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418AD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BEFF9">
                      <a:alpha val="80000"/>
                    </a:srgbClr>
                  </a:gs>
                  <a:gs pos="100000">
                    <a:srgbClr val="418AD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2"/>
            <a:ext cx="8791575" cy="384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0"/>
              <a:buFont typeface="Twentieth Century"/>
              <a:buNone/>
            </a:pPr>
            <a:r>
              <a:rPr lang="en-US" sz="8000">
                <a:solidFill>
                  <a:srgbClr val="FFFF00"/>
                </a:solidFill>
              </a:rPr>
              <a:t>CHAPTER 4</a:t>
            </a:r>
            <a:br>
              <a:rPr lang="en-US" sz="8000">
                <a:solidFill>
                  <a:srgbClr val="FFFF00"/>
                </a:solidFill>
              </a:rPr>
            </a:br>
            <a:r>
              <a:rPr lang="en-US" sz="8000">
                <a:solidFill>
                  <a:srgbClr val="FFFF00"/>
                </a:solidFill>
              </a:rPr>
              <a:t>COMPONENT BASED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2422358" y="-79653"/>
            <a:ext cx="10347158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b="1" sz="24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/>
        </p:nvSpPr>
        <p:spPr>
          <a:xfrm>
            <a:off x="2422358" y="-79653"/>
            <a:ext cx="10347158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/>
        </p:nvSpPr>
        <p:spPr>
          <a:xfrm>
            <a:off x="2422358" y="-79653"/>
            <a:ext cx="10347158" cy="7509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/>
        </p:nvSpPr>
        <p:spPr>
          <a:xfrm>
            <a:off x="2422358" y="-79653"/>
            <a:ext cx="10347158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2422358" y="-79653"/>
            <a:ext cx="10347158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graphicFrame>
        <p:nvGraphicFramePr>
          <p:cNvPr id="310" name="Google Shape;310;p32"/>
          <p:cNvGraphicFramePr/>
          <p:nvPr/>
        </p:nvGraphicFramePr>
        <p:xfrm>
          <a:off x="708526" y="1206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{42F6F0B9-D913-4C0B-8108-95B68C18C5E5}</a:tableStyleId>
              </a:tblPr>
              <a:tblGrid>
                <a:gridCol w="1713825"/>
              </a:tblGrid>
              <a:tr h="151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cap="none" strike="noStrike">
                          <a:solidFill>
                            <a:srgbClr val="FFC000"/>
                          </a:solidFill>
                        </a:rPr>
                        <a:t>Mouse Position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1511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C000"/>
                          </a:solidFill>
                        </a:rPr>
                        <a:t>False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C000"/>
                          </a:solidFill>
                        </a:rPr>
                        <a:t>True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C000"/>
                          </a:solidFill>
                        </a:rPr>
                        <a:t>5f, 5f, 5f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/>
        </p:nvSpPr>
        <p:spPr>
          <a:xfrm>
            <a:off x="2422358" y="-79653"/>
            <a:ext cx="10347158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/>
        </p:nvSpPr>
        <p:spPr>
          <a:xfrm>
            <a:off x="2422358" y="-79653"/>
            <a:ext cx="10347158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/>
        </p:nvSpPr>
        <p:spPr>
          <a:xfrm>
            <a:off x="2422358" y="-79653"/>
            <a:ext cx="10347158" cy="738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/>
        </p:nvSpPr>
        <p:spPr>
          <a:xfrm>
            <a:off x="2422358" y="-79653"/>
            <a:ext cx="10347158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pic>
        <p:nvPicPr>
          <p:cNvPr descr="Image result for camera raycast image" id="331" name="Google Shape;3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503" y="1587254"/>
            <a:ext cx="5604782" cy="368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/>
        </p:nvSpPr>
        <p:spPr>
          <a:xfrm>
            <a:off x="2422358" y="-79653"/>
            <a:ext cx="10347158" cy="729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ctrTitle"/>
          </p:nvPr>
        </p:nvSpPr>
        <p:spPr>
          <a:xfrm>
            <a:off x="1700212" y="761999"/>
            <a:ext cx="8791575" cy="1564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820"/>
              <a:buFont typeface="Twentieth Century"/>
              <a:buNone/>
            </a:pPr>
            <a:r>
              <a:rPr lang="en-US" sz="8820">
                <a:solidFill>
                  <a:srgbClr val="FFFF00"/>
                </a:solidFill>
              </a:rPr>
              <a:t>SYSTEMS</a:t>
            </a:r>
            <a:br>
              <a:rPr lang="en-US" sz="5400"/>
            </a:br>
            <a:endParaRPr sz="5400"/>
          </a:p>
        </p:txBody>
      </p:sp>
      <p:pic>
        <p:nvPicPr>
          <p:cNvPr descr="Image result for logic"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451" y="2095306"/>
            <a:ext cx="10149098" cy="325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2422358" y="-79653"/>
            <a:ext cx="10347158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2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  <p:sp>
        <p:nvSpPr>
          <p:cNvPr id="352" name="Google Shape;352;p40"/>
          <p:cNvSpPr txBox="1"/>
          <p:nvPr/>
        </p:nvSpPr>
        <p:spPr>
          <a:xfrm>
            <a:off x="1193345" y="1836821"/>
            <a:ext cx="98053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OnCreate()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2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  <p:sp>
        <p:nvSpPr>
          <p:cNvPr id="358" name="Google Shape;358;p41"/>
          <p:cNvSpPr txBox="1"/>
          <p:nvPr/>
        </p:nvSpPr>
        <p:spPr>
          <a:xfrm>
            <a:off x="1193345" y="1836821"/>
            <a:ext cx="980530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OnCreate()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OnDestroy()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2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  <p:sp>
        <p:nvSpPr>
          <p:cNvPr id="364" name="Google Shape;364;p42"/>
          <p:cNvSpPr txBox="1"/>
          <p:nvPr/>
        </p:nvSpPr>
        <p:spPr>
          <a:xfrm>
            <a:off x="1193345" y="1836821"/>
            <a:ext cx="98053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OnCreate()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OnDestroy()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OnStartRunning()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2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  <p:sp>
        <p:nvSpPr>
          <p:cNvPr id="370" name="Google Shape;370;p43"/>
          <p:cNvSpPr txBox="1"/>
          <p:nvPr/>
        </p:nvSpPr>
        <p:spPr>
          <a:xfrm>
            <a:off x="1193345" y="1836821"/>
            <a:ext cx="980530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OnCreate()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OnDestroy()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OnStartRunning()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OnStopRunning()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2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  <p:sp>
        <p:nvSpPr>
          <p:cNvPr id="376" name="Google Shape;376;p44"/>
          <p:cNvSpPr txBox="1"/>
          <p:nvPr/>
        </p:nvSpPr>
        <p:spPr>
          <a:xfrm>
            <a:off x="1193345" y="1836821"/>
            <a:ext cx="9805307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OnCreate()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OnDestroy()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OnStartRunning()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OnStopRunning()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OnUpdate()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type="ctrTitle"/>
          </p:nvPr>
        </p:nvSpPr>
        <p:spPr>
          <a:xfrm>
            <a:off x="1700212" y="798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2"/>
                </a:solidFill>
              </a:rPr>
              <a:t>COMPONENT SYSTEM METHODS</a:t>
            </a:r>
            <a:br>
              <a:rPr lang="en-US" sz="6000"/>
            </a:br>
            <a:endParaRPr sz="6000"/>
          </a:p>
        </p:txBody>
      </p:sp>
      <p:sp>
        <p:nvSpPr>
          <p:cNvPr id="382" name="Google Shape;382;p45"/>
          <p:cNvSpPr txBox="1"/>
          <p:nvPr/>
        </p:nvSpPr>
        <p:spPr>
          <a:xfrm>
            <a:off x="1193345" y="1836821"/>
            <a:ext cx="9805307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OnCreate()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OnDestroy()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OnStartRunning()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OnStopRunning()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Twentieth Century"/>
              <a:buAutoNum type="arabicPeriod"/>
            </a:pPr>
            <a:r>
              <a:rPr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Protected Override Void OnUpdate()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ctrTitle"/>
          </p:nvPr>
        </p:nvSpPr>
        <p:spPr>
          <a:xfrm>
            <a:off x="914275" y="593557"/>
            <a:ext cx="10363450" cy="1676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rgbClr val="FFFF00"/>
                </a:solidFill>
              </a:rPr>
              <a:t>JOB COMPONENT SYSTEMS</a:t>
            </a:r>
            <a:br>
              <a:rPr lang="en-US" sz="5400"/>
            </a:br>
            <a:endParaRPr sz="5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ctrTitle"/>
          </p:nvPr>
        </p:nvSpPr>
        <p:spPr>
          <a:xfrm>
            <a:off x="914275" y="593557"/>
            <a:ext cx="10363450" cy="1676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JOB COMPONENT SYSTEMS</a:t>
            </a:r>
            <a:br>
              <a:rPr lang="en-US" sz="5400"/>
            </a:br>
            <a:endParaRPr sz="5400"/>
          </a:p>
        </p:txBody>
      </p:sp>
      <p:sp>
        <p:nvSpPr>
          <p:cNvPr id="393" name="Google Shape;393;p47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lang="en-US" sz="5475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WORK TO SETUP</a:t>
            </a:r>
            <a:br>
              <a:rPr lang="en-US" sz="45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45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ctrTitle"/>
          </p:nvPr>
        </p:nvSpPr>
        <p:spPr>
          <a:xfrm>
            <a:off x="1700212" y="761999"/>
            <a:ext cx="8791575" cy="1570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rgbClr val="FFFF00"/>
                </a:solidFill>
              </a:rPr>
              <a:t>COMPONENT SYSTEMS</a:t>
            </a:r>
            <a:br>
              <a:rPr lang="en-US" sz="5400"/>
            </a:b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type="ctrTitle"/>
          </p:nvPr>
        </p:nvSpPr>
        <p:spPr>
          <a:xfrm>
            <a:off x="914275" y="593557"/>
            <a:ext cx="10363450" cy="1676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JOB COMPONENT SYSTEMS</a:t>
            </a:r>
            <a:br>
              <a:rPr lang="en-US" sz="5400"/>
            </a:br>
            <a:endParaRPr sz="5400"/>
          </a:p>
        </p:txBody>
      </p:sp>
      <p:sp>
        <p:nvSpPr>
          <p:cNvPr id="399" name="Google Shape;399;p48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75"/>
              <a:buFont typeface="Twentieth Century"/>
              <a:buNone/>
            </a:pPr>
            <a:r>
              <a:rPr lang="en-US" sz="5475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WORK TO SETUP</a:t>
            </a:r>
            <a:br>
              <a:rPr lang="en-US" sz="45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45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p48"/>
          <p:cNvSpPr txBox="1"/>
          <p:nvPr/>
        </p:nvSpPr>
        <p:spPr>
          <a:xfrm>
            <a:off x="986463" y="3023939"/>
            <a:ext cx="10219070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lang="en-US" sz="5475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RUNS ON ALL THREADS</a:t>
            </a:r>
            <a:br>
              <a:rPr lang="en-US" sz="45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45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ctrTitle"/>
          </p:nvPr>
        </p:nvSpPr>
        <p:spPr>
          <a:xfrm>
            <a:off x="914275" y="593557"/>
            <a:ext cx="10363450" cy="1676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JOB COMPONENT SYSTEMS</a:t>
            </a:r>
            <a:br>
              <a:rPr lang="en-US" sz="5400"/>
            </a:br>
            <a:endParaRPr sz="5400"/>
          </a:p>
        </p:txBody>
      </p:sp>
      <p:sp>
        <p:nvSpPr>
          <p:cNvPr id="406" name="Google Shape;406;p49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75"/>
              <a:buFont typeface="Twentieth Century"/>
              <a:buNone/>
            </a:pPr>
            <a:r>
              <a:rPr lang="en-US" sz="5475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WORK TO SETUP</a:t>
            </a:r>
            <a:br>
              <a:rPr lang="en-US" sz="45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45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986463" y="3023939"/>
            <a:ext cx="10219070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75"/>
              <a:buFont typeface="Twentieth Century"/>
              <a:buNone/>
            </a:pPr>
            <a:r>
              <a:rPr lang="en-US" sz="5475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RUNS ON ALL THREADS</a:t>
            </a:r>
            <a:br>
              <a:rPr lang="en-US" sz="45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450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360947" y="3946358"/>
            <a:ext cx="11831053" cy="187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265"/>
              <a:buFont typeface="Twentieth Century"/>
              <a:buNone/>
            </a:pPr>
            <a:r>
              <a:rPr lang="en-US" sz="5265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 JOB DEPENDENCY MANAGEMENT</a:t>
            </a:r>
            <a:br>
              <a:rPr lang="en-US" sz="585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5850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/>
        </p:nvSpPr>
        <p:spPr>
          <a:xfrm>
            <a:off x="2422358" y="-79653"/>
            <a:ext cx="10347158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JobHandle OnUpdate(JobHandle inputDeps)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return inputDeps;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 txBox="1"/>
          <p:nvPr/>
        </p:nvSpPr>
        <p:spPr>
          <a:xfrm>
            <a:off x="2422358" y="-79653"/>
            <a:ext cx="10347158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b="1"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JobHandle OnUpdate(JobHandle inputDeps)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return inputDeps;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/>
          <p:nvPr/>
        </p:nvSpPr>
        <p:spPr>
          <a:xfrm>
            <a:off x="2422358" y="-79653"/>
            <a:ext cx="10347158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return inputDeps;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/>
        </p:nvSpPr>
        <p:spPr>
          <a:xfrm>
            <a:off x="2422358" y="-79653"/>
            <a:ext cx="10347158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</a:t>
            </a:r>
            <a:r>
              <a:rPr b="1"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 inputDeps;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/>
        </p:nvSpPr>
        <p:spPr>
          <a:xfrm>
            <a:off x="2422358" y="-79653"/>
            <a:ext cx="10347158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</a:t>
            </a:r>
            <a:r>
              <a:rPr b="1"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 inputDeps;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sp>
        <p:nvSpPr>
          <p:cNvPr id="434" name="Google Shape;434;p54"/>
          <p:cNvSpPr/>
          <p:nvPr/>
        </p:nvSpPr>
        <p:spPr>
          <a:xfrm rot="2759671">
            <a:off x="7044847" y="4809136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5" name="Google Shape;435;p54"/>
          <p:cNvSpPr/>
          <p:nvPr/>
        </p:nvSpPr>
        <p:spPr>
          <a:xfrm>
            <a:off x="5544910" y="4226734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6" name="Google Shape;436;p54"/>
          <p:cNvSpPr/>
          <p:nvPr/>
        </p:nvSpPr>
        <p:spPr>
          <a:xfrm>
            <a:off x="4324579" y="4226734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7" name="Google Shape;437;p54"/>
          <p:cNvSpPr/>
          <p:nvPr/>
        </p:nvSpPr>
        <p:spPr>
          <a:xfrm>
            <a:off x="3104248" y="4226734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8" name="Google Shape;438;p54"/>
          <p:cNvSpPr/>
          <p:nvPr/>
        </p:nvSpPr>
        <p:spPr>
          <a:xfrm rot="-2778416">
            <a:off x="1591382" y="4807125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/>
          <p:nvPr/>
        </p:nvSpPr>
        <p:spPr>
          <a:xfrm>
            <a:off x="2422358" y="-79653"/>
            <a:ext cx="10347158" cy="757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</a:t>
            </a:r>
            <a:r>
              <a:rPr b="1" lang="en-US" sz="4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return inputDeps;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sp>
        <p:nvSpPr>
          <p:cNvPr id="444" name="Google Shape;444;p55"/>
          <p:cNvSpPr/>
          <p:nvPr/>
        </p:nvSpPr>
        <p:spPr>
          <a:xfrm rot="2759671">
            <a:off x="7044847" y="4809136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5" name="Google Shape;445;p55"/>
          <p:cNvSpPr/>
          <p:nvPr/>
        </p:nvSpPr>
        <p:spPr>
          <a:xfrm>
            <a:off x="5544910" y="4226734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4324579" y="4226734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7" name="Google Shape;447;p55"/>
          <p:cNvSpPr/>
          <p:nvPr/>
        </p:nvSpPr>
        <p:spPr>
          <a:xfrm>
            <a:off x="3104248" y="4226734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8" name="Google Shape;448;p55"/>
          <p:cNvSpPr/>
          <p:nvPr/>
        </p:nvSpPr>
        <p:spPr>
          <a:xfrm rot="-2778416">
            <a:off x="1591382" y="4807125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9" name="Google Shape;449;p55"/>
          <p:cNvSpPr/>
          <p:nvPr/>
        </p:nvSpPr>
        <p:spPr>
          <a:xfrm rot="10800000">
            <a:off x="4324579" y="1624106"/>
            <a:ext cx="1102179" cy="208189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ctrTitle"/>
          </p:nvPr>
        </p:nvSpPr>
        <p:spPr>
          <a:xfrm>
            <a:off x="1700212" y="761999"/>
            <a:ext cx="8791575" cy="1570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COMPONENT SYSTEMS</a:t>
            </a:r>
            <a:br>
              <a:rPr lang="en-US" sz="5400"/>
            </a:br>
            <a:endParaRPr sz="5400"/>
          </a:p>
        </p:txBody>
      </p:sp>
      <p:sp>
        <p:nvSpPr>
          <p:cNvPr id="251" name="Google Shape;251;p22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EASIEST TO SETUP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1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5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1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6"/>
          <p:cNvSpPr txBox="1"/>
          <p:nvPr/>
        </p:nvSpPr>
        <p:spPr>
          <a:xfrm>
            <a:off x="1728394" y="0"/>
            <a:ext cx="10347158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JobComponentSystem</a:t>
            </a:r>
            <a:endParaRPr sz="18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RotationSpeedSystem : JobComponentSystem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[BurstCompile]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struct RotationSpeedJob : IJobForEach&lt;Rotation, RotationSpeed&gt;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float DeltaTime;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public void Execute(ref Rotation rotation, [ReadOnly] ref RotationSpeed rotSpeed)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rotation.Value = math.mul(math.normalize(rotation.Value), quaternion.AxisAngle(math.up(), rotSpeed.RadiansPerSecond * DeltaTime));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JobHandle OnUpdate(JobHandle inputDependencies)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job = new RotationSpeedJob()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DeltaTime = Time.deltaTime</a:t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return job.Schedule(this, inputDependencies);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"/>
          <p:cNvSpPr txBox="1"/>
          <p:nvPr>
            <p:ph type="ctrTitle"/>
          </p:nvPr>
        </p:nvSpPr>
        <p:spPr>
          <a:xfrm>
            <a:off x="1700212" y="2366742"/>
            <a:ext cx="8791575" cy="2124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640"/>
              <a:buFont typeface="Twentieth Century"/>
              <a:buNone/>
            </a:pPr>
            <a:r>
              <a:rPr lang="en-US" sz="8640">
                <a:solidFill>
                  <a:srgbClr val="FFFF00"/>
                </a:solidFill>
              </a:rPr>
              <a:t>SYNC POINTS</a:t>
            </a:r>
            <a:br>
              <a:rPr lang="en-US" sz="5400"/>
            </a:b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ctrTitle"/>
          </p:nvPr>
        </p:nvSpPr>
        <p:spPr>
          <a:xfrm>
            <a:off x="1700212" y="761999"/>
            <a:ext cx="8791575" cy="1570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COMPONENT SYSTEMS</a:t>
            </a:r>
            <a:br>
              <a:rPr lang="en-US" sz="5400"/>
            </a:br>
            <a:endParaRPr sz="5400"/>
          </a:p>
        </p:txBody>
      </p:sp>
      <p:sp>
        <p:nvSpPr>
          <p:cNvPr id="257" name="Google Shape;257;p23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EASIEST TO SETUP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986463" y="3023939"/>
            <a:ext cx="10219070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RUNS ON MAIN THREAD ONLY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8"/>
          <p:cNvSpPr txBox="1"/>
          <p:nvPr/>
        </p:nvSpPr>
        <p:spPr>
          <a:xfrm>
            <a:off x="1193346" y="465220"/>
            <a:ext cx="98053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9"/>
          <p:cNvSpPr txBox="1"/>
          <p:nvPr/>
        </p:nvSpPr>
        <p:spPr>
          <a:xfrm>
            <a:off x="1193346" y="465220"/>
            <a:ext cx="980530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Instantiate</a:t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/>
          <p:nvPr/>
        </p:nvSpPr>
        <p:spPr>
          <a:xfrm>
            <a:off x="1193346" y="457199"/>
            <a:ext cx="980530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Instantiate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Destroy</a:t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1"/>
          <p:cNvSpPr txBox="1"/>
          <p:nvPr/>
        </p:nvSpPr>
        <p:spPr>
          <a:xfrm>
            <a:off x="1193346" y="465220"/>
            <a:ext cx="980530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Instantiate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Destroy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AddComponent</a:t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/>
        </p:nvSpPr>
        <p:spPr>
          <a:xfrm>
            <a:off x="1193346" y="465220"/>
            <a:ext cx="980530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Instantiate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Destroy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AddComponent</a:t>
            </a:r>
            <a:endParaRPr sz="6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RemoveComponent</a:t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/>
        </p:nvSpPr>
        <p:spPr>
          <a:xfrm>
            <a:off x="1193346" y="465220"/>
            <a:ext cx="9805307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Instantiate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Destroy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AddComponent</a:t>
            </a:r>
            <a:endParaRPr sz="6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RemoveComponent</a:t>
            </a:r>
            <a:endParaRPr sz="60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SetSharedComponentData</a:t>
            </a:r>
            <a:endParaRPr sz="6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8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t/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4"/>
          <p:cNvSpPr txBox="1"/>
          <p:nvPr/>
        </p:nvSpPr>
        <p:spPr>
          <a:xfrm>
            <a:off x="1193346" y="465220"/>
            <a:ext cx="9805307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Create Entity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Instantiate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Destroy</a:t>
            </a:r>
            <a:endParaRPr/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AddComponent</a:t>
            </a:r>
            <a:endParaRPr sz="6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RemoveComponent</a:t>
            </a:r>
            <a:endParaRPr sz="6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Twentieth Century"/>
              <a:buAutoNum type="arabicPeriod"/>
            </a:pPr>
            <a:r>
              <a:rPr lang="en-US" sz="60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SetSharedComponentData</a:t>
            </a:r>
            <a:endParaRPr sz="6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8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t/>
            </a:r>
            <a:endParaRPr sz="40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/>
          <p:nvPr>
            <p:ph type="ctrTitle"/>
          </p:nvPr>
        </p:nvSpPr>
        <p:spPr>
          <a:xfrm>
            <a:off x="1876424" y="1122362"/>
            <a:ext cx="8791575" cy="3842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0"/>
              <a:buFont typeface="Twentieth Century"/>
              <a:buNone/>
            </a:pPr>
            <a:r>
              <a:rPr lang="en-US" sz="8000">
                <a:solidFill>
                  <a:srgbClr val="FFFF00"/>
                </a:solidFill>
              </a:rPr>
              <a:t>QUESTIONS,</a:t>
            </a:r>
            <a:br>
              <a:rPr lang="en-US" sz="8000">
                <a:solidFill>
                  <a:srgbClr val="FFFF00"/>
                </a:solidFill>
              </a:rPr>
            </a:br>
            <a:r>
              <a:rPr lang="en-US" sz="8000">
                <a:solidFill>
                  <a:srgbClr val="FFFF00"/>
                </a:solidFill>
              </a:rPr>
              <a:t>DISCUSSIONS,</a:t>
            </a:r>
            <a:br>
              <a:rPr lang="en-US" sz="8000">
                <a:solidFill>
                  <a:srgbClr val="FFFF00"/>
                </a:solidFill>
              </a:rPr>
            </a:br>
            <a:r>
              <a:rPr lang="en-US" sz="8000">
                <a:solidFill>
                  <a:srgbClr val="FFFF00"/>
                </a:solidFill>
              </a:rPr>
              <a:t>CONCERNS?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ctrTitle"/>
          </p:nvPr>
        </p:nvSpPr>
        <p:spPr>
          <a:xfrm>
            <a:off x="1700212" y="761999"/>
            <a:ext cx="8791575" cy="1570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COMPONENT SYSTEMS</a:t>
            </a:r>
            <a:br>
              <a:rPr lang="en-US" sz="5400"/>
            </a:br>
            <a:endParaRPr sz="5400"/>
          </a:p>
        </p:txBody>
      </p:sp>
      <p:sp>
        <p:nvSpPr>
          <p:cNvPr id="264" name="Google Shape;264;p24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EASIEST TO SETUP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986463" y="3023939"/>
            <a:ext cx="10219070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RUNS ON MAIN THREAD ONLY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705851" y="3625518"/>
            <a:ext cx="10780294" cy="187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INSTANCE DATA, ONLY LOGIC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ctrTitle"/>
          </p:nvPr>
        </p:nvSpPr>
        <p:spPr>
          <a:xfrm>
            <a:off x="1700212" y="761999"/>
            <a:ext cx="8791575" cy="1570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569"/>
              <a:buFont typeface="Twentieth Century"/>
              <a:buNone/>
            </a:pPr>
            <a:r>
              <a:rPr lang="en-US" sz="6569">
                <a:solidFill>
                  <a:schemeClr val="accent2"/>
                </a:solidFill>
              </a:rPr>
              <a:t>COMPONENT SYSTEMS</a:t>
            </a:r>
            <a:br>
              <a:rPr lang="en-US" sz="5400"/>
            </a:br>
            <a:endParaRPr sz="5400"/>
          </a:p>
        </p:txBody>
      </p:sp>
      <p:sp>
        <p:nvSpPr>
          <p:cNvPr id="272" name="Google Shape;272;p25"/>
          <p:cNvSpPr txBox="1"/>
          <p:nvPr/>
        </p:nvSpPr>
        <p:spPr>
          <a:xfrm>
            <a:off x="1700211" y="1892969"/>
            <a:ext cx="8791575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EASIEST TO SETUP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986463" y="3023939"/>
            <a:ext cx="10219070" cy="1203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RUNS ON MAIN THREAD ONLY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705851" y="3625518"/>
            <a:ext cx="10780294" cy="187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75"/>
              <a:buFont typeface="Twentieth Century"/>
              <a:buNone/>
            </a:pPr>
            <a:r>
              <a:rPr b="0" i="0" lang="en-US" sz="5475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INSTANCE DATA, ONLY LOGIC</a:t>
            </a:r>
            <a:br>
              <a:rPr b="0" i="0" lang="en-US" sz="4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4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2422358" y="-79653"/>
            <a:ext cx="10347158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/>
        </p:nvSpPr>
        <p:spPr>
          <a:xfrm>
            <a:off x="2422358" y="-79653"/>
            <a:ext cx="10347158" cy="7201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Unity.Entities;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UnityEngine;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MouseInputSystem : ComponentSystem</a:t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protected override void OnUpdate()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mouseInput = GetSingleton&lt;SingletonMouseInput&gt;();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mouseInput.MousePosition = Input.mousePosition;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var ray = Camera.main.ScreenPointToRay(mouseInput.MousePosition);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UnityEngine.RaycastHit hit;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Physics.Raycast(ray, out hit)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mouseInput.MouseRaycastPosition = hit.point;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if ( Input.GetMouseButtonDown(0)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mouseInput.LeftClickDown = true;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SetSingleton&lt;SingletonMouseInput&gt;(mouseInput);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