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53403D7-34E3-45C6-8195-91C4C0AC0951}">
  <a:tblStyle styleId="{953403D7-34E3-45C6-8195-91C4C0AC0951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6EE"/>
          </a:solidFill>
        </a:fill>
      </a:tcStyle>
    </a:wholeTbl>
    <a:band1H>
      <a:tcTxStyle/>
      <a:tcStyle>
        <a:fill>
          <a:solidFill>
            <a:srgbClr val="CFEEDB"/>
          </a:solidFill>
        </a:fill>
      </a:tcStyle>
    </a:band1H>
    <a:band2H>
      <a:tcTxStyle/>
    </a:band2H>
    <a:band1V>
      <a:tcTxStyle/>
      <a:tcStyle>
        <a:fill>
          <a:solidFill>
            <a:srgbClr val="CFEEDB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1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7" name="Google Shape;167;p11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8" name="Google Shape;168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2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26" name="Google Shape;126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2" name="Google Shape;132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4" name="Google Shape;144;p8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5" name="Google Shape;145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9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51" name="Google Shape;151;p9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2" name="Google Shape;152;p9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53" name="Google Shape;153;p9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60" name="Google Shape;160;p10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1" name="Google Shape;161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876424" y="1122363"/>
            <a:ext cx="8791575" cy="29362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Twentieth Century"/>
              <a:buNone/>
            </a:pPr>
            <a:r>
              <a:rPr lang="en-US" sz="8800"/>
              <a:t>RELATIONAL DATABASES</a:t>
            </a:r>
            <a:endParaRPr sz="8800"/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1876424" y="4058653"/>
            <a:ext cx="8791575" cy="778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 sz="2400">
                <a:solidFill>
                  <a:schemeClr val="lt1"/>
                </a:solidFill>
              </a:rPr>
              <a:t>CHAPTER 2 OF DATA-ORIENTED DESIGN BY RICHARD FABIAN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/>
          <p:nvPr>
            <p:ph type="title"/>
          </p:nvPr>
        </p:nvSpPr>
        <p:spPr>
          <a:xfrm>
            <a:off x="114300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n-US" sz="5400"/>
              <a:t>FIRST NORMAL FORM</a:t>
            </a:r>
            <a:endParaRPr/>
          </a:p>
        </p:txBody>
      </p:sp>
      <p:graphicFrame>
        <p:nvGraphicFramePr>
          <p:cNvPr id="293" name="Google Shape;293;p28"/>
          <p:cNvGraphicFramePr/>
          <p:nvPr/>
        </p:nvGraphicFramePr>
        <p:xfrm>
          <a:off x="8418093" y="1224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1315450"/>
                <a:gridCol w="1315450"/>
              </a:tblGrid>
              <a:tr h="66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Level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Ability Score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6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1st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6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2nd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4" name="Google Shape;294;p28"/>
          <p:cNvGraphicFramePr/>
          <p:nvPr/>
        </p:nvGraphicFramePr>
        <p:xfrm>
          <a:off x="1142999" y="34289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4953000"/>
                <a:gridCol w="4953000"/>
              </a:tblGrid>
              <a:tr h="420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Level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EXP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5000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9000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15000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23000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35000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51000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5" name="Google Shape;295;p28"/>
          <p:cNvGraphicFramePr/>
          <p:nvPr/>
        </p:nvGraphicFramePr>
        <p:xfrm>
          <a:off x="1142999" y="1224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3418975"/>
                <a:gridCol w="3418975"/>
              </a:tblGrid>
              <a:tr h="39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Level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Feats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39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1st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39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2nd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39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3rd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39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4th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/>
          <p:nvPr>
            <p:ph type="title"/>
          </p:nvPr>
        </p:nvSpPr>
        <p:spPr>
          <a:xfrm>
            <a:off x="114300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n-US" sz="5400"/>
              <a:t>FIRST NORMAL FORM</a:t>
            </a:r>
            <a:endParaRPr/>
          </a:p>
        </p:txBody>
      </p:sp>
      <p:graphicFrame>
        <p:nvGraphicFramePr>
          <p:cNvPr id="301" name="Google Shape;301;p29"/>
          <p:cNvGraphicFramePr/>
          <p:nvPr/>
        </p:nvGraphicFramePr>
        <p:xfrm>
          <a:off x="8418093" y="1224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1315450"/>
                <a:gridCol w="1315450"/>
              </a:tblGrid>
              <a:tr h="66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Level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Ability Score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6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1st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6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2nd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2" name="Google Shape;302;p29"/>
          <p:cNvGraphicFramePr/>
          <p:nvPr/>
        </p:nvGraphicFramePr>
        <p:xfrm>
          <a:off x="1142999" y="34289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4953000"/>
                <a:gridCol w="4953000"/>
              </a:tblGrid>
              <a:tr h="420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Level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EXP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2000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5000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9000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15000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23000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35000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51000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3" name="Google Shape;303;p29"/>
          <p:cNvGraphicFramePr/>
          <p:nvPr/>
        </p:nvGraphicFramePr>
        <p:xfrm>
          <a:off x="1142999" y="1224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3418975"/>
                <a:gridCol w="3418975"/>
              </a:tblGrid>
              <a:tr h="39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Level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Feats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9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1st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9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2nd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9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3rd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9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4th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type="title"/>
          </p:nvPr>
        </p:nvSpPr>
        <p:spPr>
          <a:xfrm>
            <a:off x="114300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n-US" sz="5400"/>
              <a:t>FIRST NORMAL FORM</a:t>
            </a:r>
            <a:endParaRPr/>
          </a:p>
        </p:txBody>
      </p:sp>
      <p:graphicFrame>
        <p:nvGraphicFramePr>
          <p:cNvPr id="309" name="Google Shape;309;p30"/>
          <p:cNvGraphicFramePr/>
          <p:nvPr/>
        </p:nvGraphicFramePr>
        <p:xfrm>
          <a:off x="8418093" y="1224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1315450"/>
                <a:gridCol w="1315450"/>
              </a:tblGrid>
              <a:tr h="66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Level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Ability Score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6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1st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6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2nd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0" name="Google Shape;310;p30"/>
          <p:cNvGraphicFramePr/>
          <p:nvPr/>
        </p:nvGraphicFramePr>
        <p:xfrm>
          <a:off x="1142999" y="34289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4953000"/>
                <a:gridCol w="4953000"/>
              </a:tblGrid>
              <a:tr h="420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Level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EXP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2000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5000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9000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15000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23000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35000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51000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" name="Google Shape;311;p30"/>
          <p:cNvGraphicFramePr/>
          <p:nvPr/>
        </p:nvGraphicFramePr>
        <p:xfrm>
          <a:off x="1142999" y="1224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3418975"/>
                <a:gridCol w="3418975"/>
              </a:tblGrid>
              <a:tr h="39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Level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Feats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39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1st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39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2nd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39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3rd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39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4th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title"/>
          </p:nvPr>
        </p:nvSpPr>
        <p:spPr>
          <a:xfrm>
            <a:off x="1141456" y="625642"/>
            <a:ext cx="9905955" cy="514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n-US" sz="5400"/>
              <a:t>REMOVES CLUTTER</a:t>
            </a:r>
            <a:br>
              <a:rPr lang="en-US" sz="5400"/>
            </a:br>
            <a:r>
              <a:rPr lang="en-US" sz="5400"/>
              <a:t>EASIER TO READ</a:t>
            </a:r>
            <a:br>
              <a:rPr lang="en-US" sz="5400"/>
            </a:br>
            <a:r>
              <a:rPr lang="en-US" sz="5400"/>
              <a:t>LESS STATES TO CONSIDER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/>
          <p:nvPr>
            <p:ph type="title"/>
          </p:nvPr>
        </p:nvSpPr>
        <p:spPr>
          <a:xfrm>
            <a:off x="114300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n-US" sz="5400"/>
              <a:t>SECOND NORMAL FORM</a:t>
            </a:r>
            <a:endParaRPr/>
          </a:p>
        </p:txBody>
      </p:sp>
      <p:graphicFrame>
        <p:nvGraphicFramePr>
          <p:cNvPr id="322" name="Google Shape;322;p32"/>
          <p:cNvGraphicFramePr/>
          <p:nvPr/>
        </p:nvGraphicFramePr>
        <p:xfrm>
          <a:off x="1143000" y="1289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Weapon Type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Quality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Damage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Damage Type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/>
          <p:nvPr>
            <p:ph type="title"/>
          </p:nvPr>
        </p:nvSpPr>
        <p:spPr>
          <a:xfrm>
            <a:off x="114300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n-US" sz="5400"/>
              <a:t>SECOND NORMAL FORM</a:t>
            </a:r>
            <a:endParaRPr/>
          </a:p>
        </p:txBody>
      </p:sp>
      <p:graphicFrame>
        <p:nvGraphicFramePr>
          <p:cNvPr id="328" name="Google Shape;328;p33"/>
          <p:cNvGraphicFramePr/>
          <p:nvPr/>
        </p:nvGraphicFramePr>
        <p:xfrm>
          <a:off x="1143000" y="1289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Weapon Type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Quality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Damage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Damage Type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Lance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Lance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Hammer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Hammer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/>
          <p:nvPr>
            <p:ph type="title"/>
          </p:nvPr>
        </p:nvSpPr>
        <p:spPr>
          <a:xfrm>
            <a:off x="114300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n-US" sz="5400"/>
              <a:t>SECOND NORMAL FORM</a:t>
            </a:r>
            <a:endParaRPr/>
          </a:p>
        </p:txBody>
      </p:sp>
      <p:graphicFrame>
        <p:nvGraphicFramePr>
          <p:cNvPr id="334" name="Google Shape;334;p34"/>
          <p:cNvGraphicFramePr/>
          <p:nvPr/>
        </p:nvGraphicFramePr>
        <p:xfrm>
          <a:off x="1143000" y="1289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Weapon Type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Quality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Damage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Damage Type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Rusty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Average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Masterwork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Lance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Average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Lance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Masterwork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Hammer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Rusty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Hammer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Average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type="title"/>
          </p:nvPr>
        </p:nvSpPr>
        <p:spPr>
          <a:xfrm>
            <a:off x="114300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n-US" sz="5400"/>
              <a:t>SECOND NORMAL FORM</a:t>
            </a:r>
            <a:endParaRPr/>
          </a:p>
        </p:txBody>
      </p:sp>
      <p:graphicFrame>
        <p:nvGraphicFramePr>
          <p:cNvPr id="340" name="Google Shape;340;p35"/>
          <p:cNvGraphicFramePr/>
          <p:nvPr/>
        </p:nvGraphicFramePr>
        <p:xfrm>
          <a:off x="1143000" y="1289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Weapon Type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Quality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Damage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Damage Type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Rusty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2d4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Average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2d6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Masterwork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2d8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Lance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Average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2d6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Lance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Masterwork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3d6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Hammer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Rusty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2d4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Hammer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Average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2d4+4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114300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n-US" sz="5400"/>
              <a:t>SECOND NORMAL FORM</a:t>
            </a:r>
            <a:endParaRPr/>
          </a:p>
        </p:txBody>
      </p:sp>
      <p:graphicFrame>
        <p:nvGraphicFramePr>
          <p:cNvPr id="346" name="Google Shape;346;p36"/>
          <p:cNvGraphicFramePr/>
          <p:nvPr/>
        </p:nvGraphicFramePr>
        <p:xfrm>
          <a:off x="1143000" y="1289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Weapon Type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Quality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Damage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Damage Type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Rusty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2d4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Slashing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Average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2d6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Slashing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Masterwork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2d8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Slashing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Lance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Average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2d6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Piercing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Lance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Masterwork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3d6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Piercing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Hammer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Rusty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2d4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Crushing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Hammer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Average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2d4+4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Crushing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 txBox="1"/>
          <p:nvPr>
            <p:ph type="title"/>
          </p:nvPr>
        </p:nvSpPr>
        <p:spPr>
          <a:xfrm>
            <a:off x="114300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n-US" sz="5400"/>
              <a:t>SECOND NORMAL FORM</a:t>
            </a:r>
            <a:endParaRPr/>
          </a:p>
        </p:txBody>
      </p:sp>
      <p:graphicFrame>
        <p:nvGraphicFramePr>
          <p:cNvPr id="352" name="Google Shape;352;p37"/>
          <p:cNvGraphicFramePr/>
          <p:nvPr/>
        </p:nvGraphicFramePr>
        <p:xfrm>
          <a:off x="1143000" y="1289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Weapon Type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Quality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Damage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Damage Type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Rusty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2d4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Slashing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Average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2d6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Slashing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Masterwork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2d8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Slashing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Lance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Average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2d6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Piercing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Lance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Masterwork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3d6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Piercing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Hammer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Rusty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2d4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Crushing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Hammer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Average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2d4+4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Crushing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/>
        </p:nvSpPr>
        <p:spPr>
          <a:xfrm>
            <a:off x="2249331" y="847276"/>
            <a:ext cx="843814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How to OOD to DOD?</a:t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5136278" y="3897577"/>
            <a:ext cx="1116143" cy="68113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49AC1"/>
          </a:solidFill>
          <a:ln cap="flat" cmpd="sng" w="15875">
            <a:solidFill>
              <a:srgbClr val="1866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Image result for Warcraft 3 footman" id="242" name="Google Shape;2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794" y="2266468"/>
            <a:ext cx="3320716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9249" y="2934723"/>
            <a:ext cx="1476581" cy="2606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5830" y="3019561"/>
            <a:ext cx="1724266" cy="2437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68405" y="2831670"/>
            <a:ext cx="1390844" cy="2822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"/>
          <p:cNvSpPr txBox="1"/>
          <p:nvPr>
            <p:ph type="title"/>
          </p:nvPr>
        </p:nvSpPr>
        <p:spPr>
          <a:xfrm>
            <a:off x="114300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n-US" sz="5400"/>
              <a:t>SECOND NORMAL FORM</a:t>
            </a:r>
            <a:endParaRPr/>
          </a:p>
        </p:txBody>
      </p:sp>
      <p:graphicFrame>
        <p:nvGraphicFramePr>
          <p:cNvPr id="358" name="Google Shape;358;p38"/>
          <p:cNvGraphicFramePr/>
          <p:nvPr/>
        </p:nvGraphicFramePr>
        <p:xfrm>
          <a:off x="1143000" y="1289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Weapon Type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Quality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Damage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Damage Type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Rusty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2d4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Slashing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Average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2d6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Slashing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Masterwork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2d8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Slashing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Lance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Average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2d6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Piercing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Lance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Masterwork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3d6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Piercing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Hammer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Rusty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2d4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Crushing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Hammer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Average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2d4+4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Crushing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/>
          <p:nvPr>
            <p:ph type="title"/>
          </p:nvPr>
        </p:nvSpPr>
        <p:spPr>
          <a:xfrm>
            <a:off x="114300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n-US" sz="5400"/>
              <a:t>SECOND NORMAL FORM</a:t>
            </a:r>
            <a:endParaRPr/>
          </a:p>
        </p:txBody>
      </p:sp>
      <p:graphicFrame>
        <p:nvGraphicFramePr>
          <p:cNvPr id="364" name="Google Shape;364;p39"/>
          <p:cNvGraphicFramePr/>
          <p:nvPr/>
        </p:nvGraphicFramePr>
        <p:xfrm>
          <a:off x="680452" y="12891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2193750"/>
                <a:gridCol w="2193750"/>
                <a:gridCol w="2193750"/>
              </a:tblGrid>
              <a:tr h="965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Weapon Type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Quality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Damage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0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Rusty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2d4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0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Average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2d6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0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Masterwork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2d8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0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Lance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Average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2d6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0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Lance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Masterwork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3d6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0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Hammer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Rusty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2d4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60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Hammer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Average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BFBFBF"/>
                          </a:solidFill>
                        </a:rPr>
                        <a:t>2d4+4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5" name="Google Shape;365;p39"/>
          <p:cNvGraphicFramePr/>
          <p:nvPr/>
        </p:nvGraphicFramePr>
        <p:xfrm>
          <a:off x="7579893" y="12891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1905000"/>
                <a:gridCol w="1905000"/>
              </a:tblGrid>
              <a:tr h="13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</a:rPr>
                        <a:t>Weapon Type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</a:rPr>
                        <a:t>Damage Type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13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</a:rPr>
                        <a:t>Slashing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13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</a:rPr>
                        <a:t>Lance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</a:rPr>
                        <a:t>Piercing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13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</a:rPr>
                        <a:t>Hammer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</a:rPr>
                        <a:t>Crushing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 txBox="1"/>
          <p:nvPr>
            <p:ph type="title"/>
          </p:nvPr>
        </p:nvSpPr>
        <p:spPr>
          <a:xfrm>
            <a:off x="114300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n-US" sz="5400"/>
              <a:t>SECOND NORMAL FORM</a:t>
            </a:r>
            <a:endParaRPr/>
          </a:p>
        </p:txBody>
      </p:sp>
      <p:graphicFrame>
        <p:nvGraphicFramePr>
          <p:cNvPr id="371" name="Google Shape;371;p40"/>
          <p:cNvGraphicFramePr/>
          <p:nvPr/>
        </p:nvGraphicFramePr>
        <p:xfrm>
          <a:off x="680452" y="12891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2193750"/>
                <a:gridCol w="2193750"/>
                <a:gridCol w="2193750"/>
              </a:tblGrid>
              <a:tr h="965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Weapon Type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Quality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Damage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0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Rusty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2d4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0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Average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2d6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0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Masterwork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2d8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0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Lance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Average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2d6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0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Lance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Masterwork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3d6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0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Hammer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Rusty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2d4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60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Hammer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Average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2d4+4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2" name="Google Shape;372;p40"/>
          <p:cNvGraphicFramePr/>
          <p:nvPr/>
        </p:nvGraphicFramePr>
        <p:xfrm>
          <a:off x="7579893" y="12891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1905000"/>
                <a:gridCol w="1905000"/>
              </a:tblGrid>
              <a:tr h="13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</a:rPr>
                        <a:t>Weapon Type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</a:rPr>
                        <a:t>Damage Type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13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</a:rPr>
                        <a:t>Sword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</a:rPr>
                        <a:t>Slashing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13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</a:rPr>
                        <a:t>Lance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</a:rPr>
                        <a:t>Piercing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13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</a:rPr>
                        <a:t>Hammer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</a:rPr>
                        <a:t>Crushing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"/>
          <p:cNvSpPr txBox="1"/>
          <p:nvPr>
            <p:ph type="title"/>
          </p:nvPr>
        </p:nvSpPr>
        <p:spPr>
          <a:xfrm>
            <a:off x="1141456" y="625642"/>
            <a:ext cx="9905955" cy="514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n-US" sz="5400"/>
              <a:t>REMOVES REDUNDANCY</a:t>
            </a:r>
            <a:br>
              <a:rPr lang="en-US" sz="5400"/>
            </a:br>
            <a:r>
              <a:rPr lang="en-US" sz="5400"/>
              <a:t>GRANULARITY</a:t>
            </a:r>
            <a:br>
              <a:rPr lang="en-US" sz="5400"/>
            </a:br>
            <a:r>
              <a:rPr lang="en-US" sz="5400"/>
              <a:t>FLEXIBLE BEHAVIORS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"/>
          <p:cNvSpPr txBox="1"/>
          <p:nvPr>
            <p:ph type="title"/>
          </p:nvPr>
        </p:nvSpPr>
        <p:spPr>
          <a:xfrm>
            <a:off x="0" y="0"/>
            <a:ext cx="12192000" cy="5887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-US" sz="6000"/>
              <a:t>THIRD NORMAL FORM</a:t>
            </a:r>
            <a:br>
              <a:rPr lang="en-US" sz="6000"/>
            </a:br>
            <a:r>
              <a:rPr lang="en-US" sz="6000"/>
              <a:t>BOYCE-CODD</a:t>
            </a:r>
            <a:br>
              <a:rPr lang="en-US" sz="6000"/>
            </a:br>
            <a:r>
              <a:rPr lang="en-US" sz="6000"/>
              <a:t>DOMAIN KEY / KNOWLEDGE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>
            <p:ph type="title"/>
          </p:nvPr>
        </p:nvSpPr>
        <p:spPr>
          <a:xfrm>
            <a:off x="1143022" y="0"/>
            <a:ext cx="9905955" cy="2086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n-US" sz="5400"/>
              <a:t>HOW DO ENTITIES INTERACT?</a:t>
            </a:r>
            <a:endParaRPr/>
          </a:p>
        </p:txBody>
      </p:sp>
      <p:pic>
        <p:nvPicPr>
          <p:cNvPr descr="Image result for Warcraft 3 reforged" id="388" name="Google Shape;38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530220"/>
            <a:ext cx="9144000" cy="4470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/>
          <p:nvPr>
            <p:ph type="title"/>
          </p:nvPr>
        </p:nvSpPr>
        <p:spPr>
          <a:xfrm>
            <a:off x="1141456" y="609600"/>
            <a:ext cx="9905955" cy="5406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wentieth Century"/>
              <a:buNone/>
            </a:pPr>
            <a:r>
              <a:rPr lang="en-US" sz="6600"/>
              <a:t>INSERTIONS</a:t>
            </a:r>
            <a:br>
              <a:rPr lang="en-US" sz="6600"/>
            </a:br>
            <a:r>
              <a:rPr lang="en-US" sz="6600"/>
              <a:t>DELETIONS</a:t>
            </a:r>
            <a:br>
              <a:rPr lang="en-US" sz="6600"/>
            </a:br>
            <a:r>
              <a:rPr lang="en-US" sz="6600"/>
              <a:t>UPDATES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725" y="185486"/>
            <a:ext cx="10876549" cy="6118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title"/>
          </p:nvPr>
        </p:nvSpPr>
        <p:spPr>
          <a:xfrm>
            <a:off x="1141456" y="609601"/>
            <a:ext cx="9905955" cy="1323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/>
              <a:t>INSERTION</a:t>
            </a:r>
            <a:endParaRPr/>
          </a:p>
        </p:txBody>
      </p:sp>
      <p:graphicFrame>
        <p:nvGraphicFramePr>
          <p:cNvPr id="404" name="Google Shape;404;p46"/>
          <p:cNvGraphicFramePr/>
          <p:nvPr/>
        </p:nvGraphicFramePr>
        <p:xfrm>
          <a:off x="2030433" y="23450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975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Entity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Speed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Damage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Health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147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25.0f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35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/>
          <p:cNvSpPr txBox="1"/>
          <p:nvPr>
            <p:ph type="title"/>
          </p:nvPr>
        </p:nvSpPr>
        <p:spPr>
          <a:xfrm>
            <a:off x="1141456" y="609601"/>
            <a:ext cx="9905955" cy="1323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/>
              <a:t>INSERTION</a:t>
            </a:r>
            <a:endParaRPr/>
          </a:p>
        </p:txBody>
      </p:sp>
      <p:graphicFrame>
        <p:nvGraphicFramePr>
          <p:cNvPr id="410" name="Google Shape;410;p47"/>
          <p:cNvGraphicFramePr/>
          <p:nvPr/>
        </p:nvGraphicFramePr>
        <p:xfrm>
          <a:off x="2030433" y="23450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975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Entity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Speed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Damage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Health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Selected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147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25.0f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35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>
            <p:ph type="title"/>
          </p:nvPr>
        </p:nvSpPr>
        <p:spPr>
          <a:xfrm>
            <a:off x="114300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n-US" sz="5400"/>
              <a:t>NORMALIZING YOUR DATA</a:t>
            </a:r>
            <a:endParaRPr/>
          </a:p>
        </p:txBody>
      </p:sp>
      <p:graphicFrame>
        <p:nvGraphicFramePr>
          <p:cNvPr id="251" name="Google Shape;251;p21"/>
          <p:cNvGraphicFramePr/>
          <p:nvPr/>
        </p:nvGraphicFramePr>
        <p:xfrm>
          <a:off x="2030412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Level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EXP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Feats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Ability Score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type="title"/>
          </p:nvPr>
        </p:nvSpPr>
        <p:spPr>
          <a:xfrm>
            <a:off x="1141456" y="609601"/>
            <a:ext cx="9905955" cy="1323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/>
              <a:t>DELETION</a:t>
            </a:r>
            <a:endParaRPr/>
          </a:p>
        </p:txBody>
      </p:sp>
      <p:graphicFrame>
        <p:nvGraphicFramePr>
          <p:cNvPr id="416" name="Google Shape;416;p48"/>
          <p:cNvGraphicFramePr/>
          <p:nvPr/>
        </p:nvGraphicFramePr>
        <p:xfrm>
          <a:off x="2030433" y="23450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975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Entity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Speed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Damage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Health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Selected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147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25.0f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35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9"/>
          <p:cNvSpPr txBox="1"/>
          <p:nvPr>
            <p:ph type="title"/>
          </p:nvPr>
        </p:nvSpPr>
        <p:spPr>
          <a:xfrm>
            <a:off x="1141456" y="609601"/>
            <a:ext cx="9905955" cy="1323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/>
              <a:t>DELETION</a:t>
            </a:r>
            <a:endParaRPr/>
          </a:p>
        </p:txBody>
      </p:sp>
      <p:graphicFrame>
        <p:nvGraphicFramePr>
          <p:cNvPr id="422" name="Google Shape;422;p49"/>
          <p:cNvGraphicFramePr/>
          <p:nvPr/>
        </p:nvGraphicFramePr>
        <p:xfrm>
          <a:off x="2030433" y="23450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975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Entity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Speed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Damage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Health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147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25.0f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35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0"/>
          <p:cNvSpPr txBox="1"/>
          <p:nvPr>
            <p:ph type="title"/>
          </p:nvPr>
        </p:nvSpPr>
        <p:spPr>
          <a:xfrm>
            <a:off x="1141456" y="609601"/>
            <a:ext cx="9905955" cy="1323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/>
              <a:t>UPDATE</a:t>
            </a:r>
            <a:endParaRPr/>
          </a:p>
        </p:txBody>
      </p:sp>
      <p:graphicFrame>
        <p:nvGraphicFramePr>
          <p:cNvPr id="428" name="Google Shape;428;p50"/>
          <p:cNvGraphicFramePr/>
          <p:nvPr/>
        </p:nvGraphicFramePr>
        <p:xfrm>
          <a:off x="2030433" y="23450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975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Entity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Speed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Damage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Health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147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25.0f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35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1"/>
          <p:cNvSpPr txBox="1"/>
          <p:nvPr>
            <p:ph type="title"/>
          </p:nvPr>
        </p:nvSpPr>
        <p:spPr>
          <a:xfrm>
            <a:off x="1141456" y="609601"/>
            <a:ext cx="9905955" cy="1323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/>
              <a:t>UPDATE</a:t>
            </a:r>
            <a:endParaRPr/>
          </a:p>
        </p:txBody>
      </p:sp>
      <p:graphicFrame>
        <p:nvGraphicFramePr>
          <p:cNvPr id="434" name="Google Shape;434;p51"/>
          <p:cNvGraphicFramePr/>
          <p:nvPr/>
        </p:nvGraphicFramePr>
        <p:xfrm>
          <a:off x="2030433" y="23450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975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Entity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Speed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Damage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Health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147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25.0f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35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2"/>
          <p:cNvSpPr txBox="1"/>
          <p:nvPr>
            <p:ph type="title"/>
          </p:nvPr>
        </p:nvSpPr>
        <p:spPr>
          <a:xfrm>
            <a:off x="1141456" y="609601"/>
            <a:ext cx="9905955" cy="1323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/>
              <a:t>UPDATE</a:t>
            </a:r>
            <a:endParaRPr/>
          </a:p>
        </p:txBody>
      </p:sp>
      <p:graphicFrame>
        <p:nvGraphicFramePr>
          <p:cNvPr id="440" name="Google Shape;440;p52"/>
          <p:cNvGraphicFramePr/>
          <p:nvPr/>
        </p:nvGraphicFramePr>
        <p:xfrm>
          <a:off x="2030433" y="23450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975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Entity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Speed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Damage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Health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147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12.5f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35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 txBox="1"/>
          <p:nvPr>
            <p:ph type="ctrTitle"/>
          </p:nvPr>
        </p:nvSpPr>
        <p:spPr>
          <a:xfrm>
            <a:off x="1700212" y="1655545"/>
            <a:ext cx="8791575" cy="29672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Twentieth Century"/>
              <a:buNone/>
            </a:pPr>
            <a:r>
              <a:rPr b="1" lang="en-US" sz="9600"/>
              <a:t>ANY 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114300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n-US" sz="5400"/>
              <a:t>NORMALIZING YOUR DATA</a:t>
            </a:r>
            <a:endParaRPr/>
          </a:p>
        </p:txBody>
      </p:sp>
      <p:graphicFrame>
        <p:nvGraphicFramePr>
          <p:cNvPr id="257" name="Google Shape;257;p22"/>
          <p:cNvGraphicFramePr/>
          <p:nvPr/>
        </p:nvGraphicFramePr>
        <p:xfrm>
          <a:off x="2030412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Level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A5A5A5"/>
                          </a:solidFill>
                        </a:rPr>
                        <a:t>EXP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A5A5A5"/>
                          </a:solidFill>
                        </a:rPr>
                        <a:t>Feats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A5A5A5"/>
                          </a:solidFill>
                        </a:rPr>
                        <a:t>Ability Score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title"/>
          </p:nvPr>
        </p:nvSpPr>
        <p:spPr>
          <a:xfrm>
            <a:off x="114300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n-US" sz="5400"/>
              <a:t>NORMALIZING YOUR DATA</a:t>
            </a:r>
            <a:endParaRPr/>
          </a:p>
        </p:txBody>
      </p:sp>
      <p:graphicFrame>
        <p:nvGraphicFramePr>
          <p:cNvPr id="263" name="Google Shape;263;p23"/>
          <p:cNvGraphicFramePr/>
          <p:nvPr/>
        </p:nvGraphicFramePr>
        <p:xfrm>
          <a:off x="2030412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Level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EXP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A5A5A5"/>
                          </a:solidFill>
                        </a:rPr>
                        <a:t>Feats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A5A5A5"/>
                          </a:solidFill>
                        </a:rPr>
                        <a:t>Ability Score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2000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5000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9000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15000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23000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35000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51000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type="title"/>
          </p:nvPr>
        </p:nvSpPr>
        <p:spPr>
          <a:xfrm>
            <a:off x="114300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n-US" sz="5400"/>
              <a:t>NORMALIZING YOUR DATA</a:t>
            </a:r>
            <a:endParaRPr/>
          </a:p>
        </p:txBody>
      </p:sp>
      <p:graphicFrame>
        <p:nvGraphicFramePr>
          <p:cNvPr id="269" name="Google Shape;269;p24"/>
          <p:cNvGraphicFramePr/>
          <p:nvPr/>
        </p:nvGraphicFramePr>
        <p:xfrm>
          <a:off x="2030412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Level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EXP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Feats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A5A5A5"/>
                          </a:solidFill>
                        </a:rPr>
                        <a:t>Ability Score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1st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2000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5000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2nd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9000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15000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3rd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23000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35000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4th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51000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>
            <p:ph type="title"/>
          </p:nvPr>
        </p:nvSpPr>
        <p:spPr>
          <a:xfrm>
            <a:off x="114300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n-US" sz="5400"/>
              <a:t>NORMALIZING YOUR DATA</a:t>
            </a:r>
            <a:endParaRPr/>
          </a:p>
        </p:txBody>
      </p:sp>
      <p:graphicFrame>
        <p:nvGraphicFramePr>
          <p:cNvPr id="275" name="Google Shape;275;p25"/>
          <p:cNvGraphicFramePr/>
          <p:nvPr/>
        </p:nvGraphicFramePr>
        <p:xfrm>
          <a:off x="2030412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Level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EXP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Feats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Ability Score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1st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2000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5000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2nd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9000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1st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15000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3rd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23000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35000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4th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51000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2nd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/>
          <p:nvPr>
            <p:ph type="title"/>
          </p:nvPr>
        </p:nvSpPr>
        <p:spPr>
          <a:xfrm>
            <a:off x="114300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n-US" sz="5400"/>
              <a:t>NORMALIZING YOUR DATA</a:t>
            </a:r>
            <a:endParaRPr/>
          </a:p>
        </p:txBody>
      </p:sp>
      <p:graphicFrame>
        <p:nvGraphicFramePr>
          <p:cNvPr id="281" name="Google Shape;281;p26"/>
          <p:cNvGraphicFramePr/>
          <p:nvPr/>
        </p:nvGraphicFramePr>
        <p:xfrm>
          <a:off x="2030412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Level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EXP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Feats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Ability Score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1st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2000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5000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2nd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9000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1st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15000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3rd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23000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35000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4th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51000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2nd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type="title"/>
          </p:nvPr>
        </p:nvSpPr>
        <p:spPr>
          <a:xfrm>
            <a:off x="114300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lang="en-US" sz="5400"/>
              <a:t>NORMALIZING YOUR DATA</a:t>
            </a:r>
            <a:endParaRPr/>
          </a:p>
        </p:txBody>
      </p:sp>
      <p:graphicFrame>
        <p:nvGraphicFramePr>
          <p:cNvPr id="287" name="Google Shape;287;p27"/>
          <p:cNvGraphicFramePr/>
          <p:nvPr/>
        </p:nvGraphicFramePr>
        <p:xfrm>
          <a:off x="2030412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{953403D7-34E3-45C6-8195-91C4C0AC0951}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Level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EXP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A5A5A5"/>
                          </a:solidFill>
                        </a:rPr>
                        <a:t>Feats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A5A5A5"/>
                          </a:solidFill>
                        </a:rPr>
                        <a:t>Ability Score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A5A5A5"/>
                          </a:solidFill>
                        </a:rPr>
                        <a:t>1st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A5A5A5"/>
                          </a:solidFill>
                        </a:rPr>
                        <a:t>2000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A5A5A5"/>
                          </a:solidFill>
                        </a:rPr>
                        <a:t>5000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A5A5A5"/>
                          </a:solidFill>
                        </a:rPr>
                        <a:t>2nd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A5A5A5"/>
                          </a:solidFill>
                        </a:rPr>
                        <a:t>9000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A5A5A5"/>
                          </a:solidFill>
                        </a:rPr>
                        <a:t>1st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A5A5A5"/>
                          </a:solidFill>
                        </a:rPr>
                        <a:t>15000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A5A5A5"/>
                          </a:solidFill>
                        </a:rPr>
                        <a:t>3rd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A5A5A5"/>
                          </a:solidFill>
                        </a:rPr>
                        <a:t>23000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A5A5A5"/>
                          </a:solidFill>
                        </a:rPr>
                        <a:t>35000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A5A5A5"/>
                          </a:solidFill>
                        </a:rPr>
                        <a:t>4th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58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BFBFBF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A5A5A5"/>
                          </a:solidFill>
                        </a:rPr>
                        <a:t>51000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A5A5A5"/>
                          </a:solidFill>
                        </a:rPr>
                        <a:t>2nd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8D6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