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92" r:id="rId4"/>
    <p:sldId id="293" r:id="rId5"/>
    <p:sldId id="282" r:id="rId6"/>
    <p:sldId id="294" r:id="rId7"/>
    <p:sldId id="299" r:id="rId8"/>
    <p:sldId id="302" r:id="rId9"/>
    <p:sldId id="300" r:id="rId10"/>
    <p:sldId id="301" r:id="rId11"/>
    <p:sldId id="315" r:id="rId12"/>
    <p:sldId id="303" r:id="rId13"/>
    <p:sldId id="295" r:id="rId14"/>
    <p:sldId id="304" r:id="rId15"/>
    <p:sldId id="309" r:id="rId16"/>
    <p:sldId id="310" r:id="rId17"/>
    <p:sldId id="311" r:id="rId18"/>
    <p:sldId id="305" r:id="rId19"/>
    <p:sldId id="312" r:id="rId20"/>
    <p:sldId id="297" r:id="rId21"/>
    <p:sldId id="313" r:id="rId22"/>
    <p:sldId id="314" r:id="rId23"/>
    <p:sldId id="317" r:id="rId24"/>
    <p:sldId id="318" r:id="rId25"/>
    <p:sldId id="321" r:id="rId26"/>
    <p:sldId id="320" r:id="rId27"/>
    <p:sldId id="326" r:id="rId28"/>
    <p:sldId id="323" r:id="rId29"/>
    <p:sldId id="322" r:id="rId30"/>
    <p:sldId id="332" r:id="rId31"/>
    <p:sldId id="331" r:id="rId32"/>
    <p:sldId id="330" r:id="rId33"/>
    <p:sldId id="333" r:id="rId34"/>
    <p:sldId id="324" r:id="rId35"/>
    <p:sldId id="329" r:id="rId36"/>
    <p:sldId id="325" r:id="rId37"/>
    <p:sldId id="328" r:id="rId38"/>
    <p:sldId id="327" r:id="rId39"/>
    <p:sldId id="339" r:id="rId40"/>
    <p:sldId id="340" r:id="rId41"/>
    <p:sldId id="341" r:id="rId42"/>
    <p:sldId id="342" r:id="rId43"/>
    <p:sldId id="343" r:id="rId44"/>
    <p:sldId id="344" r:id="rId45"/>
    <p:sldId id="336" r:id="rId46"/>
    <p:sldId id="335" r:id="rId47"/>
    <p:sldId id="347" r:id="rId48"/>
    <p:sldId id="346" r:id="rId49"/>
    <p:sldId id="345" r:id="rId50"/>
    <p:sldId id="334" r:id="rId51"/>
    <p:sldId id="350" r:id="rId52"/>
    <p:sldId id="348" r:id="rId53"/>
    <p:sldId id="349" r:id="rId54"/>
    <p:sldId id="35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1C20-F971-4435-A819-B50F0F07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235242"/>
            <a:ext cx="8791575" cy="3685965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C000"/>
                </a:solidFill>
              </a:rPr>
              <a:t>Chapter 2 Application In ECS-</a:t>
            </a:r>
            <a:r>
              <a:rPr lang="en-US" sz="8000" dirty="0" err="1">
                <a:solidFill>
                  <a:srgbClr val="FFC000"/>
                </a:solidFill>
              </a:rPr>
              <a:t>ARchitecture</a:t>
            </a:r>
            <a:endParaRPr lang="en-US" sz="8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Structs with no methods/functions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Must be Blittable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Must be under 100 bytes</a:t>
            </a:r>
          </a:p>
        </p:txBody>
      </p:sp>
    </p:spTree>
    <p:extLst>
      <p:ext uri="{BB962C8B-B14F-4D97-AF65-F5344CB8AC3E}">
        <p14:creationId xmlns:p14="http://schemas.microsoft.com/office/powerpoint/2010/main" val="206961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Structs with no methods/functions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Must be Blittable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Must be under 100 bytes</a:t>
            </a:r>
          </a:p>
        </p:txBody>
      </p:sp>
    </p:spTree>
    <p:extLst>
      <p:ext uri="{BB962C8B-B14F-4D97-AF65-F5344CB8AC3E}">
        <p14:creationId xmlns:p14="http://schemas.microsoft.com/office/powerpoint/2010/main" val="378218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latin typeface="SFMono-Regular"/>
              </a:rPr>
              <a:t>using </a:t>
            </a:r>
            <a:r>
              <a:rPr lang="en-US" sz="2800" dirty="0" err="1">
                <a:latin typeface="SFMono-Regular"/>
              </a:rPr>
              <a:t>Unity.Entities</a:t>
            </a:r>
            <a:r>
              <a:rPr lang="en-US" sz="2800" dirty="0"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latin typeface="SFMono-Regular"/>
              </a:rPr>
              <a:t>public struct Speed : </a:t>
            </a:r>
            <a:r>
              <a:rPr lang="en-US" sz="2800" dirty="0" err="1">
                <a:latin typeface="SFMono-Regular"/>
              </a:rPr>
              <a:t>IComponentData</a:t>
            </a:r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{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	public float Value;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0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Speed :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	public float Value;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47661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1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Speed :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	public float Value;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52865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6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public struct Speed :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	public float Value;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98681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2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Speed :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SFMono-Regular"/>
              </a:rPr>
              <a:t>public float Value;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07192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94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public struct Speed :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	public float Value;</a:t>
            </a:r>
          </a:p>
          <a:p>
            <a:pPr algn="r"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1EBD9-EC0E-4669-A6F0-6FE26172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11029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1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latin typeface="SFMono-Regular"/>
              </a:rPr>
              <a:t>using </a:t>
            </a:r>
            <a:r>
              <a:rPr lang="en-US" sz="2800" dirty="0" err="1">
                <a:latin typeface="SFMono-Regular"/>
              </a:rPr>
              <a:t>Unity.Entities</a:t>
            </a:r>
            <a:r>
              <a:rPr lang="en-US" sz="2800" dirty="0"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latin typeface="SFMono-Regular"/>
              </a:rPr>
              <a:t>public struct Damage : </a:t>
            </a:r>
            <a:r>
              <a:rPr lang="en-US" sz="2800" dirty="0" err="1">
                <a:latin typeface="SFMono-Regular"/>
              </a:rPr>
              <a:t>IComponentData</a:t>
            </a:r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{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	public int Min;</a:t>
            </a:r>
          </a:p>
          <a:p>
            <a:pPr fontAlgn="t"/>
            <a:r>
              <a:rPr lang="en-US" sz="2800" dirty="0">
                <a:latin typeface="SFMono-Regular"/>
              </a:rPr>
              <a:t>	public int Max;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5D662-9325-4893-86B5-5B5008B73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2893" y="2649882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Damage :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algn="r"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	public int Min;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	public int Max;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5D662-9325-4893-86B5-5B5008B73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73346"/>
              </p:ext>
            </p:extLst>
          </p:nvPr>
        </p:nvGraphicFramePr>
        <p:xfrm>
          <a:off x="8592893" y="2649882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4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132347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rgbClr val="FFC000"/>
                </a:solidFill>
              </a:rPr>
              <a:t>Data Transformation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63BD3-1C66-431F-A484-77E7D39825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0433" y="2345043"/>
          <a:ext cx="65024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42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latin typeface="SFMono-Regular"/>
              </a:rPr>
              <a:t>using </a:t>
            </a:r>
            <a:r>
              <a:rPr lang="en-US" sz="2800" dirty="0" err="1">
                <a:latin typeface="SFMono-Regular"/>
              </a:rPr>
              <a:t>Unity.Entities</a:t>
            </a:r>
            <a:r>
              <a:rPr lang="en-US" sz="2800" dirty="0"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latin typeface="SFMono-Regular"/>
              </a:rPr>
              <a:t>public struct Health : </a:t>
            </a:r>
            <a:r>
              <a:rPr lang="en-US" sz="2800" dirty="0" err="1">
                <a:latin typeface="SFMono-Regular"/>
              </a:rPr>
              <a:t>IComponentData</a:t>
            </a:r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{</a:t>
            </a:r>
          </a:p>
          <a:p>
            <a:pPr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	public int </a:t>
            </a:r>
            <a:r>
              <a:rPr lang="en-US" sz="2800" dirty="0" err="1">
                <a:latin typeface="SFMono-Regular"/>
              </a:rPr>
              <a:t>CurrentHealth</a:t>
            </a:r>
            <a:r>
              <a:rPr lang="en-US" sz="2800" dirty="0"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207DD-A70A-48EF-BAC5-B3535E48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28376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99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latin typeface="SFMono-Regular"/>
              </a:rPr>
              <a:t>using </a:t>
            </a:r>
            <a:r>
              <a:rPr lang="en-US" sz="2800" dirty="0" err="1">
                <a:latin typeface="SFMono-Regular"/>
              </a:rPr>
              <a:t>Unity.Entities</a:t>
            </a:r>
            <a:r>
              <a:rPr lang="en-US" sz="2800" dirty="0">
                <a:latin typeface="SFMono-Regular"/>
              </a:rPr>
              <a:t>;</a:t>
            </a:r>
          </a:p>
          <a:p>
            <a:pPr algn="r"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latin typeface="SFMono-Regular"/>
              </a:rPr>
              <a:t>public struct Selected : </a:t>
            </a:r>
            <a:r>
              <a:rPr lang="en-US" sz="2800" dirty="0" err="1">
                <a:latin typeface="SFMono-Regular"/>
              </a:rPr>
              <a:t>IComponentData</a:t>
            </a:r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{</a:t>
            </a:r>
          </a:p>
          <a:p>
            <a:pPr fontAlgn="t"/>
            <a:endParaRPr lang="en-US" sz="2800" dirty="0">
              <a:latin typeface="SFMono-Regular"/>
            </a:endParaRPr>
          </a:p>
          <a:p>
            <a:pPr fontAlgn="t"/>
            <a:r>
              <a:rPr lang="en-US" sz="2800" dirty="0"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207DD-A70A-48EF-BAC5-B3535E48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15954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9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public struct Selected :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207DD-A70A-48EF-BAC5-B3535E48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71894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Tag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Selected :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207DD-A70A-48EF-BAC5-B3535E48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79471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pic>
        <p:nvPicPr>
          <p:cNvPr id="4100" name="Picture 4" descr="Image result for Tag">
            <a:extLst>
              <a:ext uri="{FF2B5EF4-FFF2-40B4-BE49-F238E27FC236}">
                <a16:creationId xmlns:a16="http://schemas.microsoft.com/office/drawing/2014/main" id="{0071D016-1827-4297-A07E-AFCF40FC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0" y="1722628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Tag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796716"/>
            <a:ext cx="8248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Unity.Entities</a:t>
            </a:r>
            <a:r>
              <a:rPr lang="en-US" sz="28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algn="r"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public struct Selected : </a:t>
            </a:r>
            <a:r>
              <a:rPr lang="en-US" sz="28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fontAlgn="t"/>
            <a:endParaRPr lang="en-US" sz="28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8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207DD-A70A-48EF-BAC5-B3535E48C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44033"/>
              </p:ext>
            </p:extLst>
          </p:nvPr>
        </p:nvGraphicFramePr>
        <p:xfrm>
          <a:off x="8592893" y="2465216"/>
          <a:ext cx="16256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4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latin typeface="SFMono-Regular"/>
              </a:rPr>
              <a:t>using </a:t>
            </a:r>
            <a:r>
              <a:rPr lang="en-US" sz="2400" dirty="0" err="1">
                <a:latin typeface="SFMono-Regular"/>
              </a:rPr>
              <a:t>Unity.Entities</a:t>
            </a:r>
            <a:r>
              <a:rPr lang="en-US" sz="2400" dirty="0"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latin typeface="SFMono-Regular"/>
              </a:rPr>
              <a:t>using </a:t>
            </a:r>
            <a:r>
              <a:rPr lang="en-US" sz="2400" dirty="0" err="1">
                <a:latin typeface="SFMono-Regular"/>
              </a:rPr>
              <a:t>Unity.Mathematics</a:t>
            </a:r>
            <a:r>
              <a:rPr lang="en-US" sz="2400" dirty="0"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latin typeface="SFMono-Regular"/>
              </a:rPr>
              <a:t>public struct </a:t>
            </a:r>
            <a:r>
              <a:rPr lang="en-US" sz="2400" dirty="0" err="1">
                <a:latin typeface="SFMono-Regular"/>
              </a:rPr>
              <a:t>MouseInput</a:t>
            </a:r>
            <a:r>
              <a:rPr lang="en-US" sz="2400" dirty="0">
                <a:latin typeface="SFMono-Regular"/>
              </a:rPr>
              <a:t> : </a:t>
            </a:r>
            <a:r>
              <a:rPr lang="en-US" sz="2400" dirty="0" err="1">
                <a:latin typeface="SFMono-Regular"/>
              </a:rPr>
              <a:t>IComponentData</a:t>
            </a:r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public bool </a:t>
            </a:r>
            <a:r>
              <a:rPr lang="en-US" sz="2400" dirty="0" err="1">
                <a:latin typeface="SFMono-Regular"/>
              </a:rPr>
              <a:t>LeftClickDown</a:t>
            </a:r>
            <a:r>
              <a:rPr lang="en-US" sz="2400" dirty="0"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latin typeface="SFMono-Regular"/>
              </a:rPr>
              <a:t>	public bool </a:t>
            </a:r>
            <a:r>
              <a:rPr lang="en-US" sz="2400" dirty="0" err="1">
                <a:latin typeface="SFMono-Regular"/>
              </a:rPr>
              <a:t>RightClickDown</a:t>
            </a:r>
            <a:r>
              <a:rPr lang="en-US" sz="2400" dirty="0"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latin typeface="SFMono-Regular"/>
              </a:rPr>
              <a:t>	public float3 </a:t>
            </a:r>
            <a:r>
              <a:rPr lang="en-US" sz="2400" dirty="0" err="1">
                <a:latin typeface="SFMono-Regular"/>
              </a:rPr>
              <a:t>MousePosition</a:t>
            </a:r>
            <a:r>
              <a:rPr lang="en-US" sz="2400" dirty="0"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33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654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4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05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95141"/>
              </p:ext>
            </p:extLst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31041"/>
              </p:ext>
            </p:extLst>
          </p:nvPr>
        </p:nvGraphicFramePr>
        <p:xfrm>
          <a:off x="233714" y="3360848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0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5867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4477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132347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Insertion Transformation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63BD3-1C66-431F-A484-77E7D3982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03240"/>
              </p:ext>
            </p:extLst>
          </p:nvPr>
        </p:nvGraphicFramePr>
        <p:xfrm>
          <a:off x="2030433" y="2345043"/>
          <a:ext cx="81280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4041100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8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92186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30212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5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37310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6114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0f, 0f, 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59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28670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82753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8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3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04407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52216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3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75498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11151"/>
              </p:ext>
            </p:extLst>
          </p:nvPr>
        </p:nvGraphicFramePr>
        <p:xfrm>
          <a:off x="233714" y="3360848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4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02783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80608"/>
              </p:ext>
            </p:extLst>
          </p:nvPr>
        </p:nvGraphicFramePr>
        <p:xfrm>
          <a:off x="233714" y="3360848"/>
          <a:ext cx="7565610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8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11885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2148"/>
              </p:ext>
            </p:extLst>
          </p:nvPr>
        </p:nvGraphicFramePr>
        <p:xfrm>
          <a:off x="233714" y="3360848"/>
          <a:ext cx="7565610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47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latin typeface="SFMono-Regular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80032"/>
              </p:ext>
            </p:extLst>
          </p:nvPr>
        </p:nvGraphicFramePr>
        <p:xfrm>
          <a:off x="233714" y="232584"/>
          <a:ext cx="9078732" cy="265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2226"/>
              </p:ext>
            </p:extLst>
          </p:nvPr>
        </p:nvGraphicFramePr>
        <p:xfrm>
          <a:off x="233714" y="2886689"/>
          <a:ext cx="7565610" cy="114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48182"/>
              </p:ext>
            </p:extLst>
          </p:nvPr>
        </p:nvGraphicFramePr>
        <p:xfrm>
          <a:off x="233714" y="4035595"/>
          <a:ext cx="7565610" cy="114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90427"/>
              </p:ext>
            </p:extLst>
          </p:nvPr>
        </p:nvGraphicFramePr>
        <p:xfrm>
          <a:off x="233714" y="5184501"/>
          <a:ext cx="7565610" cy="114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7433"/>
              </p:ext>
            </p:extLst>
          </p:nvPr>
        </p:nvGraphicFramePr>
        <p:xfrm>
          <a:off x="233714" y="6333407"/>
          <a:ext cx="7565610" cy="114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1246544701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Mouse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019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617"/>
              </p:ext>
            </p:extLst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09169"/>
              </p:ext>
            </p:extLst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56459"/>
              </p:ext>
            </p:extLst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05868"/>
              </p:ext>
            </p:extLst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21385"/>
              </p:ext>
            </p:extLst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79562"/>
              </p:ext>
            </p:extLst>
          </p:nvPr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FFC000"/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132347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Deletion Transformation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63BD3-1C66-431F-A484-77E7D3982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07516"/>
              </p:ext>
            </p:extLst>
          </p:nvPr>
        </p:nvGraphicFramePr>
        <p:xfrm>
          <a:off x="2030433" y="2345043"/>
          <a:ext cx="65024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66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21732"/>
              </p:ext>
            </p:extLst>
          </p:nvPr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FFC000"/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708BD75-3375-475C-923E-4AC47E160C2C}"/>
              </a:ext>
            </a:extLst>
          </p:cNvPr>
          <p:cNvSpPr/>
          <p:nvPr/>
        </p:nvSpPr>
        <p:spPr>
          <a:xfrm rot="1472245">
            <a:off x="8026494" y="1331495"/>
            <a:ext cx="117909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64E2E-8654-4E5C-ACFA-5ACC9FC365F8}"/>
              </a:ext>
            </a:extLst>
          </p:cNvPr>
          <p:cNvSpPr/>
          <p:nvPr/>
        </p:nvSpPr>
        <p:spPr>
          <a:xfrm>
            <a:off x="6683102" y="2896379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7B2556-7082-4438-952F-67A4F35F1B6B}"/>
              </a:ext>
            </a:extLst>
          </p:cNvPr>
          <p:cNvSpPr/>
          <p:nvPr/>
        </p:nvSpPr>
        <p:spPr>
          <a:xfrm>
            <a:off x="6683102" y="3777546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168FA-0EE7-46BF-8D61-F6D318595C38}"/>
              </a:ext>
            </a:extLst>
          </p:cNvPr>
          <p:cNvSpPr/>
          <p:nvPr/>
        </p:nvSpPr>
        <p:spPr>
          <a:xfrm rot="19956816">
            <a:off x="6682662" y="5036752"/>
            <a:ext cx="2741393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0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82460"/>
              </p:ext>
            </p:extLst>
          </p:nvPr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708BD75-3375-475C-923E-4AC47E160C2C}"/>
              </a:ext>
            </a:extLst>
          </p:cNvPr>
          <p:cNvSpPr/>
          <p:nvPr/>
        </p:nvSpPr>
        <p:spPr>
          <a:xfrm rot="1472245">
            <a:off x="8026494" y="1331495"/>
            <a:ext cx="117909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64E2E-8654-4E5C-ACFA-5ACC9FC365F8}"/>
              </a:ext>
            </a:extLst>
          </p:cNvPr>
          <p:cNvSpPr/>
          <p:nvPr/>
        </p:nvSpPr>
        <p:spPr>
          <a:xfrm>
            <a:off x="6683102" y="2896379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7B2556-7082-4438-952F-67A4F35F1B6B}"/>
              </a:ext>
            </a:extLst>
          </p:cNvPr>
          <p:cNvSpPr/>
          <p:nvPr/>
        </p:nvSpPr>
        <p:spPr>
          <a:xfrm>
            <a:off x="6683102" y="3777546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168FA-0EE7-46BF-8D61-F6D318595C38}"/>
              </a:ext>
            </a:extLst>
          </p:cNvPr>
          <p:cNvSpPr/>
          <p:nvPr/>
        </p:nvSpPr>
        <p:spPr>
          <a:xfrm rot="19956816">
            <a:off x="6682662" y="5036752"/>
            <a:ext cx="2741393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1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20110"/>
              </p:ext>
            </p:extLst>
          </p:nvPr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708BD75-3375-475C-923E-4AC47E160C2C}"/>
              </a:ext>
            </a:extLst>
          </p:cNvPr>
          <p:cNvSpPr/>
          <p:nvPr/>
        </p:nvSpPr>
        <p:spPr>
          <a:xfrm rot="1472245">
            <a:off x="8026494" y="1331495"/>
            <a:ext cx="117909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64E2E-8654-4E5C-ACFA-5ACC9FC365F8}"/>
              </a:ext>
            </a:extLst>
          </p:cNvPr>
          <p:cNvSpPr/>
          <p:nvPr/>
        </p:nvSpPr>
        <p:spPr>
          <a:xfrm>
            <a:off x="6683102" y="2896379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7B2556-7082-4438-952F-67A4F35F1B6B}"/>
              </a:ext>
            </a:extLst>
          </p:cNvPr>
          <p:cNvSpPr/>
          <p:nvPr/>
        </p:nvSpPr>
        <p:spPr>
          <a:xfrm>
            <a:off x="6683102" y="3777546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168FA-0EE7-46BF-8D61-F6D318595C38}"/>
              </a:ext>
            </a:extLst>
          </p:cNvPr>
          <p:cNvSpPr/>
          <p:nvPr/>
        </p:nvSpPr>
        <p:spPr>
          <a:xfrm rot="19956816">
            <a:off x="6682662" y="5036752"/>
            <a:ext cx="2741393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93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95659"/>
              </p:ext>
            </p:extLst>
          </p:nvPr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10f, 10f, 10f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708BD75-3375-475C-923E-4AC47E160C2C}"/>
              </a:ext>
            </a:extLst>
          </p:cNvPr>
          <p:cNvSpPr/>
          <p:nvPr/>
        </p:nvSpPr>
        <p:spPr>
          <a:xfrm rot="1472245">
            <a:off x="8026494" y="1331495"/>
            <a:ext cx="117909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64E2E-8654-4E5C-ACFA-5ACC9FC365F8}"/>
              </a:ext>
            </a:extLst>
          </p:cNvPr>
          <p:cNvSpPr/>
          <p:nvPr/>
        </p:nvSpPr>
        <p:spPr>
          <a:xfrm>
            <a:off x="6683102" y="2896379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7B2556-7082-4438-952F-67A4F35F1B6B}"/>
              </a:ext>
            </a:extLst>
          </p:cNvPr>
          <p:cNvSpPr/>
          <p:nvPr/>
        </p:nvSpPr>
        <p:spPr>
          <a:xfrm>
            <a:off x="6683102" y="3777546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168FA-0EE7-46BF-8D61-F6D318595C38}"/>
              </a:ext>
            </a:extLst>
          </p:cNvPr>
          <p:cNvSpPr/>
          <p:nvPr/>
        </p:nvSpPr>
        <p:spPr>
          <a:xfrm rot="19956816">
            <a:off x="6682662" y="5036752"/>
            <a:ext cx="2741393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9BDCC-DD42-4C12-97F9-78C22569E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32584"/>
          <a:ext cx="756561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29907466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Selected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15A4D-F7F6-453E-9B51-FF859175D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2681235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8AE7A5-5F82-4EDF-AAB1-3F83E6EDA0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3634117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60029A-DB9C-4964-9550-E9D86FF91C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4586999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728F4-6ED0-413A-BDB4-0E7EA241E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714" y="5539881"/>
          <a:ext cx="6052488" cy="95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22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513122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312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59376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50.0f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D19AE-651B-430C-8B6F-D30A46129ABE}"/>
              </a:ext>
            </a:extLst>
          </p:cNvPr>
          <p:cNvGraphicFramePr>
            <a:graphicFrameLocks noGrp="1"/>
          </p:cNvGraphicFramePr>
          <p:nvPr/>
        </p:nvGraphicFramePr>
        <p:xfrm>
          <a:off x="9432758" y="1933349"/>
          <a:ext cx="1713832" cy="302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32">
                  <a:extLst>
                    <a:ext uri="{9D8B030D-6E8A-4147-A177-3AD203B41FA5}">
                      <a16:colId xmlns:a16="http://schemas.microsoft.com/office/drawing/2014/main" val="1681797560"/>
                    </a:ext>
                  </a:extLst>
                </a:gridCol>
              </a:tblGrid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dirty="0">
                          <a:solidFill>
                            <a:srgbClr val="FFC000"/>
                          </a:solidFill>
                        </a:rPr>
                        <a:t>Mouse Position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02499"/>
                  </a:ext>
                </a:extLst>
              </a:tr>
              <a:tr h="1511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False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5f, 5f, 5f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302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708BD75-3375-475C-923E-4AC47E160C2C}"/>
              </a:ext>
            </a:extLst>
          </p:cNvPr>
          <p:cNvSpPr/>
          <p:nvPr/>
        </p:nvSpPr>
        <p:spPr>
          <a:xfrm rot="1472245">
            <a:off x="8026494" y="1331495"/>
            <a:ext cx="117909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64E2E-8654-4E5C-ACFA-5ACC9FC365F8}"/>
              </a:ext>
            </a:extLst>
          </p:cNvPr>
          <p:cNvSpPr/>
          <p:nvPr/>
        </p:nvSpPr>
        <p:spPr>
          <a:xfrm>
            <a:off x="6683102" y="2896379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7B2556-7082-4438-952F-67A4F35F1B6B}"/>
              </a:ext>
            </a:extLst>
          </p:cNvPr>
          <p:cNvSpPr/>
          <p:nvPr/>
        </p:nvSpPr>
        <p:spPr>
          <a:xfrm>
            <a:off x="6683102" y="3777546"/>
            <a:ext cx="2473065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168FA-0EE7-46BF-8D61-F6D318595C38}"/>
              </a:ext>
            </a:extLst>
          </p:cNvPr>
          <p:cNvSpPr/>
          <p:nvPr/>
        </p:nvSpPr>
        <p:spPr>
          <a:xfrm rot="19956816">
            <a:off x="6682662" y="5036752"/>
            <a:ext cx="2741393" cy="6660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17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System;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Unity.Entities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using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Unity.Mathematics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endParaRPr lang="en-US" sz="24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[Serializable]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public struct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MouseInput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 :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IComponentData</a:t>
            </a:r>
            <a:endParaRPr lang="en-US" sz="2400" dirty="0">
              <a:solidFill>
                <a:srgbClr val="FFC000"/>
              </a:solidFill>
              <a:latin typeface="SFMono-Regular"/>
            </a:endParaRP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{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LeftClickDown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bool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RightClickDown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	public float3 </a:t>
            </a:r>
            <a:r>
              <a:rPr lang="en-US" sz="2400" dirty="0" err="1">
                <a:solidFill>
                  <a:srgbClr val="FFC000"/>
                </a:solidFill>
                <a:latin typeface="SFMono-Regular"/>
              </a:rPr>
              <a:t>MousePosition</a:t>
            </a:r>
            <a:r>
              <a:rPr lang="en-US" sz="2400" dirty="0">
                <a:solidFill>
                  <a:srgbClr val="FFC000"/>
                </a:solidFill>
                <a:latin typeface="SFMono-Regular"/>
              </a:rPr>
              <a:t>;</a:t>
            </a:r>
          </a:p>
          <a:p>
            <a:pPr fontAlgn="t"/>
            <a:r>
              <a:rPr lang="en-US" sz="2400" dirty="0">
                <a:solidFill>
                  <a:srgbClr val="FFC000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256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Singleton Component</a:t>
            </a:r>
          </a:p>
        </p:txBody>
      </p:sp>
    </p:spTree>
    <p:extLst>
      <p:ext uri="{BB962C8B-B14F-4D97-AF65-F5344CB8AC3E}">
        <p14:creationId xmlns:p14="http://schemas.microsoft.com/office/powerpoint/2010/main" val="43120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Singleton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C000"/>
                </a:solidFill>
                <a:latin typeface="SFMono-Regular"/>
              </a:rPr>
              <a:t>Attached to a single entity</a:t>
            </a:r>
          </a:p>
        </p:txBody>
      </p:sp>
    </p:spTree>
    <p:extLst>
      <p:ext uri="{BB962C8B-B14F-4D97-AF65-F5344CB8AC3E}">
        <p14:creationId xmlns:p14="http://schemas.microsoft.com/office/powerpoint/2010/main" val="2355081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Singleton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Attached to a single entity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C000"/>
                </a:solidFill>
                <a:latin typeface="SFMono-Regular"/>
              </a:rPr>
              <a:t>Must be specifically set as Singleton</a:t>
            </a:r>
          </a:p>
        </p:txBody>
      </p:sp>
    </p:spTree>
    <p:extLst>
      <p:ext uri="{BB962C8B-B14F-4D97-AF65-F5344CB8AC3E}">
        <p14:creationId xmlns:p14="http://schemas.microsoft.com/office/powerpoint/2010/main" val="3714571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Singleton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507959"/>
            <a:ext cx="82481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Attached to a single entity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Must be specifically set as Singleton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C000"/>
                </a:solidFill>
                <a:latin typeface="SFMono-Regular"/>
              </a:rPr>
              <a:t>All Entities can get Singleton via Systems</a:t>
            </a:r>
          </a:p>
        </p:txBody>
      </p:sp>
    </p:spTree>
    <p:extLst>
      <p:ext uri="{BB962C8B-B14F-4D97-AF65-F5344CB8AC3E}">
        <p14:creationId xmlns:p14="http://schemas.microsoft.com/office/powerpoint/2010/main" val="36057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132347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C000"/>
                </a:solidFill>
              </a:rPr>
              <a:t>Update Transformation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63BD3-1C66-431F-A484-77E7D3982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01674"/>
              </p:ext>
            </p:extLst>
          </p:nvPr>
        </p:nvGraphicFramePr>
        <p:xfrm>
          <a:off x="2030433" y="2345043"/>
          <a:ext cx="6502400" cy="24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040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2843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7908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331924"/>
                    </a:ext>
                  </a:extLst>
                </a:gridCol>
              </a:tblGrid>
              <a:tr h="9756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Damage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Health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92008"/>
                  </a:ext>
                </a:extLst>
              </a:tr>
              <a:tr h="147297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12.5f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89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ISharedComponentData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0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ISharedComponentData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Similar to </a:t>
            </a:r>
            <a:r>
              <a:rPr lang="en-US" sz="5400" dirty="0" err="1">
                <a:solidFill>
                  <a:srgbClr val="FFC000"/>
                </a:solidFill>
                <a:latin typeface="SFMono-Regular"/>
              </a:rPr>
              <a:t>ICompentData</a:t>
            </a:r>
            <a:endParaRPr lang="en-US" sz="5400" dirty="0">
              <a:solidFill>
                <a:srgbClr val="FFC000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643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ISharedComponentData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Similar to </a:t>
            </a:r>
            <a:r>
              <a:rPr lang="en-US" sz="5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5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Can be Non-Blittable</a:t>
            </a:r>
          </a:p>
        </p:txBody>
      </p:sp>
    </p:spTree>
    <p:extLst>
      <p:ext uri="{BB962C8B-B14F-4D97-AF65-F5344CB8AC3E}">
        <p14:creationId xmlns:p14="http://schemas.microsoft.com/office/powerpoint/2010/main" val="851957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ISharedComponentData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Similar to </a:t>
            </a:r>
            <a:r>
              <a:rPr lang="en-US" sz="5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IComponentData</a:t>
            </a:r>
            <a:endParaRPr lang="en-US" sz="5400" dirty="0">
              <a:solidFill>
                <a:schemeClr val="bg1">
                  <a:lumMod val="50000"/>
                  <a:lumOff val="50000"/>
                </a:schemeClr>
              </a:solidFill>
              <a:latin typeface="SFMono-Regular"/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Can be Non-Blittable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All Entities point to same data in memory</a:t>
            </a:r>
          </a:p>
        </p:txBody>
      </p:sp>
    </p:spTree>
    <p:extLst>
      <p:ext uri="{BB962C8B-B14F-4D97-AF65-F5344CB8AC3E}">
        <p14:creationId xmlns:p14="http://schemas.microsoft.com/office/powerpoint/2010/main" val="3218636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ISharedComponentData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  <p:pic>
        <p:nvPicPr>
          <p:cNvPr id="21506" name="Picture 2" descr="Image result for Warcraft 3 reforged orc">
            <a:extLst>
              <a:ext uri="{FF2B5EF4-FFF2-40B4-BE49-F238E27FC236}">
                <a16:creationId xmlns:a16="http://schemas.microsoft.com/office/drawing/2014/main" id="{DE7B82A8-BE2A-44A3-B7B0-2C0C1CE6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6" y="1596605"/>
            <a:ext cx="9554510" cy="44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5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51013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dirty="0">
                <a:solidFill>
                  <a:srgbClr val="FFC000"/>
                </a:solidFill>
              </a:rPr>
              <a:t>How Do We Manipulate Data?</a:t>
            </a:r>
          </a:p>
        </p:txBody>
      </p:sp>
    </p:spTree>
    <p:extLst>
      <p:ext uri="{BB962C8B-B14F-4D97-AF65-F5344CB8AC3E}">
        <p14:creationId xmlns:p14="http://schemas.microsoft.com/office/powerpoint/2010/main" val="5157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rgbClr val="FFC000"/>
                </a:solidFill>
              </a:rPr>
              <a:t>IComponentData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7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Structs with no methods/functions</a:t>
            </a:r>
          </a:p>
        </p:txBody>
      </p:sp>
    </p:spTree>
    <p:extLst>
      <p:ext uri="{BB962C8B-B14F-4D97-AF65-F5344CB8AC3E}">
        <p14:creationId xmlns:p14="http://schemas.microsoft.com/office/powerpoint/2010/main" val="1332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60-47C1-4C81-8884-121A7FB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4" y="296780"/>
            <a:ext cx="9905955" cy="14999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IComponentData</a:t>
            </a:r>
            <a:endParaRPr lang="en-US" sz="6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C09F0-F78B-4030-AC49-D9D707348B3C}"/>
              </a:ext>
            </a:extLst>
          </p:cNvPr>
          <p:cNvSpPr/>
          <p:nvPr/>
        </p:nvSpPr>
        <p:spPr>
          <a:xfrm>
            <a:off x="1970368" y="1941095"/>
            <a:ext cx="82481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SFMono-Regular"/>
              </a:rPr>
              <a:t>Structs with no methods/functions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  <a:latin typeface="SFMono-Regular"/>
              </a:rPr>
              <a:t>Must be Blittable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E7C3-9771-4551-AAA9-D1613E46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29" y="1941095"/>
            <a:ext cx="1836164" cy="38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3255</TotalTime>
  <Words>1563</Words>
  <Application>Microsoft Office PowerPoint</Application>
  <PresentationFormat>Widescreen</PresentationFormat>
  <Paragraphs>1082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SFMono-Regular</vt:lpstr>
      <vt:lpstr>Tw Cen MT</vt:lpstr>
      <vt:lpstr>Circuit</vt:lpstr>
      <vt:lpstr>Chapter 2 Application In ECS-ARchitecture</vt:lpstr>
      <vt:lpstr>Data Transformation</vt:lpstr>
      <vt:lpstr>Insertion Transformation</vt:lpstr>
      <vt:lpstr>Deletion Transformation</vt:lpstr>
      <vt:lpstr>Update Transformation</vt:lpstr>
      <vt:lpstr>How Do We Manipulate Data?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Tag Component</vt:lpstr>
      <vt:lpstr>Tag Component</vt:lpstr>
      <vt:lpstr>IComponentData</vt:lpstr>
      <vt:lpstr>IComponentData</vt:lpstr>
      <vt:lpstr>IComponentData</vt:lpstr>
      <vt:lpstr>PowerPoint Presentation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IComponentData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IComponentData</vt:lpstr>
      <vt:lpstr>Singleton Component</vt:lpstr>
      <vt:lpstr>Singleton Component</vt:lpstr>
      <vt:lpstr>Singleton Component</vt:lpstr>
      <vt:lpstr>Singleton Component</vt:lpstr>
      <vt:lpstr>ISharedComponentData</vt:lpstr>
      <vt:lpstr>ISharedComponentData</vt:lpstr>
      <vt:lpstr>ISharedComponentData</vt:lpstr>
      <vt:lpstr>ISharedComponentData</vt:lpstr>
      <vt:lpstr>ISharedComponentData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 </dc:creator>
  <cp:lastModifiedBy> </cp:lastModifiedBy>
  <cp:revision>33</cp:revision>
  <dcterms:created xsi:type="dcterms:W3CDTF">2019-04-07T06:14:49Z</dcterms:created>
  <dcterms:modified xsi:type="dcterms:W3CDTF">2019-04-10T21:08:23Z</dcterms:modified>
</cp:coreProperties>
</file>