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nvSpPr>
        <p:spPr>
          <a:xfrm>
            <a:off x="598100" y="1775222"/>
            <a:ext cx="8222100" cy="838800"/>
          </a:xfrm>
          <a:prstGeom prst="rect">
            <a:avLst/>
          </a:prstGeom>
          <a:noFill/>
          <a:ln>
            <a:noFill/>
          </a:ln>
        </p:spPr>
        <p:txBody>
          <a:bodyPr anchorCtr="0" anchor="b" bIns="91425" lIns="91425" rIns="91425" tIns="91425">
            <a:noAutofit/>
          </a:bodyPr>
          <a:lstStyle/>
          <a:p>
            <a:pPr lvl="0" rtl="0">
              <a:spcBef>
                <a:spcPts val="0"/>
              </a:spcBef>
              <a:buNone/>
            </a:pPr>
            <a:r>
              <a:rPr lang="en" sz="4200">
                <a:solidFill>
                  <a:srgbClr val="FFFFFF"/>
                </a:solidFill>
                <a:latin typeface="Roboto"/>
                <a:ea typeface="Roboto"/>
                <a:cs typeface="Roboto"/>
                <a:sym typeface="Roboto"/>
              </a:rPr>
              <a:t>Team GVSU Milestone #3</a:t>
            </a:r>
          </a:p>
        </p:txBody>
      </p:sp>
      <p:sp>
        <p:nvSpPr>
          <p:cNvPr id="86" name="Shape 86"/>
          <p:cNvSpPr txBox="1"/>
          <p:nvPr/>
        </p:nvSpPr>
        <p:spPr>
          <a:xfrm>
            <a:off x="598088" y="2715912"/>
            <a:ext cx="8222100" cy="432900"/>
          </a:xfrm>
          <a:prstGeom prst="rect">
            <a:avLst/>
          </a:prstGeom>
          <a:noFill/>
          <a:ln>
            <a:noFill/>
          </a:ln>
        </p:spPr>
        <p:txBody>
          <a:bodyPr anchorCtr="0" anchor="t" bIns="91425" lIns="91425" rIns="91425" tIns="91425">
            <a:noAutofit/>
          </a:bodyPr>
          <a:lstStyle/>
          <a:p>
            <a:pPr lvl="0" rtl="0">
              <a:spcBef>
                <a:spcPts val="0"/>
              </a:spcBef>
              <a:buNone/>
            </a:pPr>
            <a:r>
              <a:rPr lang="en" sz="2100">
                <a:solidFill>
                  <a:srgbClr val="FFFFFF"/>
                </a:solidFill>
                <a:latin typeface="Roboto"/>
                <a:ea typeface="Roboto"/>
                <a:cs typeface="Roboto"/>
                <a:sym typeface="Roboto"/>
              </a:rPr>
              <a:t>Team: Chris Schaefer, Laura Young and Chad Mersino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Features Implemented in Milestone #3</a:t>
            </a:r>
          </a:p>
          <a:p>
            <a:pPr lvl="0">
              <a:spcBef>
                <a:spcPts val="0"/>
              </a:spcBef>
              <a:buNone/>
            </a:pPr>
            <a:r>
              <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Ability to create user accounts for FFPAC members</a:t>
            </a:r>
          </a:p>
          <a:p>
            <a:pPr indent="-228600" lvl="0" marL="457200" rtl="0">
              <a:spcBef>
                <a:spcPts val="0"/>
              </a:spcBef>
            </a:pPr>
            <a:r>
              <a:rPr lang="en"/>
              <a:t>Authenticated login to application</a:t>
            </a:r>
          </a:p>
          <a:p>
            <a:pPr indent="-228600" lvl="0" marL="457200" rtl="0">
              <a:spcBef>
                <a:spcPts val="0"/>
              </a:spcBef>
            </a:pPr>
            <a:r>
              <a:rPr lang="en"/>
              <a:t>Sorting leaderboards page for rooms with most complaints</a:t>
            </a:r>
          </a:p>
          <a:p>
            <a:pPr indent="-228600" lvl="0" marL="457200" rtl="0">
              <a:spcBef>
                <a:spcPts val="0"/>
              </a:spcBef>
            </a:pPr>
            <a:r>
              <a:rPr lang="en"/>
              <a:t>Downtown database information added</a:t>
            </a:r>
          </a:p>
          <a:p>
            <a:pPr indent="-228600" lvl="0" marL="457200" rtl="0">
              <a:spcBef>
                <a:spcPts val="0"/>
              </a:spcBef>
            </a:pPr>
            <a:r>
              <a:rPr lang="en"/>
              <a:t>Updated emoticons for notes section</a:t>
            </a:r>
          </a:p>
          <a:p>
            <a:pPr indent="-228600" lvl="0" marL="457200" rtl="0">
              <a:spcBef>
                <a:spcPts val="0"/>
              </a:spcBef>
            </a:pPr>
            <a:r>
              <a:rPr lang="en"/>
              <a:t>Updated notes section to show which user update that value</a:t>
            </a:r>
          </a:p>
          <a:p>
            <a:pPr indent="-228600" lvl="0" marL="457200" rtl="0">
              <a:spcBef>
                <a:spcPts val="0"/>
              </a:spcBef>
            </a:pPr>
            <a:r>
              <a:rPr lang="en"/>
              <a:t>Updated database schema to incorporate user id number</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Design and Feature Choices</a:t>
            </a:r>
          </a:p>
        </p:txBody>
      </p:sp>
      <p:sp>
        <p:nvSpPr>
          <p:cNvPr id="98" name="Shape 98"/>
          <p:cNvSpPr txBox="1"/>
          <p:nvPr>
            <p:ph idx="1" type="body"/>
          </p:nvPr>
        </p:nvSpPr>
        <p:spPr>
          <a:xfrm>
            <a:off x="311700" y="1017800"/>
            <a:ext cx="8520600" cy="3810300"/>
          </a:xfrm>
          <a:prstGeom prst="rect">
            <a:avLst/>
          </a:prstGeom>
        </p:spPr>
        <p:txBody>
          <a:bodyPr anchorCtr="0" anchor="t" bIns="91425" lIns="91425" rIns="91425" tIns="91425">
            <a:noAutofit/>
          </a:bodyPr>
          <a:lstStyle/>
          <a:p>
            <a:pPr indent="-228600" lvl="0" marL="457200" rtl="0">
              <a:spcBef>
                <a:spcPts val="0"/>
              </a:spcBef>
            </a:pPr>
            <a:r>
              <a:rPr lang="en"/>
              <a:t>Implementation of notes for general building issues</a:t>
            </a:r>
          </a:p>
          <a:p>
            <a:pPr indent="-228600" lvl="1" marL="914400" rtl="0">
              <a:spcBef>
                <a:spcPts val="0"/>
              </a:spcBef>
            </a:pPr>
            <a:r>
              <a:rPr lang="en"/>
              <a:t>We decided after our design critique that the most organized way of adding notes for non-room specific issues was to have the user select the nearest room to the issue and enter the precise location in the description of the issue. Given more time and resources,  we could implement more locations that are not room specific.</a:t>
            </a:r>
          </a:p>
          <a:p>
            <a:pPr indent="-228600" lvl="0" marL="457200" rtl="0">
              <a:spcBef>
                <a:spcPts val="0"/>
              </a:spcBef>
            </a:pPr>
            <a:r>
              <a:rPr lang="en"/>
              <a:t>Email notification system for users on changes</a:t>
            </a:r>
          </a:p>
          <a:p>
            <a:pPr indent="-228600" lvl="1" marL="914400" rtl="0">
              <a:spcBef>
                <a:spcPts val="0"/>
              </a:spcBef>
            </a:pPr>
            <a:r>
              <a:rPr lang="en"/>
              <a:t>The group decided that the notifications could end up spamming the individual's inbox. Also email accounts for the site were not implemented until later in development</a:t>
            </a:r>
          </a:p>
          <a:p>
            <a:pPr indent="-228600" lvl="0" marL="457200" rtl="0">
              <a:spcBef>
                <a:spcPts val="0"/>
              </a:spcBef>
            </a:pPr>
            <a:r>
              <a:rPr lang="en"/>
              <a:t>Keyword search feature</a:t>
            </a:r>
          </a:p>
          <a:p>
            <a:pPr indent="-228600" lvl="1" marL="914400" rtl="0">
              <a:spcBef>
                <a:spcPts val="0"/>
              </a:spcBef>
            </a:pPr>
            <a:r>
              <a:rPr lang="en"/>
              <a:t>We enabled a general search box for every table to allow users to search by word or a user’s name. This gave more flexibility and a more specific search ability. Given more time we would like to add specific keywords that we could query to build a re</a:t>
            </a:r>
            <a:r>
              <a:rPr lang="en">
                <a:solidFill>
                  <a:srgbClr val="434343"/>
                </a:solidFill>
              </a:rPr>
              <a:t>port for issues.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Setbacks During Development</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Short development period between M2 and M3</a:t>
            </a:r>
          </a:p>
          <a:p>
            <a:pPr indent="-228600" lvl="1" marL="914400" rtl="0">
              <a:spcBef>
                <a:spcPts val="0"/>
              </a:spcBef>
              <a:buChar char="○"/>
            </a:pPr>
            <a:r>
              <a:rPr lang="en"/>
              <a:t>This gave us less time to implement large features in a timely manner.</a:t>
            </a:r>
          </a:p>
          <a:p>
            <a:pPr indent="-228600" lvl="0" marL="457200" rtl="0">
              <a:spcBef>
                <a:spcPts val="0"/>
              </a:spcBef>
              <a:buChar char="●"/>
            </a:pPr>
            <a:r>
              <a:rPr lang="en"/>
              <a:t>Scope creep was a huge issue for this project towards the end</a:t>
            </a:r>
          </a:p>
          <a:p>
            <a:pPr indent="-228600" lvl="1" marL="914400" rtl="0">
              <a:spcBef>
                <a:spcPts val="0"/>
              </a:spcBef>
              <a:buChar char="○"/>
            </a:pPr>
            <a:r>
              <a:rPr lang="en"/>
              <a:t>Near the end of M3 we received a lot of input from the design critique, not all of which we could implement. Particularly the user roles and enabling/disabling features based on them.</a:t>
            </a:r>
          </a:p>
          <a:p>
            <a:pPr indent="-228600" lvl="0" marL="457200" rtl="0">
              <a:spcBef>
                <a:spcPts val="0"/>
              </a:spcBef>
              <a:buChar char="●"/>
            </a:pPr>
            <a:r>
              <a:rPr lang="en"/>
              <a:t>Getting onto the GVSU servers</a:t>
            </a:r>
          </a:p>
          <a:p>
            <a:pPr indent="-228600" lvl="1" marL="914400" rtl="0">
              <a:spcBef>
                <a:spcPts val="0"/>
              </a:spcBef>
              <a:buChar char="○"/>
            </a:pPr>
            <a:r>
              <a:rPr lang="en"/>
              <a:t>We continued to have MySql issues while on the servers due to our user accounts not having access to MySQL instances already running. While this was a delay we were able to use a private server with full access to get our application on the internet.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Projected Progress Before Final Presentation</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Adding user roles such as maintenance and administration</a:t>
            </a:r>
          </a:p>
          <a:p>
            <a:pPr indent="-228600" lvl="0" marL="457200" rtl="0">
              <a:spcBef>
                <a:spcPts val="0"/>
              </a:spcBef>
              <a:buChar char="●"/>
            </a:pPr>
            <a:r>
              <a:rPr lang="en"/>
              <a:t>File upload for complaints</a:t>
            </a:r>
          </a:p>
          <a:p>
            <a:pPr indent="-228600" lvl="0" marL="457200" rtl="0">
              <a:spcBef>
                <a:spcPts val="0"/>
              </a:spcBef>
              <a:buChar char="●"/>
            </a:pPr>
            <a:r>
              <a:rPr lang="en"/>
              <a:t>Email notifications</a:t>
            </a:r>
          </a:p>
          <a:p>
            <a:pPr indent="-228600" lvl="0" marL="457200" rtl="0">
              <a:spcBef>
                <a:spcPts val="0"/>
              </a:spcBef>
              <a:buChar char="●"/>
            </a:pPr>
            <a:r>
              <a:rPr lang="en"/>
              <a:t>Implement full survey and manage entries on our application</a:t>
            </a:r>
          </a:p>
          <a:p>
            <a:pPr indent="-228600" lvl="0" marL="457200" rtl="0">
              <a:spcBef>
                <a:spcPts val="0"/>
              </a:spcBef>
              <a:buChar char="●"/>
            </a:pPr>
            <a:r>
              <a:rPr lang="en"/>
              <a:t>Preparing for PCEC</a:t>
            </a:r>
          </a:p>
          <a:p>
            <a:pPr indent="-228600" lvl="0" marL="457200" rtl="0">
              <a:spcBef>
                <a:spcPts val="0"/>
              </a:spcBef>
              <a:buChar char="●"/>
            </a:pPr>
            <a:r>
              <a:rPr lang="en"/>
              <a:t>Preparing for the Final Presentation</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