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Lora Medium"/>
      <p:regular r:id="rId44"/>
      <p:bold r:id="rId45"/>
      <p:italic r:id="rId46"/>
      <p:boldItalic r:id="rId47"/>
    </p:embeddedFont>
    <p:embeddedFont>
      <p:font typeface="Roboto"/>
      <p:regular r:id="rId48"/>
      <p:bold r:id="rId49"/>
      <p:italic r:id="rId50"/>
      <p:boldItalic r:id="rId51"/>
    </p:embeddedFont>
    <p:embeddedFont>
      <p:font typeface="Lora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oraMedium-regular.fntdata"/><Relationship Id="rId43" Type="http://schemas.openxmlformats.org/officeDocument/2006/relationships/slide" Target="slides/slide38.xml"/><Relationship Id="rId46" Type="http://schemas.openxmlformats.org/officeDocument/2006/relationships/font" Target="fonts/LoraMedium-italic.fntdata"/><Relationship Id="rId45" Type="http://schemas.openxmlformats.org/officeDocument/2006/relationships/font" Target="fonts/Lora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LoraMedium-boldItalic.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oraSemiBold-bold.fntdata"/><Relationship Id="rId52" Type="http://schemas.openxmlformats.org/officeDocument/2006/relationships/font" Target="fonts/LoraSemiBold-regular.fntdata"/><Relationship Id="rId11" Type="http://schemas.openxmlformats.org/officeDocument/2006/relationships/slide" Target="slides/slide6.xml"/><Relationship Id="rId55" Type="http://schemas.openxmlformats.org/officeDocument/2006/relationships/font" Target="fonts/LoraSemiBold-boldItalic.fntdata"/><Relationship Id="rId10" Type="http://schemas.openxmlformats.org/officeDocument/2006/relationships/slide" Target="slides/slide5.xml"/><Relationship Id="rId54" Type="http://schemas.openxmlformats.org/officeDocument/2006/relationships/font" Target="fonts/LoraSemi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781ac4d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781ac4d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7b31b5b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7b31b5b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781ac4d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781ac4d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8b18d11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8b18d11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8b18d11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8b18d11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8b18d11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8b18d11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8b18d11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8b18d11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8b18d11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8b18d11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8b18d11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8b18d11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8b18d11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8b18d11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7447fd11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7447fd11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8b18d11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8b18d11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8b18d11b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8b18d11b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8b18d11b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8b18d11b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8b18d11b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8b18d11b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8b18d11b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8b18d11b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8b18d11b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8b18d11b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8b18d11b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8b18d11b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8b18d11b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8b18d11b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8b18d11b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8b18d11b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8b18d11b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8b18d11b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8b18d11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8b18d11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8b18d11b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8b18d11b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f9c0c009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f9c0c009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8b18d11b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8b18d11b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9c0c009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9c0c009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9c0c009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9c0c009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9c0c009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9c0c009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9c0c009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9c0c009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9c0c009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9c0c009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9c0c009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9c0c009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781ac4d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781ac4d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781ac4d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781ac4d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781ac4d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781ac4d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781ac4d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781ac4d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781ac4d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781ac4d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781ac4d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781ac4d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34400" y="517475"/>
            <a:ext cx="4302900" cy="22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80">
                <a:solidFill>
                  <a:schemeClr val="lt1"/>
                </a:solidFill>
                <a:latin typeface="Lora SemiBold"/>
                <a:ea typeface="Lora SemiBold"/>
                <a:cs typeface="Lora SemiBold"/>
                <a:sym typeface="Lora SemiBold"/>
              </a:rPr>
              <a:t>Unpacking </a:t>
            </a:r>
            <a:r>
              <a:rPr lang="en" sz="3180">
                <a:solidFill>
                  <a:schemeClr val="lt1"/>
                </a:solidFill>
                <a:latin typeface="Lora SemiBold"/>
                <a:ea typeface="Lora SemiBold"/>
                <a:cs typeface="Lora SemiBold"/>
                <a:sym typeface="Lora SemiBold"/>
              </a:rPr>
              <a:t>Walmart's Sales: </a:t>
            </a:r>
            <a:endParaRPr sz="3180">
              <a:solidFill>
                <a:schemeClr val="lt1"/>
              </a:solidFill>
              <a:latin typeface="Lora SemiBold"/>
              <a:ea typeface="Lora SemiBold"/>
              <a:cs typeface="Lora SemiBold"/>
              <a:sym typeface="Lora SemiBold"/>
            </a:endParaRPr>
          </a:p>
          <a:p>
            <a:pPr indent="0" lvl="0" marL="0" rtl="0" algn="l">
              <a:spcBef>
                <a:spcPts val="0"/>
              </a:spcBef>
              <a:spcAft>
                <a:spcPts val="0"/>
              </a:spcAft>
              <a:buSzPts val="990"/>
              <a:buNone/>
            </a:pPr>
            <a:r>
              <a:rPr lang="en" sz="3180">
                <a:solidFill>
                  <a:schemeClr val="lt1"/>
                </a:solidFill>
                <a:latin typeface="Lora SemiBold"/>
                <a:ea typeface="Lora SemiBold"/>
                <a:cs typeface="Lora SemiBold"/>
                <a:sym typeface="Lora SemiBold"/>
              </a:rPr>
              <a:t>A</a:t>
            </a:r>
            <a:r>
              <a:rPr lang="en" sz="3180">
                <a:latin typeface="Lora SemiBold"/>
                <a:ea typeface="Lora SemiBold"/>
                <a:cs typeface="Lora SemiBold"/>
                <a:sym typeface="Lora SemiBold"/>
              </a:rPr>
              <a:t> </a:t>
            </a:r>
            <a:r>
              <a:rPr lang="en" sz="3180">
                <a:solidFill>
                  <a:schemeClr val="lt1"/>
                </a:solidFill>
                <a:latin typeface="Lora SemiBold"/>
                <a:ea typeface="Lora SemiBold"/>
                <a:cs typeface="Lora SemiBold"/>
                <a:sym typeface="Lora SemiBold"/>
              </a:rPr>
              <a:t>Performance Insight</a:t>
            </a:r>
            <a:endParaRPr sz="3180">
              <a:solidFill>
                <a:schemeClr val="lt1"/>
              </a:solidFill>
              <a:latin typeface="Lora SemiBold"/>
              <a:ea typeface="Lora SemiBold"/>
              <a:cs typeface="Lora SemiBold"/>
              <a:sym typeface="Lora SemiBold"/>
            </a:endParaRPr>
          </a:p>
        </p:txBody>
      </p:sp>
      <p:sp>
        <p:nvSpPr>
          <p:cNvPr id="86" name="Google Shape;86;p13"/>
          <p:cNvSpPr txBox="1"/>
          <p:nvPr>
            <p:ph idx="1" type="subTitle"/>
          </p:nvPr>
        </p:nvSpPr>
        <p:spPr>
          <a:xfrm>
            <a:off x="134400" y="2946425"/>
            <a:ext cx="4033500" cy="11187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600">
                <a:solidFill>
                  <a:schemeClr val="lt1"/>
                </a:solidFill>
                <a:latin typeface="Lora Medium"/>
                <a:ea typeface="Lora Medium"/>
                <a:cs typeface="Lora Medium"/>
                <a:sym typeface="Lora Medium"/>
              </a:rPr>
              <a:t>Narayan Aravind</a:t>
            </a:r>
            <a:endParaRPr sz="26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2600">
                <a:solidFill>
                  <a:schemeClr val="lt1"/>
                </a:solidFill>
                <a:latin typeface="Lora Medium"/>
                <a:ea typeface="Lora Medium"/>
                <a:cs typeface="Lora Medium"/>
                <a:sym typeface="Lora Medium"/>
              </a:rPr>
              <a:t>Batch: 2024 (1st Year)</a:t>
            </a:r>
            <a:endParaRPr sz="26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2600">
                <a:solidFill>
                  <a:schemeClr val="lt1"/>
                </a:solidFill>
                <a:latin typeface="Lora Medium"/>
                <a:ea typeface="Lora Medium"/>
                <a:cs typeface="Lora Medium"/>
                <a:sym typeface="Lora Medium"/>
              </a:rPr>
              <a:t>Branch: </a:t>
            </a:r>
            <a:r>
              <a:rPr lang="en" sz="2600">
                <a:solidFill>
                  <a:schemeClr val="lt1"/>
                </a:solidFill>
                <a:latin typeface="Lora Medium"/>
                <a:ea typeface="Lora Medium"/>
                <a:cs typeface="Lora Medium"/>
                <a:sym typeface="Lora Medium"/>
              </a:rPr>
              <a:t>Electronics</a:t>
            </a:r>
            <a:r>
              <a:rPr lang="en" sz="2600">
                <a:solidFill>
                  <a:schemeClr val="lt1"/>
                </a:solidFill>
                <a:latin typeface="Lora Medium"/>
                <a:ea typeface="Lora Medium"/>
                <a:cs typeface="Lora Medium"/>
                <a:sym typeface="Lora Medium"/>
              </a:rPr>
              <a:t> and Telecommunications</a:t>
            </a:r>
            <a:endParaRPr sz="26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2600">
                <a:solidFill>
                  <a:schemeClr val="lt1"/>
                </a:solidFill>
                <a:latin typeface="Lora Medium"/>
                <a:ea typeface="Lora Medium"/>
                <a:cs typeface="Lora Medium"/>
                <a:sym typeface="Lora Medium"/>
              </a:rPr>
              <a:t>Roll: 2404042</a:t>
            </a:r>
            <a:endParaRPr sz="2600">
              <a:solidFill>
                <a:schemeClr val="lt1"/>
              </a:solidFill>
              <a:latin typeface="Lora Medium"/>
              <a:ea typeface="Lora Medium"/>
              <a:cs typeface="Lora Medium"/>
              <a:sym typeface="Lora Medium"/>
            </a:endParaRPr>
          </a:p>
        </p:txBody>
      </p:sp>
      <p:pic>
        <p:nvPicPr>
          <p:cNvPr id="87" name="Google Shape;87;p13"/>
          <p:cNvPicPr preferRelativeResize="0"/>
          <p:nvPr/>
        </p:nvPicPr>
        <p:blipFill rotWithShape="1">
          <a:blip r:embed="rId3">
            <a:alphaModFix/>
          </a:blip>
          <a:srcRect b="0" l="10014" r="39985" t="0"/>
          <a:stretch/>
        </p:blipFill>
        <p:spPr>
          <a:xfrm>
            <a:off x="4572000" y="0"/>
            <a:ext cx="4572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39" name="Shape 139"/>
        <p:cNvGrpSpPr/>
        <p:nvPr/>
      </p:nvGrpSpPr>
      <p:grpSpPr>
        <a:xfrm>
          <a:off x="0" y="0"/>
          <a:ext cx="0" cy="0"/>
          <a:chOff x="0" y="0"/>
          <a:chExt cx="0" cy="0"/>
        </a:xfrm>
      </p:grpSpPr>
      <p:sp>
        <p:nvSpPr>
          <p:cNvPr id="140" name="Google Shape;140;p22"/>
          <p:cNvSpPr txBox="1"/>
          <p:nvPr>
            <p:ph type="ctrTitle"/>
          </p:nvPr>
        </p:nvSpPr>
        <p:spPr>
          <a:xfrm>
            <a:off x="178375" y="595400"/>
            <a:ext cx="4302900" cy="22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latin typeface="Lora SemiBold"/>
                <a:ea typeface="Lora SemiBold"/>
                <a:cs typeface="Lora SemiBold"/>
                <a:sym typeface="Lora SemiBold"/>
              </a:rPr>
              <a:t>Methodology</a:t>
            </a:r>
            <a:endParaRPr sz="3280">
              <a:solidFill>
                <a:schemeClr val="lt1"/>
              </a:solidFill>
              <a:latin typeface="Lora SemiBold"/>
              <a:ea typeface="Lora SemiBold"/>
              <a:cs typeface="Lora SemiBold"/>
              <a:sym typeface="Lora SemiBold"/>
            </a:endParaRPr>
          </a:p>
        </p:txBody>
      </p:sp>
      <p:sp>
        <p:nvSpPr>
          <p:cNvPr id="141" name="Google Shape;141;p22"/>
          <p:cNvSpPr txBox="1"/>
          <p:nvPr>
            <p:ph idx="1" type="subTitle"/>
          </p:nvPr>
        </p:nvSpPr>
        <p:spPr>
          <a:xfrm>
            <a:off x="134400" y="2946425"/>
            <a:ext cx="4033500" cy="11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Lora Medium"/>
                <a:ea typeface="Lora Medium"/>
                <a:cs typeface="Lora Medium"/>
                <a:sym typeface="Lora Medium"/>
              </a:rPr>
              <a:t>  </a:t>
            </a:r>
            <a:endParaRPr sz="2600">
              <a:solidFill>
                <a:schemeClr val="lt1"/>
              </a:solidFill>
              <a:latin typeface="Lora Medium"/>
              <a:ea typeface="Lora Medium"/>
              <a:cs typeface="Lora Medium"/>
              <a:sym typeface="Lora Medium"/>
            </a:endParaRPr>
          </a:p>
        </p:txBody>
      </p:sp>
      <p:pic>
        <p:nvPicPr>
          <p:cNvPr id="142" name="Google Shape;142;p22"/>
          <p:cNvPicPr preferRelativeResize="0"/>
          <p:nvPr/>
        </p:nvPicPr>
        <p:blipFill rotWithShape="1">
          <a:blip r:embed="rId3">
            <a:alphaModFix/>
          </a:blip>
          <a:srcRect b="0" l="10014" r="39985" t="0"/>
          <a:stretch/>
        </p:blipFill>
        <p:spPr>
          <a:xfrm>
            <a:off x="4572000" y="0"/>
            <a:ext cx="4572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Gathering</a:t>
            </a:r>
            <a:endParaRPr sz="2000"/>
          </a:p>
          <a:p>
            <a:pPr indent="-355600" lvl="0" marL="457200" rtl="0" algn="l">
              <a:spcBef>
                <a:spcPts val="0"/>
              </a:spcBef>
              <a:spcAft>
                <a:spcPts val="0"/>
              </a:spcAft>
              <a:buSzPts val="2000"/>
              <a:buChar char="●"/>
            </a:pPr>
            <a:r>
              <a:rPr lang="en" sz="2000"/>
              <a:t>Data Preprocessing</a:t>
            </a:r>
            <a:endParaRPr sz="2000"/>
          </a:p>
          <a:p>
            <a:pPr indent="-355600" lvl="0" marL="457200" rtl="0" algn="l">
              <a:spcBef>
                <a:spcPts val="0"/>
              </a:spcBef>
              <a:spcAft>
                <a:spcPts val="0"/>
              </a:spcAft>
              <a:buSzPts val="2000"/>
              <a:buChar char="●"/>
            </a:pPr>
            <a:r>
              <a:rPr lang="en" sz="2000"/>
              <a:t>Data Exploration</a:t>
            </a:r>
            <a:endParaRPr sz="2000"/>
          </a:p>
          <a:p>
            <a:pPr indent="-355600" lvl="0" marL="457200" rtl="0" algn="l">
              <a:spcBef>
                <a:spcPts val="0"/>
              </a:spcBef>
              <a:spcAft>
                <a:spcPts val="0"/>
              </a:spcAft>
              <a:buSzPts val="2000"/>
              <a:buChar char="●"/>
            </a:pPr>
            <a:r>
              <a:rPr lang="en" sz="2000"/>
              <a:t>Data Visualization</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289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a:t>
            </a:r>
            <a:endParaRPr/>
          </a:p>
        </p:txBody>
      </p:sp>
      <p:sp>
        <p:nvSpPr>
          <p:cNvPr id="154" name="Google Shape;154;p24"/>
          <p:cNvSpPr txBox="1"/>
          <p:nvPr>
            <p:ph idx="1" type="body"/>
          </p:nvPr>
        </p:nvSpPr>
        <p:spPr>
          <a:xfrm>
            <a:off x="311700" y="995825"/>
            <a:ext cx="8638200" cy="3083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The following datasets were collected:</a:t>
            </a:r>
            <a:endParaRPr/>
          </a:p>
          <a:p>
            <a:pPr indent="-325755" lvl="0" marL="457200" rtl="0" algn="l">
              <a:spcBef>
                <a:spcPts val="1200"/>
              </a:spcBef>
              <a:spcAft>
                <a:spcPts val="0"/>
              </a:spcAft>
              <a:buSzPct val="100000"/>
              <a:buChar char="●"/>
            </a:pPr>
            <a:r>
              <a:rPr lang="en"/>
              <a:t>Features.csv which contained data regarding store,temperature, fuel prices, CPI index, unemployment and holidays for given dates</a:t>
            </a:r>
            <a:endParaRPr/>
          </a:p>
          <a:p>
            <a:pPr indent="-325755" lvl="0" marL="457200" rtl="0" algn="l">
              <a:spcBef>
                <a:spcPts val="0"/>
              </a:spcBef>
              <a:spcAft>
                <a:spcPts val="0"/>
              </a:spcAft>
              <a:buSzPct val="100000"/>
              <a:buChar char="●"/>
            </a:pPr>
            <a:r>
              <a:rPr lang="en"/>
              <a:t>Stores.csv </a:t>
            </a:r>
            <a:r>
              <a:rPr lang="en"/>
              <a:t>which</a:t>
            </a:r>
            <a:r>
              <a:rPr lang="en"/>
              <a:t> contained data regarding the store, store type and store size.</a:t>
            </a:r>
            <a:endParaRPr/>
          </a:p>
          <a:p>
            <a:pPr indent="-325755" lvl="0" marL="457200" rtl="0" algn="l">
              <a:spcBef>
                <a:spcPts val="0"/>
              </a:spcBef>
              <a:spcAft>
                <a:spcPts val="0"/>
              </a:spcAft>
              <a:buSzPct val="100000"/>
              <a:buChar char="●"/>
            </a:pPr>
            <a:r>
              <a:rPr lang="en"/>
              <a:t>Test.csv which contains data about the store, departments and holidays for given dates.</a:t>
            </a:r>
            <a:endParaRPr/>
          </a:p>
          <a:p>
            <a:pPr indent="-325755" lvl="0" marL="457200" rtl="0" algn="l">
              <a:spcBef>
                <a:spcPts val="0"/>
              </a:spcBef>
              <a:spcAft>
                <a:spcPts val="0"/>
              </a:spcAft>
              <a:buSzPct val="100000"/>
              <a:buChar char="●"/>
            </a:pPr>
            <a:r>
              <a:rPr lang="en"/>
              <a:t>Train.csv which contains data regarding store, department,weekly sales and holidays for given dates</a:t>
            </a:r>
            <a:endParaRPr/>
          </a:p>
          <a:p>
            <a:pPr indent="0" lvl="0" marL="0" rtl="0" algn="l">
              <a:spcBef>
                <a:spcPts val="1200"/>
              </a:spcBef>
              <a:spcAft>
                <a:spcPts val="0"/>
              </a:spcAft>
              <a:buNone/>
            </a:pPr>
            <a:r>
              <a:rPr lang="en"/>
              <a:t>Datasets was  collected from Kaggle.com </a:t>
            </a:r>
            <a:endParaRPr/>
          </a:p>
          <a:p>
            <a:pPr indent="0" lvl="0" marL="0" rtl="0" algn="l">
              <a:spcBef>
                <a:spcPts val="1200"/>
              </a:spcBef>
              <a:spcAft>
                <a:spcPts val="1200"/>
              </a:spcAft>
              <a:buNone/>
            </a:pPr>
            <a:r>
              <a:rPr lang="en"/>
              <a:t>https://www.kaggle.com/datasets/aslanahmedov/walmart-sales-forecast?select=features.csv</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58" name="Shape 158"/>
        <p:cNvGrpSpPr/>
        <p:nvPr/>
      </p:nvGrpSpPr>
      <p:grpSpPr>
        <a:xfrm>
          <a:off x="0" y="0"/>
          <a:ext cx="0" cy="0"/>
          <a:chOff x="0" y="0"/>
          <a:chExt cx="0" cy="0"/>
        </a:xfrm>
      </p:grpSpPr>
      <p:sp>
        <p:nvSpPr>
          <p:cNvPr id="159" name="Google Shape;159;p25"/>
          <p:cNvSpPr txBox="1"/>
          <p:nvPr>
            <p:ph type="ctrTitle"/>
          </p:nvPr>
        </p:nvSpPr>
        <p:spPr>
          <a:xfrm>
            <a:off x="178375" y="595400"/>
            <a:ext cx="4302900" cy="22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latin typeface="Lora SemiBold"/>
                <a:ea typeface="Lora SemiBold"/>
                <a:cs typeface="Lora SemiBold"/>
                <a:sym typeface="Lora SemiBold"/>
              </a:rPr>
              <a:t>Results</a:t>
            </a:r>
            <a:endParaRPr sz="3280">
              <a:solidFill>
                <a:schemeClr val="lt1"/>
              </a:solidFill>
              <a:latin typeface="Lora SemiBold"/>
              <a:ea typeface="Lora SemiBold"/>
              <a:cs typeface="Lora SemiBold"/>
              <a:sym typeface="Lora SemiBold"/>
            </a:endParaRPr>
          </a:p>
        </p:txBody>
      </p:sp>
      <p:sp>
        <p:nvSpPr>
          <p:cNvPr id="160" name="Google Shape;160;p25"/>
          <p:cNvSpPr txBox="1"/>
          <p:nvPr>
            <p:ph idx="1" type="subTitle"/>
          </p:nvPr>
        </p:nvSpPr>
        <p:spPr>
          <a:xfrm>
            <a:off x="134400" y="2946425"/>
            <a:ext cx="4033500" cy="11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Lora Medium"/>
                <a:ea typeface="Lora Medium"/>
                <a:cs typeface="Lora Medium"/>
                <a:sym typeface="Lora Medium"/>
              </a:rPr>
              <a:t>  </a:t>
            </a:r>
            <a:endParaRPr sz="2600">
              <a:solidFill>
                <a:schemeClr val="lt1"/>
              </a:solidFill>
              <a:latin typeface="Lora Medium"/>
              <a:ea typeface="Lora Medium"/>
              <a:cs typeface="Lora Medium"/>
              <a:sym typeface="Lora Medium"/>
            </a:endParaRPr>
          </a:p>
        </p:txBody>
      </p:sp>
      <p:pic>
        <p:nvPicPr>
          <p:cNvPr id="161" name="Google Shape;161;p25"/>
          <p:cNvPicPr preferRelativeResize="0"/>
          <p:nvPr/>
        </p:nvPicPr>
        <p:blipFill rotWithShape="1">
          <a:blip r:embed="rId3">
            <a:alphaModFix/>
          </a:blip>
          <a:srcRect b="0" l="10014" r="39985" t="0"/>
          <a:stretch/>
        </p:blipFill>
        <p:spPr>
          <a:xfrm>
            <a:off x="4572000" y="0"/>
            <a:ext cx="4572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with Insights</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6"/>
          <p:cNvPicPr preferRelativeResize="0"/>
          <p:nvPr/>
        </p:nvPicPr>
        <p:blipFill>
          <a:blip r:embed="rId3">
            <a:alphaModFix/>
          </a:blip>
          <a:stretch>
            <a:fillRect/>
          </a:stretch>
        </p:blipFill>
        <p:spPr>
          <a:xfrm>
            <a:off x="245450" y="1359100"/>
            <a:ext cx="8693401" cy="242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245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for Numeric Variables</a:t>
            </a:r>
            <a:endParaRPr/>
          </a:p>
          <a:p>
            <a:pPr indent="0" lvl="0" marL="0" rtl="0" algn="l">
              <a:spcBef>
                <a:spcPts val="0"/>
              </a:spcBef>
              <a:spcAft>
                <a:spcPts val="0"/>
              </a:spcAft>
              <a:buNone/>
            </a:pPr>
            <a:r>
              <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7"/>
          <p:cNvPicPr preferRelativeResize="0"/>
          <p:nvPr/>
        </p:nvPicPr>
        <p:blipFill>
          <a:blip r:embed="rId3">
            <a:alphaModFix/>
          </a:blip>
          <a:stretch>
            <a:fillRect/>
          </a:stretch>
        </p:blipFill>
        <p:spPr>
          <a:xfrm>
            <a:off x="0" y="1130975"/>
            <a:ext cx="5143202" cy="2514174"/>
          </a:xfrm>
          <a:prstGeom prst="rect">
            <a:avLst/>
          </a:prstGeom>
          <a:noFill/>
          <a:ln>
            <a:noFill/>
          </a:ln>
        </p:spPr>
      </p:pic>
      <p:pic>
        <p:nvPicPr>
          <p:cNvPr id="176" name="Google Shape;176;p27"/>
          <p:cNvPicPr preferRelativeResize="0"/>
          <p:nvPr/>
        </p:nvPicPr>
        <p:blipFill rotWithShape="1">
          <a:blip r:embed="rId4">
            <a:alphaModFix/>
          </a:blip>
          <a:srcRect b="0" l="0" r="0" t="0"/>
          <a:stretch/>
        </p:blipFill>
        <p:spPr>
          <a:xfrm>
            <a:off x="5070250" y="1229875"/>
            <a:ext cx="3934551" cy="2415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86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Unemployment</a:t>
            </a:r>
            <a:r>
              <a:rPr lang="en"/>
              <a:t> Rate vs Time</a:t>
            </a:r>
            <a:endParaRPr/>
          </a:p>
        </p:txBody>
      </p:sp>
      <p:pic>
        <p:nvPicPr>
          <p:cNvPr id="182" name="Google Shape;182;p28"/>
          <p:cNvPicPr preferRelativeResize="0"/>
          <p:nvPr/>
        </p:nvPicPr>
        <p:blipFill rotWithShape="1">
          <a:blip r:embed="rId3">
            <a:alphaModFix/>
          </a:blip>
          <a:srcRect b="6050" l="0" r="0" t="-6050"/>
          <a:stretch/>
        </p:blipFill>
        <p:spPr>
          <a:xfrm>
            <a:off x="167925" y="1032075"/>
            <a:ext cx="6770675" cy="3635200"/>
          </a:xfrm>
          <a:prstGeom prst="rect">
            <a:avLst/>
          </a:prstGeom>
          <a:noFill/>
          <a:ln>
            <a:noFill/>
          </a:ln>
        </p:spPr>
      </p:pic>
      <p:sp>
        <p:nvSpPr>
          <p:cNvPr id="183" name="Google Shape;183;p28"/>
          <p:cNvSpPr txBox="1"/>
          <p:nvPr/>
        </p:nvSpPr>
        <p:spPr>
          <a:xfrm>
            <a:off x="6806725" y="1644875"/>
            <a:ext cx="2205300" cy="217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Unemployment rate decreases over the years but increases in the 2013</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44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Consumer Price Index vs Time</a:t>
            </a:r>
            <a:endParaRPr/>
          </a:p>
        </p:txBody>
      </p:sp>
      <p:pic>
        <p:nvPicPr>
          <p:cNvPr id="189" name="Google Shape;189;p29"/>
          <p:cNvPicPr preferRelativeResize="0"/>
          <p:nvPr/>
        </p:nvPicPr>
        <p:blipFill>
          <a:blip r:embed="rId3">
            <a:alphaModFix/>
          </a:blip>
          <a:stretch>
            <a:fillRect/>
          </a:stretch>
        </p:blipFill>
        <p:spPr>
          <a:xfrm>
            <a:off x="91875" y="1185901"/>
            <a:ext cx="6820601" cy="3688251"/>
          </a:xfrm>
          <a:prstGeom prst="rect">
            <a:avLst/>
          </a:prstGeom>
          <a:noFill/>
          <a:ln>
            <a:noFill/>
          </a:ln>
        </p:spPr>
      </p:pic>
      <p:sp>
        <p:nvSpPr>
          <p:cNvPr id="190" name="Google Shape;190;p29"/>
          <p:cNvSpPr txBox="1"/>
          <p:nvPr/>
        </p:nvSpPr>
        <p:spPr>
          <a:xfrm>
            <a:off x="6773750" y="1556975"/>
            <a:ext cx="2223600" cy="2187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Common Price Index increases over the given period of time.</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This is sharp increase in 2013.</a:t>
            </a:r>
            <a:endParaRPr sz="16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Fuel Price vs Time </a:t>
            </a:r>
            <a:endParaRPr/>
          </a:p>
        </p:txBody>
      </p:sp>
      <p:pic>
        <p:nvPicPr>
          <p:cNvPr id="196" name="Google Shape;196;p30"/>
          <p:cNvPicPr preferRelativeResize="0"/>
          <p:nvPr/>
        </p:nvPicPr>
        <p:blipFill>
          <a:blip r:embed="rId3">
            <a:alphaModFix/>
          </a:blip>
          <a:stretch>
            <a:fillRect/>
          </a:stretch>
        </p:blipFill>
        <p:spPr>
          <a:xfrm>
            <a:off x="146850" y="1229850"/>
            <a:ext cx="6740676" cy="3657175"/>
          </a:xfrm>
          <a:prstGeom prst="rect">
            <a:avLst/>
          </a:prstGeom>
          <a:noFill/>
          <a:ln>
            <a:noFill/>
          </a:ln>
        </p:spPr>
      </p:pic>
      <p:sp>
        <p:nvSpPr>
          <p:cNvPr id="197" name="Google Shape;197;p30"/>
          <p:cNvSpPr txBox="1"/>
          <p:nvPr/>
        </p:nvSpPr>
        <p:spPr>
          <a:xfrm>
            <a:off x="6887525" y="1445250"/>
            <a:ext cx="2084400" cy="225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t/>
            </a:r>
            <a:endParaRPr>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289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Sales in Different Stores</a:t>
            </a:r>
            <a:endParaRPr/>
          </a:p>
        </p:txBody>
      </p:sp>
      <p:pic>
        <p:nvPicPr>
          <p:cNvPr id="203" name="Google Shape;203;p31"/>
          <p:cNvPicPr preferRelativeResize="0"/>
          <p:nvPr/>
        </p:nvPicPr>
        <p:blipFill>
          <a:blip r:embed="rId3">
            <a:alphaModFix/>
          </a:blip>
          <a:stretch>
            <a:fillRect/>
          </a:stretch>
        </p:blipFill>
        <p:spPr>
          <a:xfrm>
            <a:off x="190500" y="1017800"/>
            <a:ext cx="6693149" cy="3875900"/>
          </a:xfrm>
          <a:prstGeom prst="rect">
            <a:avLst/>
          </a:prstGeom>
          <a:noFill/>
          <a:ln>
            <a:noFill/>
          </a:ln>
        </p:spPr>
      </p:pic>
      <p:sp>
        <p:nvSpPr>
          <p:cNvPr id="204" name="Google Shape;204;p31"/>
          <p:cNvSpPr txBox="1"/>
          <p:nvPr/>
        </p:nvSpPr>
        <p:spPr>
          <a:xfrm>
            <a:off x="6740775" y="1402475"/>
            <a:ext cx="2230800" cy="245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Highest weekly sales in </a:t>
            </a:r>
            <a:r>
              <a:rPr lang="en" sz="1800">
                <a:solidFill>
                  <a:schemeClr val="dk2"/>
                </a:solidFill>
                <a:latin typeface="Roboto"/>
                <a:ea typeface="Roboto"/>
                <a:cs typeface="Roboto"/>
                <a:sym typeface="Roboto"/>
              </a:rPr>
              <a:t>store</a:t>
            </a:r>
            <a:r>
              <a:rPr lang="en" sz="1800">
                <a:solidFill>
                  <a:schemeClr val="dk2"/>
                </a:solidFill>
                <a:latin typeface="Roboto"/>
                <a:ea typeface="Roboto"/>
                <a:cs typeface="Roboto"/>
                <a:sym typeface="Roboto"/>
              </a:rPr>
              <a:t> 20, followed by 4 and 14.</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Outline</a:t>
            </a:r>
            <a:endParaRPr sz="2900"/>
          </a:p>
        </p:txBody>
      </p:sp>
      <p:sp>
        <p:nvSpPr>
          <p:cNvPr id="93" name="Google Shape;93;p14"/>
          <p:cNvSpPr txBox="1"/>
          <p:nvPr>
            <p:ph idx="1" type="body"/>
          </p:nvPr>
        </p:nvSpPr>
        <p:spPr>
          <a:xfrm>
            <a:off x="311700" y="1163925"/>
            <a:ext cx="8520600" cy="39795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Executive Summary</a:t>
            </a:r>
            <a:endParaRPr sz="2000"/>
          </a:p>
          <a:p>
            <a:pPr indent="-336550" lvl="0" marL="457200" rtl="0" algn="l">
              <a:spcBef>
                <a:spcPts val="0"/>
              </a:spcBef>
              <a:spcAft>
                <a:spcPts val="0"/>
              </a:spcAft>
              <a:buSzPct val="100000"/>
              <a:buChar char="●"/>
            </a:pPr>
            <a:r>
              <a:rPr lang="en" sz="2000"/>
              <a:t>Project Description</a:t>
            </a:r>
            <a:endParaRPr sz="2000"/>
          </a:p>
          <a:p>
            <a:pPr indent="-336550" lvl="1" marL="914400" rtl="0" algn="l">
              <a:spcBef>
                <a:spcPts val="0"/>
              </a:spcBef>
              <a:spcAft>
                <a:spcPts val="0"/>
              </a:spcAft>
              <a:buSzPct val="100000"/>
              <a:buChar char="○"/>
            </a:pPr>
            <a:r>
              <a:rPr lang="en" sz="2000"/>
              <a:t>Industry Context and Relevancy of Data</a:t>
            </a:r>
            <a:endParaRPr sz="2000"/>
          </a:p>
          <a:p>
            <a:pPr indent="-336550" lvl="1" marL="914400" rtl="0" algn="l">
              <a:spcBef>
                <a:spcPts val="0"/>
              </a:spcBef>
              <a:spcAft>
                <a:spcPts val="0"/>
              </a:spcAft>
              <a:buSzPct val="100000"/>
              <a:buChar char="○"/>
            </a:pPr>
            <a:r>
              <a:rPr lang="en" sz="2000"/>
              <a:t>Objective Story</a:t>
            </a:r>
            <a:endParaRPr sz="2000"/>
          </a:p>
          <a:p>
            <a:pPr indent="-336550" lvl="1" marL="914400" rtl="0" algn="l">
              <a:spcBef>
                <a:spcPts val="0"/>
              </a:spcBef>
              <a:spcAft>
                <a:spcPts val="0"/>
              </a:spcAft>
              <a:buSzPct val="100000"/>
              <a:buChar char="○"/>
            </a:pPr>
            <a:r>
              <a:rPr lang="en" sz="2000"/>
              <a:t>Challenges</a:t>
            </a:r>
            <a:endParaRPr sz="2000"/>
          </a:p>
          <a:p>
            <a:pPr indent="-336550" lvl="1" marL="914400" rtl="0" algn="l">
              <a:spcBef>
                <a:spcPts val="0"/>
              </a:spcBef>
              <a:spcAft>
                <a:spcPts val="0"/>
              </a:spcAft>
              <a:buSzPct val="100000"/>
              <a:buChar char="○"/>
            </a:pPr>
            <a:r>
              <a:rPr lang="en" sz="2000"/>
              <a:t>Purpose of the Project</a:t>
            </a:r>
            <a:endParaRPr sz="2000"/>
          </a:p>
          <a:p>
            <a:pPr indent="-336550" lvl="1" marL="914400" rtl="0" algn="l">
              <a:spcBef>
                <a:spcPts val="0"/>
              </a:spcBef>
              <a:spcAft>
                <a:spcPts val="0"/>
              </a:spcAft>
              <a:buSzPct val="100000"/>
              <a:buChar char="○"/>
            </a:pPr>
            <a:r>
              <a:rPr lang="en" sz="2000"/>
              <a:t>Business Impact</a:t>
            </a:r>
            <a:endParaRPr sz="2000"/>
          </a:p>
          <a:p>
            <a:pPr indent="-336550" lvl="0" marL="457200" rtl="0" algn="l">
              <a:spcBef>
                <a:spcPts val="0"/>
              </a:spcBef>
              <a:spcAft>
                <a:spcPts val="0"/>
              </a:spcAft>
              <a:buSzPct val="100000"/>
              <a:buChar char="●"/>
            </a:pPr>
            <a:r>
              <a:rPr lang="en" sz="2000"/>
              <a:t>Methodology</a:t>
            </a:r>
            <a:endParaRPr sz="2000"/>
          </a:p>
          <a:p>
            <a:pPr indent="-336550" lvl="0" marL="457200" rtl="0" algn="l">
              <a:spcBef>
                <a:spcPts val="0"/>
              </a:spcBef>
              <a:spcAft>
                <a:spcPts val="0"/>
              </a:spcAft>
              <a:buSzPct val="100000"/>
              <a:buChar char="●"/>
            </a:pPr>
            <a:r>
              <a:rPr lang="en" sz="2000"/>
              <a:t>Results</a:t>
            </a:r>
            <a:endParaRPr sz="2000"/>
          </a:p>
          <a:p>
            <a:pPr indent="-336550" lvl="1" marL="914400" rtl="0" algn="l">
              <a:spcBef>
                <a:spcPts val="0"/>
              </a:spcBef>
              <a:spcAft>
                <a:spcPts val="0"/>
              </a:spcAft>
              <a:buSzPct val="100000"/>
              <a:buChar char="○"/>
            </a:pPr>
            <a:r>
              <a:rPr lang="en" sz="2000"/>
              <a:t>Data Visualization</a:t>
            </a:r>
            <a:endParaRPr sz="2000"/>
          </a:p>
          <a:p>
            <a:pPr indent="-336550" lvl="1" marL="914400" rtl="0" algn="l">
              <a:spcBef>
                <a:spcPts val="0"/>
              </a:spcBef>
              <a:spcAft>
                <a:spcPts val="0"/>
              </a:spcAft>
              <a:buSzPct val="100000"/>
              <a:buChar char="○"/>
            </a:pPr>
            <a:r>
              <a:rPr lang="en" sz="2000"/>
              <a:t>PowerBi Dashboard</a:t>
            </a:r>
            <a:endParaRPr sz="2000"/>
          </a:p>
          <a:p>
            <a:pPr indent="-336550" lvl="0" marL="457200" rtl="0" algn="l">
              <a:spcBef>
                <a:spcPts val="0"/>
              </a:spcBef>
              <a:spcAft>
                <a:spcPts val="0"/>
              </a:spcAft>
              <a:buSzPct val="100000"/>
              <a:buChar char="●"/>
            </a:pPr>
            <a:r>
              <a:rPr lang="en" sz="2000"/>
              <a:t>Analysis</a:t>
            </a:r>
            <a:endParaRPr sz="2000"/>
          </a:p>
          <a:p>
            <a:pPr indent="-336550" lvl="0" marL="457200" rtl="0" algn="l">
              <a:spcBef>
                <a:spcPts val="0"/>
              </a:spcBef>
              <a:spcAft>
                <a:spcPts val="0"/>
              </a:spcAft>
              <a:buSzPct val="100000"/>
              <a:buChar char="●"/>
            </a:pPr>
            <a:r>
              <a:rPr lang="en" sz="2000"/>
              <a:t>Conclusion</a:t>
            </a:r>
            <a:endParaRPr sz="2000"/>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Departments in Store 20</a:t>
            </a:r>
            <a:endParaRPr/>
          </a:p>
        </p:txBody>
      </p:sp>
      <p:pic>
        <p:nvPicPr>
          <p:cNvPr id="210" name="Google Shape;210;p32"/>
          <p:cNvPicPr preferRelativeResize="0"/>
          <p:nvPr/>
        </p:nvPicPr>
        <p:blipFill>
          <a:blip r:embed="rId3">
            <a:alphaModFix/>
          </a:blip>
          <a:stretch>
            <a:fillRect/>
          </a:stretch>
        </p:blipFill>
        <p:spPr>
          <a:xfrm>
            <a:off x="206751" y="1229875"/>
            <a:ext cx="6573125" cy="3649550"/>
          </a:xfrm>
          <a:prstGeom prst="rect">
            <a:avLst/>
          </a:prstGeom>
          <a:noFill/>
          <a:ln>
            <a:noFill/>
          </a:ln>
        </p:spPr>
      </p:pic>
      <p:sp>
        <p:nvSpPr>
          <p:cNvPr id="211" name="Google Shape;211;p32"/>
          <p:cNvSpPr txBox="1"/>
          <p:nvPr/>
        </p:nvSpPr>
        <p:spPr>
          <a:xfrm>
            <a:off x="6779875" y="1578950"/>
            <a:ext cx="2214000" cy="239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Department 92 sees highest weekly sales in store 20</a:t>
            </a:r>
            <a:endParaRPr sz="18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26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Departments in all stores</a:t>
            </a:r>
            <a:endParaRPr/>
          </a:p>
        </p:txBody>
      </p:sp>
      <p:pic>
        <p:nvPicPr>
          <p:cNvPr id="217" name="Google Shape;217;p33"/>
          <p:cNvPicPr preferRelativeResize="0"/>
          <p:nvPr/>
        </p:nvPicPr>
        <p:blipFill>
          <a:blip r:embed="rId3">
            <a:alphaModFix/>
          </a:blip>
          <a:stretch>
            <a:fillRect/>
          </a:stretch>
        </p:blipFill>
        <p:spPr>
          <a:xfrm>
            <a:off x="108450" y="834225"/>
            <a:ext cx="6841125" cy="4032750"/>
          </a:xfrm>
          <a:prstGeom prst="rect">
            <a:avLst/>
          </a:prstGeom>
          <a:noFill/>
          <a:ln>
            <a:noFill/>
          </a:ln>
        </p:spPr>
      </p:pic>
      <p:sp>
        <p:nvSpPr>
          <p:cNvPr id="218" name="Google Shape;218;p33"/>
          <p:cNvSpPr txBox="1"/>
          <p:nvPr/>
        </p:nvSpPr>
        <p:spPr>
          <a:xfrm>
            <a:off x="6773750" y="1655900"/>
            <a:ext cx="2274900" cy="173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Department 92 sees highest weekly sales</a:t>
            </a: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24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Heatmap</a:t>
            </a:r>
            <a:endParaRPr/>
          </a:p>
        </p:txBody>
      </p:sp>
      <p:sp>
        <p:nvSpPr>
          <p:cNvPr id="224" name="Google Shape;22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4"/>
          <p:cNvPicPr preferRelativeResize="0"/>
          <p:nvPr/>
        </p:nvPicPr>
        <p:blipFill>
          <a:blip r:embed="rId3">
            <a:alphaModFix/>
          </a:blip>
          <a:stretch>
            <a:fillRect/>
          </a:stretch>
        </p:blipFill>
        <p:spPr>
          <a:xfrm>
            <a:off x="0" y="818409"/>
            <a:ext cx="9144000" cy="40575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Sales Distribution</a:t>
            </a:r>
            <a:endParaRPr/>
          </a:p>
        </p:txBody>
      </p:sp>
      <p:pic>
        <p:nvPicPr>
          <p:cNvPr id="231" name="Google Shape;231;p35"/>
          <p:cNvPicPr preferRelativeResize="0"/>
          <p:nvPr/>
        </p:nvPicPr>
        <p:blipFill>
          <a:blip r:embed="rId3">
            <a:alphaModFix/>
          </a:blip>
          <a:stretch>
            <a:fillRect/>
          </a:stretch>
        </p:blipFill>
        <p:spPr>
          <a:xfrm>
            <a:off x="241775" y="1295700"/>
            <a:ext cx="6839675" cy="3578425"/>
          </a:xfrm>
          <a:prstGeom prst="rect">
            <a:avLst/>
          </a:prstGeom>
          <a:noFill/>
          <a:ln>
            <a:noFill/>
          </a:ln>
        </p:spPr>
      </p:pic>
      <p:sp>
        <p:nvSpPr>
          <p:cNvPr id="232" name="Google Shape;232;p35"/>
          <p:cNvSpPr txBox="1"/>
          <p:nvPr/>
        </p:nvSpPr>
        <p:spPr>
          <a:xfrm>
            <a:off x="6894650" y="1688850"/>
            <a:ext cx="2176200" cy="2022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There are more days with low weekly sales than with </a:t>
            </a:r>
            <a:r>
              <a:rPr lang="en" sz="1600">
                <a:solidFill>
                  <a:schemeClr val="dk2"/>
                </a:solidFill>
                <a:latin typeface="Roboto"/>
                <a:ea typeface="Roboto"/>
                <a:cs typeface="Roboto"/>
                <a:sym typeface="Roboto"/>
              </a:rPr>
              <a:t>high</a:t>
            </a:r>
            <a:r>
              <a:rPr lang="en" sz="1600">
                <a:solidFill>
                  <a:schemeClr val="dk2"/>
                </a:solidFill>
                <a:latin typeface="Roboto"/>
                <a:ea typeface="Roboto"/>
                <a:cs typeface="Roboto"/>
                <a:sym typeface="Roboto"/>
              </a:rPr>
              <a:t> weekly sales</a:t>
            </a:r>
            <a:endParaRPr sz="16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Weekly Sales by Department</a:t>
            </a:r>
            <a:endParaRPr/>
          </a:p>
        </p:txBody>
      </p:sp>
      <p:pic>
        <p:nvPicPr>
          <p:cNvPr id="238" name="Google Shape;238;p36"/>
          <p:cNvPicPr preferRelativeResize="0"/>
          <p:nvPr/>
        </p:nvPicPr>
        <p:blipFill>
          <a:blip r:embed="rId3">
            <a:alphaModFix/>
          </a:blip>
          <a:stretch>
            <a:fillRect/>
          </a:stretch>
        </p:blipFill>
        <p:spPr>
          <a:xfrm>
            <a:off x="0" y="1017800"/>
            <a:ext cx="9143999" cy="3869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Weekly Sales by Store</a:t>
            </a:r>
            <a:endParaRPr/>
          </a:p>
        </p:txBody>
      </p:sp>
      <p:pic>
        <p:nvPicPr>
          <p:cNvPr id="244" name="Google Shape;244;p37"/>
          <p:cNvPicPr preferRelativeResize="0"/>
          <p:nvPr/>
        </p:nvPicPr>
        <p:blipFill>
          <a:blip r:embed="rId3">
            <a:alphaModFix/>
          </a:blip>
          <a:stretch>
            <a:fillRect/>
          </a:stretch>
        </p:blipFill>
        <p:spPr>
          <a:xfrm>
            <a:off x="0" y="1072750"/>
            <a:ext cx="9143999" cy="3836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Percentage of Stores based on Type</a:t>
            </a:r>
            <a:endParaRPr/>
          </a:p>
        </p:txBody>
      </p:sp>
      <p:pic>
        <p:nvPicPr>
          <p:cNvPr id="250" name="Google Shape;250;p38"/>
          <p:cNvPicPr preferRelativeResize="0"/>
          <p:nvPr/>
        </p:nvPicPr>
        <p:blipFill>
          <a:blip r:embed="rId3">
            <a:alphaModFix/>
          </a:blip>
          <a:stretch>
            <a:fillRect/>
          </a:stretch>
        </p:blipFill>
        <p:spPr>
          <a:xfrm>
            <a:off x="838925" y="1095375"/>
            <a:ext cx="3363075" cy="3780701"/>
          </a:xfrm>
          <a:prstGeom prst="rect">
            <a:avLst/>
          </a:prstGeom>
          <a:noFill/>
          <a:ln>
            <a:noFill/>
          </a:ln>
        </p:spPr>
      </p:pic>
      <p:sp>
        <p:nvSpPr>
          <p:cNvPr id="251" name="Google Shape;251;p38"/>
          <p:cNvSpPr txBox="1"/>
          <p:nvPr/>
        </p:nvSpPr>
        <p:spPr>
          <a:xfrm>
            <a:off x="4289925" y="1875675"/>
            <a:ext cx="3989400" cy="214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There is a higher percentage of stores of type 0 and lowest percentage of type 2</a:t>
            </a:r>
            <a:endParaRPr sz="18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Sales vs Temperature </a:t>
            </a:r>
            <a:endParaRPr/>
          </a:p>
        </p:txBody>
      </p:sp>
      <p:sp>
        <p:nvSpPr>
          <p:cNvPr id="257" name="Google Shape;257;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39"/>
          <p:cNvPicPr preferRelativeResize="0"/>
          <p:nvPr/>
        </p:nvPicPr>
        <p:blipFill>
          <a:blip r:embed="rId3">
            <a:alphaModFix/>
          </a:blip>
          <a:stretch>
            <a:fillRect/>
          </a:stretch>
        </p:blipFill>
        <p:spPr>
          <a:xfrm>
            <a:off x="0" y="1172300"/>
            <a:ext cx="9144000" cy="371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Sales vs Unemployment</a:t>
            </a:r>
            <a:endParaRPr/>
          </a:p>
        </p:txBody>
      </p:sp>
      <p:sp>
        <p:nvSpPr>
          <p:cNvPr id="264" name="Google Shape;264;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0"/>
          <p:cNvPicPr preferRelativeResize="0"/>
          <p:nvPr/>
        </p:nvPicPr>
        <p:blipFill>
          <a:blip r:embed="rId3">
            <a:alphaModFix/>
          </a:blip>
          <a:stretch>
            <a:fillRect/>
          </a:stretch>
        </p:blipFill>
        <p:spPr>
          <a:xfrm>
            <a:off x="0" y="1106375"/>
            <a:ext cx="9144001" cy="379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Unemployment vs Weekly Sales </a:t>
            </a:r>
            <a:endParaRPr/>
          </a:p>
        </p:txBody>
      </p:sp>
      <p:sp>
        <p:nvSpPr>
          <p:cNvPr id="271" name="Google Shape;271;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2" name="Google Shape;272;p41"/>
          <p:cNvPicPr preferRelativeResize="0"/>
          <p:nvPr/>
        </p:nvPicPr>
        <p:blipFill>
          <a:blip r:embed="rId3">
            <a:alphaModFix/>
          </a:blip>
          <a:stretch>
            <a:fillRect/>
          </a:stretch>
        </p:blipFill>
        <p:spPr>
          <a:xfrm>
            <a:off x="0" y="1229875"/>
            <a:ext cx="9143999" cy="365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Regional Sales Trends</a:t>
            </a:r>
            <a:endParaRPr/>
          </a:p>
          <a:p>
            <a:pPr indent="-342900" lvl="0" marL="457200" rtl="0" algn="l">
              <a:spcBef>
                <a:spcPts val="0"/>
              </a:spcBef>
              <a:spcAft>
                <a:spcPts val="0"/>
              </a:spcAft>
              <a:buSzPts val="1800"/>
              <a:buChar char="●"/>
            </a:pPr>
            <a:r>
              <a:rPr lang="en"/>
              <a:t>Store Performance Benchmarking</a:t>
            </a:r>
            <a:endParaRPr/>
          </a:p>
          <a:p>
            <a:pPr indent="-342900" lvl="0" marL="457200" rtl="0" algn="l">
              <a:spcBef>
                <a:spcPts val="0"/>
              </a:spcBef>
              <a:spcAft>
                <a:spcPts val="0"/>
              </a:spcAft>
              <a:buSzPts val="1800"/>
              <a:buChar char="●"/>
            </a:pPr>
            <a:r>
              <a:rPr lang="en"/>
              <a:t>Inventory Benchmarking</a:t>
            </a:r>
            <a:endParaRPr/>
          </a:p>
          <a:p>
            <a:pPr indent="-342900" lvl="0" marL="457200" rtl="0" algn="l">
              <a:spcBef>
                <a:spcPts val="0"/>
              </a:spcBef>
              <a:spcAft>
                <a:spcPts val="0"/>
              </a:spcAft>
              <a:buSzPts val="1800"/>
              <a:buChar char="●"/>
            </a:pPr>
            <a:r>
              <a:rPr lang="en"/>
              <a:t>Sales Forecasting and Seasonality</a:t>
            </a:r>
            <a:endParaRPr/>
          </a:p>
          <a:p>
            <a:pPr indent="-342900" lvl="0" marL="457200" rtl="0" algn="l">
              <a:spcBef>
                <a:spcPts val="0"/>
              </a:spcBef>
              <a:spcAft>
                <a:spcPts val="0"/>
              </a:spcAft>
              <a:buSzPts val="1800"/>
              <a:buChar char="●"/>
            </a:pPr>
            <a:r>
              <a:rPr lang="en"/>
              <a:t>Impact of External Factors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138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PowerBI Dashboard</a:t>
            </a:r>
            <a:endParaRPr/>
          </a:p>
        </p:txBody>
      </p:sp>
      <p:sp>
        <p:nvSpPr>
          <p:cNvPr id="278" name="Google Shape;278;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9" name="Google Shape;279;p42"/>
          <p:cNvPicPr preferRelativeResize="0"/>
          <p:nvPr/>
        </p:nvPicPr>
        <p:blipFill>
          <a:blip r:embed="rId3">
            <a:alphaModFix/>
          </a:blip>
          <a:stretch>
            <a:fillRect/>
          </a:stretch>
        </p:blipFill>
        <p:spPr>
          <a:xfrm>
            <a:off x="0" y="705200"/>
            <a:ext cx="9296400" cy="443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283" name="Shape 283"/>
        <p:cNvGrpSpPr/>
        <p:nvPr/>
      </p:nvGrpSpPr>
      <p:grpSpPr>
        <a:xfrm>
          <a:off x="0" y="0"/>
          <a:ext cx="0" cy="0"/>
          <a:chOff x="0" y="0"/>
          <a:chExt cx="0" cy="0"/>
        </a:xfrm>
      </p:grpSpPr>
      <p:sp>
        <p:nvSpPr>
          <p:cNvPr id="284" name="Google Shape;284;p43"/>
          <p:cNvSpPr txBox="1"/>
          <p:nvPr>
            <p:ph type="ctrTitle"/>
          </p:nvPr>
        </p:nvSpPr>
        <p:spPr>
          <a:xfrm>
            <a:off x="178375" y="595400"/>
            <a:ext cx="4302900" cy="22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latin typeface="Lora SemiBold"/>
                <a:ea typeface="Lora SemiBold"/>
                <a:cs typeface="Lora SemiBold"/>
                <a:sym typeface="Lora SemiBold"/>
              </a:rPr>
              <a:t>Analysis</a:t>
            </a:r>
            <a:endParaRPr sz="3280">
              <a:solidFill>
                <a:schemeClr val="lt1"/>
              </a:solidFill>
              <a:latin typeface="Lora SemiBold"/>
              <a:ea typeface="Lora SemiBold"/>
              <a:cs typeface="Lora SemiBold"/>
              <a:sym typeface="Lora SemiBold"/>
            </a:endParaRPr>
          </a:p>
        </p:txBody>
      </p:sp>
      <p:sp>
        <p:nvSpPr>
          <p:cNvPr id="285" name="Google Shape;285;p43"/>
          <p:cNvSpPr txBox="1"/>
          <p:nvPr>
            <p:ph idx="1" type="subTitle"/>
          </p:nvPr>
        </p:nvSpPr>
        <p:spPr>
          <a:xfrm>
            <a:off x="134400" y="2946425"/>
            <a:ext cx="4033500" cy="11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Lora Medium"/>
                <a:ea typeface="Lora Medium"/>
                <a:cs typeface="Lora Medium"/>
                <a:sym typeface="Lora Medium"/>
              </a:rPr>
              <a:t>  </a:t>
            </a:r>
            <a:endParaRPr sz="2600">
              <a:solidFill>
                <a:schemeClr val="lt1"/>
              </a:solidFill>
              <a:latin typeface="Lora Medium"/>
              <a:ea typeface="Lora Medium"/>
              <a:cs typeface="Lora Medium"/>
              <a:sym typeface="Lora Medium"/>
            </a:endParaRPr>
          </a:p>
        </p:txBody>
      </p:sp>
      <p:pic>
        <p:nvPicPr>
          <p:cNvPr id="286" name="Google Shape;286;p43"/>
          <p:cNvPicPr preferRelativeResize="0"/>
          <p:nvPr/>
        </p:nvPicPr>
        <p:blipFill rotWithShape="1">
          <a:blip r:embed="rId3">
            <a:alphaModFix/>
          </a:blip>
          <a:srcRect b="0" l="10014" r="39985" t="0"/>
          <a:stretch/>
        </p:blipFill>
        <p:spPr>
          <a:xfrm>
            <a:off x="4572000" y="0"/>
            <a:ext cx="4572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Performance Indicators</a:t>
            </a:r>
            <a:endParaRPr/>
          </a:p>
        </p:txBody>
      </p:sp>
      <p:sp>
        <p:nvSpPr>
          <p:cNvPr id="292" name="Google Shape;292;p44"/>
          <p:cNvSpPr txBox="1"/>
          <p:nvPr>
            <p:ph idx="1" type="body"/>
          </p:nvPr>
        </p:nvSpPr>
        <p:spPr>
          <a:xfrm>
            <a:off x="311700" y="1229875"/>
            <a:ext cx="8520600" cy="3913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Total weekly sales</a:t>
            </a:r>
            <a:endParaRPr sz="2000"/>
          </a:p>
          <a:p>
            <a:pPr indent="-355600" lvl="0" marL="457200" rtl="0" algn="l">
              <a:spcBef>
                <a:spcPts val="0"/>
              </a:spcBef>
              <a:spcAft>
                <a:spcPts val="0"/>
              </a:spcAft>
              <a:buSzPts val="2000"/>
              <a:buChar char="●"/>
            </a:pPr>
            <a:r>
              <a:rPr lang="en" sz="2000"/>
              <a:t>Average weekly sales</a:t>
            </a:r>
            <a:endParaRPr sz="2000"/>
          </a:p>
          <a:p>
            <a:pPr indent="-355600" lvl="0" marL="457200" rtl="0" algn="l">
              <a:spcBef>
                <a:spcPts val="0"/>
              </a:spcBef>
              <a:spcAft>
                <a:spcPts val="0"/>
              </a:spcAft>
              <a:buSzPts val="2000"/>
              <a:buChar char="●"/>
            </a:pPr>
            <a:r>
              <a:rPr lang="en" sz="2000"/>
              <a:t>Unemployment rate</a:t>
            </a:r>
            <a:endParaRPr sz="2000"/>
          </a:p>
          <a:p>
            <a:pPr indent="-355600" lvl="0" marL="457200" rtl="0" algn="l">
              <a:spcBef>
                <a:spcPts val="0"/>
              </a:spcBef>
              <a:spcAft>
                <a:spcPts val="0"/>
              </a:spcAft>
              <a:buSzPts val="2000"/>
              <a:buChar char="●"/>
            </a:pPr>
            <a:r>
              <a:rPr lang="en" sz="2000"/>
              <a:t>Consumer price index</a:t>
            </a:r>
            <a:endParaRPr sz="2000"/>
          </a:p>
          <a:p>
            <a:pPr indent="-355600" lvl="0" marL="457200" rtl="0" algn="l">
              <a:spcBef>
                <a:spcPts val="0"/>
              </a:spcBef>
              <a:spcAft>
                <a:spcPts val="0"/>
              </a:spcAft>
              <a:buSzPts val="2000"/>
              <a:buChar char="●"/>
            </a:pPr>
            <a:r>
              <a:rPr lang="en" sz="2000"/>
              <a:t>Fuel price</a:t>
            </a:r>
            <a:endParaRPr sz="2000"/>
          </a:p>
          <a:p>
            <a:pPr indent="-355600" lvl="0" marL="457200" rtl="0" algn="l">
              <a:spcBef>
                <a:spcPts val="0"/>
              </a:spcBef>
              <a:spcAft>
                <a:spcPts val="0"/>
              </a:spcAft>
              <a:buSzPts val="2000"/>
              <a:buChar char="●"/>
            </a:pPr>
            <a:r>
              <a:rPr lang="en" sz="2000"/>
              <a:t>Store and department</a:t>
            </a:r>
            <a:endParaRPr sz="2000"/>
          </a:p>
          <a:p>
            <a:pPr indent="-355600" lvl="0" marL="457200" rtl="0" algn="l">
              <a:spcBef>
                <a:spcPts val="0"/>
              </a:spcBef>
              <a:spcAft>
                <a:spcPts val="0"/>
              </a:spcAft>
              <a:buSzPts val="2000"/>
              <a:buChar char="●"/>
            </a:pPr>
            <a:r>
              <a:rPr lang="en" sz="2000"/>
              <a:t>Temperature</a:t>
            </a:r>
            <a:endParaRPr sz="2000"/>
          </a:p>
          <a:p>
            <a:pPr indent="-355600" lvl="0" marL="457200" rtl="0" algn="l">
              <a:spcBef>
                <a:spcPts val="0"/>
              </a:spcBef>
              <a:spcAft>
                <a:spcPts val="0"/>
              </a:spcAft>
              <a:buSzPts val="2000"/>
              <a:buChar char="●"/>
            </a:pPr>
            <a:r>
              <a:rPr lang="en" sz="2000"/>
              <a:t>Holidays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to Address</a:t>
            </a:r>
            <a:endParaRPr/>
          </a:p>
        </p:txBody>
      </p:sp>
      <p:sp>
        <p:nvSpPr>
          <p:cNvPr id="298" name="Google Shape;298;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Which store records highest average weekly sales?</a:t>
            </a:r>
            <a:endParaRPr/>
          </a:p>
          <a:p>
            <a:pPr indent="0" lvl="0" marL="0" rtl="0" algn="l">
              <a:spcBef>
                <a:spcPts val="1200"/>
              </a:spcBef>
              <a:spcAft>
                <a:spcPts val="0"/>
              </a:spcAft>
              <a:buNone/>
            </a:pPr>
            <a:r>
              <a:rPr lang="en"/>
              <a:t>	According to the data, we see store 20 sees the highest average weekly sales. This helps us understand regional performance and disparities, and helps in tailoring market strategies and resource allocation</a:t>
            </a:r>
            <a:endParaRPr/>
          </a:p>
          <a:p>
            <a:pPr indent="-342900" lvl="0" marL="457200" rtl="0" algn="l">
              <a:spcBef>
                <a:spcPts val="1200"/>
              </a:spcBef>
              <a:spcAft>
                <a:spcPts val="0"/>
              </a:spcAft>
              <a:buSzPts val="1800"/>
              <a:buAutoNum type="arabicPeriod"/>
            </a:pPr>
            <a:r>
              <a:rPr lang="en"/>
              <a:t>What external factors influences sales performance?</a:t>
            </a:r>
            <a:endParaRPr/>
          </a:p>
          <a:p>
            <a:pPr indent="0" lvl="0" marL="457200" rtl="0" algn="l">
              <a:spcBef>
                <a:spcPts val="1200"/>
              </a:spcBef>
              <a:spcAft>
                <a:spcPts val="1200"/>
              </a:spcAft>
              <a:buNone/>
            </a:pPr>
            <a:r>
              <a:rPr lang="en"/>
              <a:t>The most influential factors affecting sales performance are fuel price and temperature. This data helps in forecasting and making strategies accordingly.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to Address</a:t>
            </a:r>
            <a:endParaRPr/>
          </a:p>
        </p:txBody>
      </p:sp>
      <p:sp>
        <p:nvSpPr>
          <p:cNvPr id="304" name="Google Shape;304;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Which department sees highest sales?</a:t>
            </a:r>
            <a:endParaRPr/>
          </a:p>
          <a:p>
            <a:pPr indent="0" lvl="0" marL="0" rtl="0" algn="l">
              <a:spcBef>
                <a:spcPts val="1200"/>
              </a:spcBef>
              <a:spcAft>
                <a:spcPts val="0"/>
              </a:spcAft>
              <a:buNone/>
            </a:pPr>
            <a:r>
              <a:rPr lang="en"/>
              <a:t>Department 92 sees highest sales. Helps to identify trending and declining products, inform inventory and marketing decision.</a:t>
            </a:r>
            <a:endParaRPr/>
          </a:p>
          <a:p>
            <a:pPr indent="0" lvl="0" marL="0" rtl="0" algn="l">
              <a:spcBef>
                <a:spcPts val="1200"/>
              </a:spcBef>
              <a:spcAft>
                <a:spcPts val="0"/>
              </a:spcAft>
              <a:buNone/>
            </a:pPr>
            <a:r>
              <a:rPr lang="en"/>
              <a:t>4. How does Consumer Price Index affect sales?</a:t>
            </a:r>
            <a:endParaRPr/>
          </a:p>
          <a:p>
            <a:pPr indent="0" lvl="0" marL="0" rtl="0" algn="l">
              <a:spcBef>
                <a:spcPts val="1200"/>
              </a:spcBef>
              <a:spcAft>
                <a:spcPts val="0"/>
              </a:spcAft>
              <a:buNone/>
            </a:pPr>
            <a:r>
              <a:rPr lang="en"/>
              <a:t>The average weekly sales increases with increase in Consumer price Index.</a:t>
            </a:r>
            <a:endParaRPr/>
          </a:p>
          <a:p>
            <a:pPr indent="0" lvl="0" marL="0" rtl="0" algn="l">
              <a:spcBef>
                <a:spcPts val="1200"/>
              </a:spcBef>
              <a:spcAft>
                <a:spcPts val="0"/>
              </a:spcAft>
              <a:buNone/>
            </a:pPr>
            <a:r>
              <a:rPr lang="en"/>
              <a:t>5. Do factors like unemployment affect sales?</a:t>
            </a:r>
            <a:endParaRPr/>
          </a:p>
          <a:p>
            <a:pPr indent="0" lvl="0" marL="0" rtl="0" algn="l">
              <a:spcBef>
                <a:spcPts val="1200"/>
              </a:spcBef>
              <a:spcAft>
                <a:spcPts val="1200"/>
              </a:spcAft>
              <a:buNone/>
            </a:pPr>
            <a:r>
              <a:rPr lang="en"/>
              <a:t>Yes factors like unemployment affects sales.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to Answers</a:t>
            </a:r>
            <a:endParaRPr/>
          </a:p>
        </p:txBody>
      </p:sp>
      <p:sp>
        <p:nvSpPr>
          <p:cNvPr id="310" name="Google Shape;310;p47"/>
          <p:cNvSpPr txBox="1"/>
          <p:nvPr>
            <p:ph idx="1" type="body"/>
          </p:nvPr>
        </p:nvSpPr>
        <p:spPr>
          <a:xfrm>
            <a:off x="311700" y="1229875"/>
            <a:ext cx="8832300" cy="367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6. Which store is most sensitive to economic factors such as CPI and unemployment?</a:t>
            </a:r>
            <a:endParaRPr/>
          </a:p>
          <a:p>
            <a:pPr indent="0" lvl="0" marL="0" rtl="0" algn="l">
              <a:spcBef>
                <a:spcPts val="1200"/>
              </a:spcBef>
              <a:spcAft>
                <a:spcPts val="0"/>
              </a:spcAft>
              <a:buNone/>
            </a:pPr>
            <a:r>
              <a:rPr lang="en"/>
              <a:t>Store 12 is most sensitive to economic factors.</a:t>
            </a:r>
            <a:endParaRPr/>
          </a:p>
          <a:p>
            <a:pPr indent="0" lvl="0" marL="0" rtl="0" algn="l">
              <a:spcBef>
                <a:spcPts val="1200"/>
              </a:spcBef>
              <a:spcAft>
                <a:spcPts val="0"/>
              </a:spcAft>
              <a:buNone/>
            </a:pPr>
            <a:r>
              <a:rPr lang="en"/>
              <a:t>7. Are certain months or seasons associated with higher sales?</a:t>
            </a:r>
            <a:endParaRPr/>
          </a:p>
          <a:p>
            <a:pPr indent="0" lvl="0" marL="0" rtl="0" algn="l">
              <a:spcBef>
                <a:spcPts val="1200"/>
              </a:spcBef>
              <a:spcAft>
                <a:spcPts val="0"/>
              </a:spcAft>
              <a:buNone/>
            </a:pPr>
            <a:r>
              <a:rPr lang="en"/>
              <a:t>Yes, as the sales depends on festive season, fuel price, CPI Index, etc.</a:t>
            </a:r>
            <a:endParaRPr/>
          </a:p>
          <a:p>
            <a:pPr indent="0" lvl="0" marL="0" rtl="0" algn="l">
              <a:spcBef>
                <a:spcPts val="1200"/>
              </a:spcBef>
              <a:spcAft>
                <a:spcPts val="0"/>
              </a:spcAft>
              <a:buNone/>
            </a:pPr>
            <a:r>
              <a:rPr lang="en"/>
              <a:t>8. What is the impact of fuel prices on holiday week sales compared to non-holiday weeks?</a:t>
            </a:r>
            <a:endParaRPr/>
          </a:p>
          <a:p>
            <a:pPr indent="0" lvl="0" marL="0" rtl="0" algn="l">
              <a:spcBef>
                <a:spcPts val="1200"/>
              </a:spcBef>
              <a:spcAft>
                <a:spcPts val="0"/>
              </a:spcAft>
              <a:buNone/>
            </a:pPr>
            <a:r>
              <a:rPr lang="en"/>
              <a:t>Fuel prices affect holiday week sales more than non-holiday week sales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to Answers</a:t>
            </a:r>
            <a:endParaRPr/>
          </a:p>
        </p:txBody>
      </p:sp>
      <p:sp>
        <p:nvSpPr>
          <p:cNvPr id="316" name="Google Shape;316;p48"/>
          <p:cNvSpPr txBox="1"/>
          <p:nvPr>
            <p:ph idx="1" type="body"/>
          </p:nvPr>
        </p:nvSpPr>
        <p:spPr>
          <a:xfrm>
            <a:off x="311700" y="11529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9. </a:t>
            </a:r>
            <a:r>
              <a:rPr lang="en"/>
              <a:t>What is the trend in sales over time across all stores?</a:t>
            </a:r>
            <a:endParaRPr/>
          </a:p>
          <a:p>
            <a:pPr indent="0" lvl="0" marL="0" rtl="0" algn="l">
              <a:spcBef>
                <a:spcPts val="1200"/>
              </a:spcBef>
              <a:spcAft>
                <a:spcPts val="0"/>
              </a:spcAft>
              <a:buNone/>
            </a:pPr>
            <a:r>
              <a:rPr lang="en"/>
              <a:t>According the date, we can see the average weekly sales gradually increase over the years across all  stores.</a:t>
            </a:r>
            <a:endParaRPr/>
          </a:p>
          <a:p>
            <a:pPr indent="0" lvl="0" marL="0" rtl="0" algn="l">
              <a:spcBef>
                <a:spcPts val="1200"/>
              </a:spcBef>
              <a:spcAft>
                <a:spcPts val="0"/>
              </a:spcAft>
              <a:buNone/>
            </a:pPr>
            <a:r>
              <a:rPr lang="en"/>
              <a:t>10. Can we predict future sales based on historical sales, economic indicators (CPI, unemployment), and fuel prices?</a:t>
            </a:r>
            <a:endParaRPr/>
          </a:p>
          <a:p>
            <a:pPr indent="0" lvl="0" marL="0" rtl="0" algn="l">
              <a:spcBef>
                <a:spcPts val="1200"/>
              </a:spcBef>
              <a:spcAft>
                <a:spcPts val="1200"/>
              </a:spcAft>
              <a:buNone/>
            </a:pPr>
            <a:r>
              <a:rPr lang="en"/>
              <a:t>Yes, by analysis the data, understanding the sales trends with respect to economic indicators and other factors, we can predict future sales, and make strategies to improve future sales.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2" name="Google Shape;322;p49"/>
          <p:cNvSpPr txBox="1"/>
          <p:nvPr>
            <p:ph idx="1" type="body"/>
          </p:nvPr>
        </p:nvSpPr>
        <p:spPr>
          <a:xfrm>
            <a:off x="311700" y="1229875"/>
            <a:ext cx="7451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Analysis of trends in weekly sales over a period of time across different departments and stores.</a:t>
            </a:r>
            <a:endParaRPr/>
          </a:p>
          <a:p>
            <a:pPr indent="-342900" lvl="0" marL="457200" rtl="0" algn="l">
              <a:spcBef>
                <a:spcPts val="0"/>
              </a:spcBef>
              <a:spcAft>
                <a:spcPts val="0"/>
              </a:spcAft>
              <a:buSzPts val="1800"/>
              <a:buChar char="●"/>
            </a:pPr>
            <a:r>
              <a:rPr lang="en"/>
              <a:t>Studying the influence of economic factors like CPI Index and unemployment and external factors like holidays, temperature and fuel price on sales.</a:t>
            </a:r>
            <a:endParaRPr/>
          </a:p>
          <a:p>
            <a:pPr indent="-342900" lvl="0" marL="457200" rtl="0" algn="l">
              <a:spcBef>
                <a:spcPts val="0"/>
              </a:spcBef>
              <a:spcAft>
                <a:spcPts val="0"/>
              </a:spcAft>
              <a:buSzPts val="1800"/>
              <a:buChar char="●"/>
            </a:pPr>
            <a:r>
              <a:rPr lang="en"/>
              <a:t>Actions to be taken.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50"/>
          <p:cNvSpPr/>
          <p:nvPr/>
        </p:nvSpPr>
        <p:spPr>
          <a:xfrm>
            <a:off x="-50" y="75"/>
            <a:ext cx="9144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descr="Thank you text | Free SVG" id="330" name="Google Shape;330;p50"/>
          <p:cNvPicPr preferRelativeResize="0"/>
          <p:nvPr/>
        </p:nvPicPr>
        <p:blipFill>
          <a:blip r:embed="rId3">
            <a:alphaModFix/>
          </a:blip>
          <a:stretch>
            <a:fillRect/>
          </a:stretch>
        </p:blipFill>
        <p:spPr>
          <a:xfrm>
            <a:off x="0" y="75"/>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19900" y="190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05" name="Google Shape;105;p16"/>
          <p:cNvSpPr txBox="1"/>
          <p:nvPr>
            <p:ph idx="1" type="body"/>
          </p:nvPr>
        </p:nvSpPr>
        <p:spPr>
          <a:xfrm>
            <a:off x="219900" y="852950"/>
            <a:ext cx="8704200" cy="384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360"/>
              <a:t>Industry context and Relevancy of data:</a:t>
            </a:r>
            <a:endParaRPr b="1" sz="1360"/>
          </a:p>
          <a:p>
            <a:pPr indent="0" lvl="0" marL="0" rtl="0" algn="l">
              <a:lnSpc>
                <a:spcPct val="95000"/>
              </a:lnSpc>
              <a:spcBef>
                <a:spcPts val="1200"/>
              </a:spcBef>
              <a:spcAft>
                <a:spcPts val="0"/>
              </a:spcAft>
              <a:buSzPts val="770"/>
              <a:buNone/>
            </a:pPr>
            <a:r>
              <a:rPr lang="en" sz="1148">
                <a:solidFill>
                  <a:srgbClr val="000000"/>
                </a:solidFill>
              </a:rPr>
              <a:t>Retail businesses, especially large chains like Walmart, rely heavily on data-driven insights to maintain operational efficiency, optimize inventory, and maximize profitability. As one of the largest retailers in the world, Walmart has an expansive network of stores that serve diverse customer bases across different regions, each with its own unique set of demand patterns, economic conditions, and competitive landscapes.The dataset you're working with, which covers sales data across multiple Walmart locations, is highly relevant to both the retail industry and broader sectors such as supply chain management and consumer behavior analysis. The following reasons highlight the importance of analyzing Walmart's store sales:</a:t>
            </a:r>
            <a:endParaRPr sz="1148">
              <a:solidFill>
                <a:srgbClr val="000000"/>
              </a:solidFill>
            </a:endParaRPr>
          </a:p>
          <a:p>
            <a:pPr indent="-301518" lvl="0" marL="457200" rtl="0" algn="l">
              <a:lnSpc>
                <a:spcPct val="95000"/>
              </a:lnSpc>
              <a:spcBef>
                <a:spcPts val="1200"/>
              </a:spcBef>
              <a:spcAft>
                <a:spcPts val="0"/>
              </a:spcAft>
              <a:buClr>
                <a:srgbClr val="000000"/>
              </a:buClr>
              <a:buSzPts val="1148"/>
              <a:buFont typeface="Arial"/>
              <a:buChar char="●"/>
            </a:pPr>
            <a:r>
              <a:rPr b="1" lang="en" sz="1148">
                <a:solidFill>
                  <a:srgbClr val="000000"/>
                </a:solidFill>
              </a:rPr>
              <a:t>Operational Efficiency</a:t>
            </a:r>
            <a:r>
              <a:rPr lang="en" sz="1148">
                <a:solidFill>
                  <a:srgbClr val="000000"/>
                </a:solidFill>
              </a:rPr>
              <a:t>: Walmart operates in a competitive retail market, where understanding sales trends by location can provide critical insights for managing supply chains, logistics, and regional demand.</a:t>
            </a:r>
            <a:endParaRPr sz="1148">
              <a:solidFill>
                <a:srgbClr val="000000"/>
              </a:solidFill>
            </a:endParaRPr>
          </a:p>
          <a:p>
            <a:pPr indent="-301518" lvl="0" marL="457200" rtl="0" algn="l">
              <a:lnSpc>
                <a:spcPct val="95000"/>
              </a:lnSpc>
              <a:spcBef>
                <a:spcPts val="0"/>
              </a:spcBef>
              <a:spcAft>
                <a:spcPts val="0"/>
              </a:spcAft>
              <a:buClr>
                <a:srgbClr val="000000"/>
              </a:buClr>
              <a:buSzPts val="1148"/>
              <a:buFont typeface="Arial"/>
              <a:buChar char="●"/>
            </a:pPr>
            <a:r>
              <a:rPr b="1" lang="en" sz="1148">
                <a:solidFill>
                  <a:srgbClr val="000000"/>
                </a:solidFill>
              </a:rPr>
              <a:t>Consumer Preferences</a:t>
            </a:r>
            <a:r>
              <a:rPr lang="en" sz="1148">
                <a:solidFill>
                  <a:srgbClr val="000000"/>
                </a:solidFill>
              </a:rPr>
              <a:t>: Sales data reflects customer preferences, allowing Walmart to fine-tune its inventory to local markets, thus optimizing stock levels and reducing costs.</a:t>
            </a:r>
            <a:endParaRPr sz="1148">
              <a:solidFill>
                <a:srgbClr val="000000"/>
              </a:solidFill>
            </a:endParaRPr>
          </a:p>
          <a:p>
            <a:pPr indent="-301518" lvl="0" marL="457200" rtl="0" algn="l">
              <a:lnSpc>
                <a:spcPct val="95000"/>
              </a:lnSpc>
              <a:spcBef>
                <a:spcPts val="0"/>
              </a:spcBef>
              <a:spcAft>
                <a:spcPts val="0"/>
              </a:spcAft>
              <a:buClr>
                <a:srgbClr val="000000"/>
              </a:buClr>
              <a:buSzPts val="1148"/>
              <a:buFont typeface="Arial"/>
              <a:buChar char="●"/>
            </a:pPr>
            <a:r>
              <a:rPr b="1" lang="en" sz="1148">
                <a:solidFill>
                  <a:srgbClr val="000000"/>
                </a:solidFill>
              </a:rPr>
              <a:t>Seasonal Trends and Promotions</a:t>
            </a:r>
            <a:r>
              <a:rPr lang="en" sz="1148">
                <a:solidFill>
                  <a:srgbClr val="000000"/>
                </a:solidFill>
              </a:rPr>
              <a:t>: The retail sector is often influenced by seasonality and promotional activities. Analyzing sales trends helps identify which times of year require special attention for inventory and staffing decisions.</a:t>
            </a:r>
            <a:endParaRPr sz="1148">
              <a:solidFill>
                <a:srgbClr val="000000"/>
              </a:solidFill>
            </a:endParaRPr>
          </a:p>
          <a:p>
            <a:pPr indent="-301518" lvl="0" marL="457200" rtl="0" algn="l">
              <a:lnSpc>
                <a:spcPct val="95000"/>
              </a:lnSpc>
              <a:spcBef>
                <a:spcPts val="0"/>
              </a:spcBef>
              <a:spcAft>
                <a:spcPts val="0"/>
              </a:spcAft>
              <a:buClr>
                <a:srgbClr val="000000"/>
              </a:buClr>
              <a:buSzPts val="1148"/>
              <a:buFont typeface="Arial"/>
              <a:buChar char="●"/>
            </a:pPr>
            <a:r>
              <a:rPr b="1" lang="en" sz="1148">
                <a:solidFill>
                  <a:srgbClr val="000000"/>
                </a:solidFill>
              </a:rPr>
              <a:t>Competitor Insights</a:t>
            </a:r>
            <a:r>
              <a:rPr lang="en" sz="1148">
                <a:solidFill>
                  <a:srgbClr val="000000"/>
                </a:solidFill>
              </a:rPr>
              <a:t>: Understanding how different locations perform can also help Walmart strategize against competitors at the local level, tweaking pricing, product selection, and marketing strategies.</a:t>
            </a:r>
            <a:endParaRPr sz="1148">
              <a:solidFill>
                <a:srgbClr val="000000"/>
              </a:solidFill>
            </a:endParaRPr>
          </a:p>
          <a:p>
            <a:pPr indent="0" lvl="0" marL="0" rtl="0" algn="l">
              <a:lnSpc>
                <a:spcPct val="95000"/>
              </a:lnSpc>
              <a:spcBef>
                <a:spcPts val="1200"/>
              </a:spcBef>
              <a:spcAft>
                <a:spcPts val="0"/>
              </a:spcAft>
              <a:buSzPts val="770"/>
              <a:buNone/>
            </a:pPr>
            <a:r>
              <a:rPr lang="en" sz="1148">
                <a:solidFill>
                  <a:srgbClr val="000000"/>
                </a:solidFill>
              </a:rPr>
              <a:t>This dataset is particularly valuable for understanding retail performance at scale and can help identify not only internal operational inefficiencies but also external challenges such as shifting customer demands or economic impacts.</a:t>
            </a:r>
            <a:endParaRPr sz="1148">
              <a:solidFill>
                <a:srgbClr val="000000"/>
              </a:solidFill>
            </a:endParaRPr>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24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11" name="Google Shape;111;p17"/>
          <p:cNvSpPr txBox="1"/>
          <p:nvPr>
            <p:ph idx="1" type="body"/>
          </p:nvPr>
        </p:nvSpPr>
        <p:spPr>
          <a:xfrm>
            <a:off x="311700" y="940850"/>
            <a:ext cx="8726100" cy="381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65"/>
              <a:t>Objective Story:</a:t>
            </a:r>
            <a:endParaRPr sz="1765"/>
          </a:p>
          <a:p>
            <a:pPr indent="0" lvl="0" marL="0" rtl="0" algn="l">
              <a:spcBef>
                <a:spcPts val="1200"/>
              </a:spcBef>
              <a:spcAft>
                <a:spcPts val="0"/>
              </a:spcAft>
              <a:buNone/>
            </a:pPr>
            <a:r>
              <a:rPr b="1" lang="en" sz="1173">
                <a:solidFill>
                  <a:srgbClr val="000000"/>
                </a:solidFill>
              </a:rPr>
              <a:t>Background</a:t>
            </a:r>
            <a:endParaRPr b="1" sz="1173">
              <a:solidFill>
                <a:srgbClr val="000000"/>
              </a:solidFill>
            </a:endParaRPr>
          </a:p>
          <a:p>
            <a:pPr indent="0" lvl="0" marL="0" rtl="0" algn="l">
              <a:spcBef>
                <a:spcPts val="1200"/>
              </a:spcBef>
              <a:spcAft>
                <a:spcPts val="0"/>
              </a:spcAft>
              <a:buNone/>
            </a:pPr>
            <a:r>
              <a:rPr lang="en" sz="1273">
                <a:solidFill>
                  <a:srgbClr val="000000"/>
                </a:solidFill>
              </a:rPr>
              <a:t>As a business owner managing multiple Walmart stores across America, you face numerous challenges related to sales performance. Each region exhibits unique consumer behavior due to local economic conditions, demographic factors, and competition from other retailers. While some stores perform exceptionally well, others underperform, and it's not always easy to pinpoint why.</a:t>
            </a:r>
            <a:endParaRPr sz="1273">
              <a:solidFill>
                <a:srgbClr val="000000"/>
              </a:solidFill>
            </a:endParaRPr>
          </a:p>
          <a:p>
            <a:pPr indent="0" lvl="0" marL="0" rtl="0" algn="l">
              <a:spcBef>
                <a:spcPts val="1200"/>
              </a:spcBef>
              <a:spcAft>
                <a:spcPts val="0"/>
              </a:spcAft>
              <a:buNone/>
            </a:pPr>
            <a:r>
              <a:rPr lang="en" sz="1273">
                <a:solidFill>
                  <a:srgbClr val="000000"/>
                </a:solidFill>
              </a:rPr>
              <a:t>To maintain Walmart’s competitive edge, you need a comprehensive analysis of sales data that identifies the following:</a:t>
            </a:r>
            <a:endParaRPr sz="1273">
              <a:solidFill>
                <a:srgbClr val="000000"/>
              </a:solidFill>
            </a:endParaRPr>
          </a:p>
          <a:p>
            <a:pPr indent="-309458" lvl="0" marL="457200" rtl="0" algn="l">
              <a:spcBef>
                <a:spcPts val="1200"/>
              </a:spcBef>
              <a:spcAft>
                <a:spcPts val="0"/>
              </a:spcAft>
              <a:buClr>
                <a:srgbClr val="000000"/>
              </a:buClr>
              <a:buSzPts val="1273"/>
              <a:buChar char="●"/>
            </a:pPr>
            <a:r>
              <a:rPr b="1" lang="en" sz="1273">
                <a:solidFill>
                  <a:srgbClr val="000000"/>
                </a:solidFill>
              </a:rPr>
              <a:t>What products are driving sales in specific regions?</a:t>
            </a:r>
            <a:endParaRPr b="1" sz="1273">
              <a:solidFill>
                <a:srgbClr val="000000"/>
              </a:solidFill>
            </a:endParaRPr>
          </a:p>
          <a:p>
            <a:pPr indent="-309458" lvl="0" marL="457200" rtl="0" algn="l">
              <a:spcBef>
                <a:spcPts val="0"/>
              </a:spcBef>
              <a:spcAft>
                <a:spcPts val="0"/>
              </a:spcAft>
              <a:buClr>
                <a:srgbClr val="000000"/>
              </a:buClr>
              <a:buSzPts val="1273"/>
              <a:buChar char="●"/>
            </a:pPr>
            <a:r>
              <a:rPr b="1" lang="en" sz="1273">
                <a:solidFill>
                  <a:srgbClr val="000000"/>
                </a:solidFill>
              </a:rPr>
              <a:t>Which stores are consistently underperforming or overperforming?</a:t>
            </a:r>
            <a:endParaRPr b="1" sz="1273">
              <a:solidFill>
                <a:srgbClr val="000000"/>
              </a:solidFill>
            </a:endParaRPr>
          </a:p>
          <a:p>
            <a:pPr indent="-309458" lvl="0" marL="457200" rtl="0" algn="l">
              <a:spcBef>
                <a:spcPts val="0"/>
              </a:spcBef>
              <a:spcAft>
                <a:spcPts val="0"/>
              </a:spcAft>
              <a:buClr>
                <a:srgbClr val="000000"/>
              </a:buClr>
              <a:buSzPts val="1273"/>
              <a:buChar char="●"/>
            </a:pPr>
            <a:r>
              <a:rPr b="1" lang="en" sz="1273">
                <a:solidFill>
                  <a:srgbClr val="000000"/>
                </a:solidFill>
              </a:rPr>
              <a:t>How are seasonal fluctuations and promotions impacting sales trends across stores?</a:t>
            </a:r>
            <a:endParaRPr b="1" sz="1273">
              <a:solidFill>
                <a:srgbClr val="000000"/>
              </a:solidFill>
            </a:endParaRPr>
          </a:p>
          <a:p>
            <a:pPr indent="-309458" lvl="0" marL="457200" rtl="0" algn="l">
              <a:spcBef>
                <a:spcPts val="0"/>
              </a:spcBef>
              <a:spcAft>
                <a:spcPts val="0"/>
              </a:spcAft>
              <a:buClr>
                <a:srgbClr val="000000"/>
              </a:buClr>
              <a:buSzPts val="1273"/>
              <a:buChar char="●"/>
            </a:pPr>
            <a:r>
              <a:rPr b="1" lang="en" sz="1273">
                <a:solidFill>
                  <a:srgbClr val="000000"/>
                </a:solidFill>
              </a:rPr>
              <a:t>Are there specific external factors, such as local economic conditions or competitor presence, affecting sales?</a:t>
            </a:r>
            <a:endParaRPr b="1" sz="1273">
              <a:solidFill>
                <a:srgbClr val="000000"/>
              </a:solidFill>
            </a:endParaRPr>
          </a:p>
          <a:p>
            <a:pPr indent="-309458" lvl="0" marL="457200" rtl="0" algn="l">
              <a:spcBef>
                <a:spcPts val="0"/>
              </a:spcBef>
              <a:spcAft>
                <a:spcPts val="0"/>
              </a:spcAft>
              <a:buClr>
                <a:srgbClr val="000000"/>
              </a:buClr>
              <a:buSzPts val="1273"/>
              <a:buChar char="●"/>
            </a:pPr>
            <a:r>
              <a:rPr b="1" lang="en" sz="1273">
                <a:solidFill>
                  <a:srgbClr val="000000"/>
                </a:solidFill>
              </a:rPr>
              <a:t>How can you leverage this data to optimize operations, improve inventory management, and enhance marketing strategies?</a:t>
            </a:r>
            <a:endParaRPr b="1" sz="1273">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03400" y="212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17" name="Google Shape;117;p18"/>
          <p:cNvSpPr txBox="1"/>
          <p:nvPr>
            <p:ph idx="1" type="body"/>
          </p:nvPr>
        </p:nvSpPr>
        <p:spPr>
          <a:xfrm>
            <a:off x="203400" y="819975"/>
            <a:ext cx="8737200" cy="364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1100"/>
              </a:spcBef>
              <a:spcAft>
                <a:spcPts val="0"/>
              </a:spcAft>
              <a:buNone/>
            </a:pPr>
            <a:r>
              <a:rPr lang="en" sz="1732"/>
              <a:t>Challenges</a:t>
            </a:r>
            <a:endParaRPr sz="1732"/>
          </a:p>
          <a:p>
            <a:pPr indent="0" lvl="0" marL="0" rtl="0" algn="l">
              <a:spcBef>
                <a:spcPts val="1200"/>
              </a:spcBef>
              <a:spcAft>
                <a:spcPts val="0"/>
              </a:spcAft>
              <a:buNone/>
            </a:pPr>
            <a:r>
              <a:rPr lang="en" sz="1400">
                <a:solidFill>
                  <a:srgbClr val="000000"/>
                </a:solidFill>
              </a:rPr>
              <a:t>The complexity of managing a vast network of stores comes with several challenges:</a:t>
            </a:r>
            <a:endParaRPr sz="1400">
              <a:solidFill>
                <a:srgbClr val="000000"/>
              </a:solidFill>
            </a:endParaRPr>
          </a:p>
          <a:p>
            <a:pPr indent="-310832" lvl="0" marL="457200" rtl="0" algn="l">
              <a:spcBef>
                <a:spcPts val="1200"/>
              </a:spcBef>
              <a:spcAft>
                <a:spcPts val="0"/>
              </a:spcAft>
              <a:buClr>
                <a:srgbClr val="000000"/>
              </a:buClr>
              <a:buSzPct val="100000"/>
              <a:buFont typeface="Arial"/>
              <a:buAutoNum type="arabicPeriod"/>
            </a:pPr>
            <a:r>
              <a:rPr b="1" lang="en" sz="1400">
                <a:solidFill>
                  <a:srgbClr val="000000"/>
                </a:solidFill>
              </a:rPr>
              <a:t>Regional Disparities</a:t>
            </a:r>
            <a:r>
              <a:rPr lang="en" sz="1400">
                <a:solidFill>
                  <a:srgbClr val="000000"/>
                </a:solidFill>
              </a:rPr>
              <a:t>: Not all stores are alike. Some stores are in high-income neighborhoods, while others are in regions with economic downturns. This variability requires tailored strategies for each location.</a:t>
            </a:r>
            <a:endParaRPr sz="1400">
              <a:solidFill>
                <a:srgbClr val="000000"/>
              </a:solidFill>
            </a:endParaRPr>
          </a:p>
          <a:p>
            <a:pPr indent="-310832" lvl="0" marL="457200" rtl="0" algn="l">
              <a:spcBef>
                <a:spcPts val="0"/>
              </a:spcBef>
              <a:spcAft>
                <a:spcPts val="0"/>
              </a:spcAft>
              <a:buClr>
                <a:srgbClr val="000000"/>
              </a:buClr>
              <a:buSzPct val="100000"/>
              <a:buFont typeface="Arial"/>
              <a:buAutoNum type="arabicPeriod"/>
            </a:pPr>
            <a:r>
              <a:rPr b="1" lang="en" sz="1400">
                <a:solidFill>
                  <a:srgbClr val="000000"/>
                </a:solidFill>
              </a:rPr>
              <a:t>Inventory Management</a:t>
            </a:r>
            <a:r>
              <a:rPr lang="en" sz="1400">
                <a:solidFill>
                  <a:srgbClr val="000000"/>
                </a:solidFill>
              </a:rPr>
              <a:t>: Ensuring that each store has the right products in stock is a critical challenge. Overstocking leads to unnecessary costs, while understocking results in missed sales opportunities.</a:t>
            </a:r>
            <a:endParaRPr sz="1400">
              <a:solidFill>
                <a:srgbClr val="000000"/>
              </a:solidFill>
            </a:endParaRPr>
          </a:p>
          <a:p>
            <a:pPr indent="-310832" lvl="0" marL="457200" rtl="0" algn="l">
              <a:spcBef>
                <a:spcPts val="0"/>
              </a:spcBef>
              <a:spcAft>
                <a:spcPts val="0"/>
              </a:spcAft>
              <a:buClr>
                <a:srgbClr val="000000"/>
              </a:buClr>
              <a:buSzPct val="100000"/>
              <a:buFont typeface="Arial"/>
              <a:buAutoNum type="arabicPeriod"/>
            </a:pPr>
            <a:r>
              <a:rPr b="1" lang="en" sz="1400">
                <a:solidFill>
                  <a:srgbClr val="000000"/>
                </a:solidFill>
              </a:rPr>
              <a:t>Seasonal Demand</a:t>
            </a:r>
            <a:r>
              <a:rPr lang="en" sz="1400">
                <a:solidFill>
                  <a:srgbClr val="000000"/>
                </a:solidFill>
              </a:rPr>
              <a:t>: Sales in certain regions may peak during holidays, while others might see spikes during different times of the year. Understanding these patterns is vital for effective resource allocation.</a:t>
            </a:r>
            <a:endParaRPr sz="1400">
              <a:solidFill>
                <a:srgbClr val="000000"/>
              </a:solidFill>
            </a:endParaRPr>
          </a:p>
          <a:p>
            <a:pPr indent="-310832" lvl="0" marL="457200" rtl="0" algn="l">
              <a:spcBef>
                <a:spcPts val="0"/>
              </a:spcBef>
              <a:spcAft>
                <a:spcPts val="0"/>
              </a:spcAft>
              <a:buClr>
                <a:srgbClr val="000000"/>
              </a:buClr>
              <a:buSzPct val="100000"/>
              <a:buFont typeface="Arial"/>
              <a:buAutoNum type="arabicPeriod"/>
            </a:pPr>
            <a:r>
              <a:rPr b="1" lang="en" sz="1400">
                <a:solidFill>
                  <a:srgbClr val="000000"/>
                </a:solidFill>
              </a:rPr>
              <a:t>Competition &amp; External Factors</a:t>
            </a:r>
            <a:r>
              <a:rPr lang="en" sz="1400">
                <a:solidFill>
                  <a:srgbClr val="000000"/>
                </a:solidFill>
              </a:rPr>
              <a:t>: Certain stores face stiffer competition from other local retailers or e-commerce. Additionally, economic conditions, such as employment rates or local market trends, can significantly influence consumer spending patterns.</a:t>
            </a:r>
            <a:endParaRPr sz="1400">
              <a:solidFill>
                <a:srgbClr val="000000"/>
              </a:solidFill>
            </a:endParaRPr>
          </a:p>
          <a:p>
            <a:pPr indent="-310832" lvl="0" marL="457200" rtl="0" algn="l">
              <a:spcBef>
                <a:spcPts val="0"/>
              </a:spcBef>
              <a:spcAft>
                <a:spcPts val="0"/>
              </a:spcAft>
              <a:buClr>
                <a:srgbClr val="000000"/>
              </a:buClr>
              <a:buSzPct val="100000"/>
              <a:buFont typeface="Arial"/>
              <a:buAutoNum type="arabicPeriod"/>
            </a:pPr>
            <a:r>
              <a:rPr b="1" lang="en" sz="1400">
                <a:solidFill>
                  <a:srgbClr val="000000"/>
                </a:solidFill>
              </a:rPr>
              <a:t>Optimizing Marketing Efforts</a:t>
            </a:r>
            <a:r>
              <a:rPr lang="en" sz="1400">
                <a:solidFill>
                  <a:srgbClr val="000000"/>
                </a:solidFill>
              </a:rPr>
              <a:t>: You need to determine which marketing campaigns resonate with customers in specific regions and which do not, to better allocate advertising budgets and promotions.</a:t>
            </a:r>
            <a:endParaRPr sz="1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26525" y="135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23" name="Google Shape;123;p19"/>
          <p:cNvSpPr txBox="1"/>
          <p:nvPr>
            <p:ph idx="1" type="body"/>
          </p:nvPr>
        </p:nvSpPr>
        <p:spPr>
          <a:xfrm>
            <a:off x="126525" y="633175"/>
            <a:ext cx="8823300" cy="3715500"/>
          </a:xfrm>
          <a:prstGeom prst="rect">
            <a:avLst/>
          </a:prstGeom>
        </p:spPr>
        <p:txBody>
          <a:bodyPr anchorCtr="0" anchor="t" bIns="91425" lIns="91425" spcFirstLastPara="1" rIns="91425" wrap="square" tIns="91425">
            <a:normAutofit fontScale="62500" lnSpcReduction="10000"/>
          </a:bodyPr>
          <a:lstStyle/>
          <a:p>
            <a:pPr indent="0" lvl="0" marL="0" rtl="0" algn="l">
              <a:spcBef>
                <a:spcPts val="1100"/>
              </a:spcBef>
              <a:spcAft>
                <a:spcPts val="0"/>
              </a:spcAft>
              <a:buNone/>
            </a:pPr>
            <a:r>
              <a:rPr lang="en" sz="2800">
                <a:latin typeface="Arial"/>
                <a:ea typeface="Arial"/>
                <a:cs typeface="Arial"/>
                <a:sym typeface="Arial"/>
              </a:rPr>
              <a:t>Purpose of the Project</a:t>
            </a:r>
            <a:endParaRPr sz="2800">
              <a:latin typeface="Arial"/>
              <a:ea typeface="Arial"/>
              <a:cs typeface="Arial"/>
              <a:sym typeface="Arial"/>
            </a:endParaRPr>
          </a:p>
          <a:p>
            <a:pPr indent="0" lvl="0" marL="0" rtl="0" algn="l">
              <a:spcBef>
                <a:spcPts val="1200"/>
              </a:spcBef>
              <a:spcAft>
                <a:spcPts val="0"/>
              </a:spcAft>
              <a:buNone/>
            </a:pPr>
            <a:r>
              <a:rPr lang="en" sz="1826">
                <a:solidFill>
                  <a:srgbClr val="000000"/>
                </a:solidFill>
                <a:latin typeface="Arial"/>
                <a:ea typeface="Arial"/>
                <a:cs typeface="Arial"/>
                <a:sym typeface="Arial"/>
              </a:rPr>
              <a:t>This project aims to leverage historical sales data from Walmart stores to drive better decision-making at the corporate and store levels. By analyzing this dataset, the goal is to create actionable insights that can address the above challenges, focusing on the following areas:</a:t>
            </a:r>
            <a:endParaRPr sz="1826">
              <a:solidFill>
                <a:srgbClr val="000000"/>
              </a:solidFill>
              <a:latin typeface="Arial"/>
              <a:ea typeface="Arial"/>
              <a:cs typeface="Arial"/>
              <a:sym typeface="Arial"/>
            </a:endParaRPr>
          </a:p>
          <a:p>
            <a:pPr indent="-301096" lvl="0" marL="457200" rtl="0" algn="l">
              <a:spcBef>
                <a:spcPts val="1200"/>
              </a:spcBef>
              <a:spcAft>
                <a:spcPts val="0"/>
              </a:spcAft>
              <a:buClr>
                <a:srgbClr val="000000"/>
              </a:buClr>
              <a:buSzPct val="100000"/>
              <a:buFont typeface="Arial"/>
              <a:buChar char="●"/>
            </a:pPr>
            <a:r>
              <a:rPr b="1" lang="en" sz="1826">
                <a:solidFill>
                  <a:srgbClr val="000000"/>
                </a:solidFill>
                <a:latin typeface="Arial"/>
                <a:ea typeface="Arial"/>
                <a:cs typeface="Arial"/>
                <a:sym typeface="Arial"/>
              </a:rPr>
              <a:t>Regional Sales Trends</a:t>
            </a:r>
            <a:r>
              <a:rPr lang="en" sz="1826">
                <a:solidFill>
                  <a:srgbClr val="000000"/>
                </a:solidFill>
                <a:latin typeface="Arial"/>
                <a:ea typeface="Arial"/>
                <a:cs typeface="Arial"/>
                <a:sym typeface="Arial"/>
              </a:rPr>
              <a:t>: Identifying which products or categories are performing well in certain regions and which are underperforming. This helps in tailoring inventory and promotional strategies to local market needs.</a:t>
            </a:r>
            <a:endParaRPr sz="1826">
              <a:solidFill>
                <a:srgbClr val="000000"/>
              </a:solidFill>
              <a:latin typeface="Arial"/>
              <a:ea typeface="Arial"/>
              <a:cs typeface="Arial"/>
              <a:sym typeface="Arial"/>
            </a:endParaRPr>
          </a:p>
          <a:p>
            <a:pPr indent="-301096" lvl="0" marL="457200" rtl="0" algn="l">
              <a:spcBef>
                <a:spcPts val="0"/>
              </a:spcBef>
              <a:spcAft>
                <a:spcPts val="0"/>
              </a:spcAft>
              <a:buClr>
                <a:srgbClr val="000000"/>
              </a:buClr>
              <a:buSzPct val="100000"/>
              <a:buFont typeface="Arial"/>
              <a:buChar char="●"/>
            </a:pPr>
            <a:r>
              <a:rPr b="1" lang="en" sz="1826">
                <a:solidFill>
                  <a:srgbClr val="000000"/>
                </a:solidFill>
                <a:latin typeface="Arial"/>
                <a:ea typeface="Arial"/>
                <a:cs typeface="Arial"/>
                <a:sym typeface="Arial"/>
              </a:rPr>
              <a:t>Store Performance Benchmarking</a:t>
            </a:r>
            <a:r>
              <a:rPr lang="en" sz="1826">
                <a:solidFill>
                  <a:srgbClr val="000000"/>
                </a:solidFill>
                <a:latin typeface="Arial"/>
                <a:ea typeface="Arial"/>
                <a:cs typeface="Arial"/>
                <a:sym typeface="Arial"/>
              </a:rPr>
              <a:t>: Understanding the performance of stores relative to each other allows you to benchmark success, uncover reasons for underperformance, and replicate the success factors of high-performing stores.</a:t>
            </a:r>
            <a:endParaRPr sz="1826">
              <a:solidFill>
                <a:srgbClr val="000000"/>
              </a:solidFill>
              <a:latin typeface="Arial"/>
              <a:ea typeface="Arial"/>
              <a:cs typeface="Arial"/>
              <a:sym typeface="Arial"/>
            </a:endParaRPr>
          </a:p>
          <a:p>
            <a:pPr indent="-301096" lvl="0" marL="457200" rtl="0" algn="l">
              <a:spcBef>
                <a:spcPts val="0"/>
              </a:spcBef>
              <a:spcAft>
                <a:spcPts val="0"/>
              </a:spcAft>
              <a:buClr>
                <a:srgbClr val="000000"/>
              </a:buClr>
              <a:buSzPct val="100000"/>
              <a:buFont typeface="Arial"/>
              <a:buChar char="●"/>
            </a:pPr>
            <a:r>
              <a:rPr b="1" lang="en" sz="1826">
                <a:solidFill>
                  <a:srgbClr val="000000"/>
                </a:solidFill>
                <a:latin typeface="Arial"/>
                <a:ea typeface="Arial"/>
                <a:cs typeface="Arial"/>
                <a:sym typeface="Arial"/>
              </a:rPr>
              <a:t>Inventory Optimization</a:t>
            </a:r>
            <a:r>
              <a:rPr lang="en" sz="1826">
                <a:solidFill>
                  <a:srgbClr val="000000"/>
                </a:solidFill>
                <a:latin typeface="Arial"/>
                <a:ea typeface="Arial"/>
                <a:cs typeface="Arial"/>
                <a:sym typeface="Arial"/>
              </a:rPr>
              <a:t>: By analyzing sales trends, you can make data-driven decisions regarding stock levels, reducing overstocking and stockouts, and optimizing the supply chain for each store.</a:t>
            </a:r>
            <a:endParaRPr sz="1826">
              <a:solidFill>
                <a:srgbClr val="000000"/>
              </a:solidFill>
              <a:latin typeface="Arial"/>
              <a:ea typeface="Arial"/>
              <a:cs typeface="Arial"/>
              <a:sym typeface="Arial"/>
            </a:endParaRPr>
          </a:p>
          <a:p>
            <a:pPr indent="-301096" lvl="0" marL="457200" rtl="0" algn="l">
              <a:spcBef>
                <a:spcPts val="0"/>
              </a:spcBef>
              <a:spcAft>
                <a:spcPts val="0"/>
              </a:spcAft>
              <a:buClr>
                <a:srgbClr val="000000"/>
              </a:buClr>
              <a:buSzPct val="100000"/>
              <a:buFont typeface="Arial"/>
              <a:buChar char="●"/>
            </a:pPr>
            <a:r>
              <a:rPr b="1" lang="en" sz="1826">
                <a:solidFill>
                  <a:srgbClr val="000000"/>
                </a:solidFill>
                <a:latin typeface="Arial"/>
                <a:ea typeface="Arial"/>
                <a:cs typeface="Arial"/>
                <a:sym typeface="Arial"/>
              </a:rPr>
              <a:t>Sales Forecasting &amp; Seasonality</a:t>
            </a:r>
            <a:r>
              <a:rPr lang="en" sz="1826">
                <a:solidFill>
                  <a:srgbClr val="000000"/>
                </a:solidFill>
                <a:latin typeface="Arial"/>
                <a:ea typeface="Arial"/>
                <a:cs typeface="Arial"/>
                <a:sym typeface="Arial"/>
              </a:rPr>
              <a:t>: Creating predictive models for sales performance based on historical trends and seasonality to better prepare for upcoming demand spikes or slumps, ensuring the right resources and staff are allocated accordingly.</a:t>
            </a:r>
            <a:endParaRPr sz="1826">
              <a:solidFill>
                <a:srgbClr val="000000"/>
              </a:solidFill>
              <a:latin typeface="Arial"/>
              <a:ea typeface="Arial"/>
              <a:cs typeface="Arial"/>
              <a:sym typeface="Arial"/>
            </a:endParaRPr>
          </a:p>
          <a:p>
            <a:pPr indent="-301096" lvl="0" marL="457200" rtl="0" algn="l">
              <a:spcBef>
                <a:spcPts val="0"/>
              </a:spcBef>
              <a:spcAft>
                <a:spcPts val="0"/>
              </a:spcAft>
              <a:buClr>
                <a:srgbClr val="000000"/>
              </a:buClr>
              <a:buSzPct val="100000"/>
              <a:buFont typeface="Arial"/>
              <a:buChar char="●"/>
            </a:pPr>
            <a:r>
              <a:rPr b="1" lang="en" sz="1826">
                <a:solidFill>
                  <a:srgbClr val="000000"/>
                </a:solidFill>
                <a:latin typeface="Arial"/>
                <a:ea typeface="Arial"/>
                <a:cs typeface="Arial"/>
                <a:sym typeface="Arial"/>
              </a:rPr>
              <a:t>Impact of External Factors</a:t>
            </a:r>
            <a:r>
              <a:rPr lang="en" sz="1826">
                <a:solidFill>
                  <a:srgbClr val="000000"/>
                </a:solidFill>
                <a:latin typeface="Arial"/>
                <a:ea typeface="Arial"/>
                <a:cs typeface="Arial"/>
                <a:sym typeface="Arial"/>
              </a:rPr>
              <a:t>: By integrating external datasets like economic indicators or competitor pricing strategies, the analysis will help uncover the role of external factors on sales performance, allowing for more informed strategic planning.</a:t>
            </a:r>
            <a:endParaRPr sz="1826">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24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366650" y="1001175"/>
            <a:ext cx="8520600" cy="33390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sz="1750"/>
              <a:t>Business Impact</a:t>
            </a:r>
            <a:endParaRPr sz="1750"/>
          </a:p>
          <a:p>
            <a:pPr indent="0" lvl="0" marL="0" rtl="0" algn="l">
              <a:spcBef>
                <a:spcPts val="1200"/>
              </a:spcBef>
              <a:spcAft>
                <a:spcPts val="0"/>
              </a:spcAft>
              <a:buNone/>
            </a:pPr>
            <a:r>
              <a:rPr lang="en" sz="1300">
                <a:solidFill>
                  <a:srgbClr val="000000"/>
                </a:solidFill>
              </a:rPr>
              <a:t>Through this analysis, you, as a business owner, will gain:</a:t>
            </a:r>
            <a:endParaRPr sz="1300">
              <a:solidFill>
                <a:srgbClr val="000000"/>
              </a:solidFil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rPr>
              <a:t>Enhanced Operational Efficiency</a:t>
            </a:r>
            <a:r>
              <a:rPr lang="en" sz="1300">
                <a:solidFill>
                  <a:srgbClr val="000000"/>
                </a:solidFill>
              </a:rPr>
              <a:t>: By identifying regional patterns, you can fine-tune operational aspects like staffing, product availability, and logistics.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Improved Customer Satisfaction</a:t>
            </a:r>
            <a:r>
              <a:rPr lang="en" sz="1300">
                <a:solidFill>
                  <a:srgbClr val="000000"/>
                </a:solidFill>
              </a:rPr>
              <a:t>: Ensuring the right products are available at the right time in the right stores improves the customer experience, driving loyalty and repeat business.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Cost Savings</a:t>
            </a:r>
            <a:r>
              <a:rPr lang="en" sz="1300">
                <a:solidFill>
                  <a:srgbClr val="000000"/>
                </a:solidFill>
              </a:rPr>
              <a:t>: Reducing inefficiencies in inventory management leads to substantial cost savings, both from reduced waste and better stock control.</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Competitive Advantage</a:t>
            </a:r>
            <a:r>
              <a:rPr lang="en" sz="1300">
                <a:solidFill>
                  <a:srgbClr val="000000"/>
                </a:solidFill>
              </a:rPr>
              <a:t>: Understanding local competition and consumer preferences allows Walmart to stay ahead of its rivals, offering tailored services, products, and pricing that outmatch competitors.</a:t>
            </a:r>
            <a:endParaRPr sz="13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4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135" name="Google Shape;135;p21"/>
          <p:cNvSpPr txBox="1"/>
          <p:nvPr>
            <p:ph idx="1" type="body"/>
          </p:nvPr>
        </p:nvSpPr>
        <p:spPr>
          <a:xfrm>
            <a:off x="311700" y="1229875"/>
            <a:ext cx="8682000" cy="33390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sz="1750"/>
              <a:t>Conclusion</a:t>
            </a:r>
            <a:endParaRPr sz="1750"/>
          </a:p>
          <a:p>
            <a:pPr indent="0" lvl="0" marL="0" rtl="0" algn="l">
              <a:spcBef>
                <a:spcPts val="1200"/>
              </a:spcBef>
              <a:spcAft>
                <a:spcPts val="0"/>
              </a:spcAft>
              <a:buNone/>
            </a:pPr>
            <a:r>
              <a:rPr lang="en" sz="1400">
                <a:solidFill>
                  <a:srgbClr val="000000"/>
                </a:solidFill>
              </a:rPr>
              <a:t>This project is designed to turn raw sales data into strategic insights that Walmart can use to optimize performance at both the store and corporate levels. With the right analytical tools, we will uncover patterns that not only explain current performance but also inform future decisions, allowing Walmart to thrive in an increasingly competitive retail landscape.</a:t>
            </a:r>
            <a:endParaRPr sz="14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