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97F8C-378E-4499-A40C-F89063D0F6D5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19CEA246-4E6D-49D9-8E9E-EFFC34654C3D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Load &amp; Clean → Handle </a:t>
          </a:r>
          <a:r>
            <a:rPr lang="en-US" sz="16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TotalCharges</a:t>
          </a:r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16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fillna</a:t>
          </a:r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=0); Drop </a:t>
          </a:r>
          <a:r>
            <a:rPr lang="en-US" sz="16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customerID</a:t>
          </a:r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ADBC637E-E4DB-4453-A8DD-21F51D748341}" type="parTrans" cxnId="{6901C5A0-B2BE-4D04-AC69-072219FCFBAA}">
      <dgm:prSet/>
      <dgm:spPr/>
      <dgm:t>
        <a:bodyPr/>
        <a:lstStyle/>
        <a:p>
          <a:endParaRPr lang="en-US"/>
        </a:p>
      </dgm:t>
    </dgm:pt>
    <dgm:pt modelId="{56B1D5BB-11A4-454E-A47C-39AC508FFD10}" type="sibTrans" cxnId="{6901C5A0-B2BE-4D04-AC69-072219FCFBAA}">
      <dgm:prSet/>
      <dgm:spPr/>
      <dgm:t>
        <a:bodyPr/>
        <a:lstStyle/>
        <a:p>
          <a:endParaRPr lang="en-US"/>
        </a:p>
      </dgm:t>
    </dgm:pt>
    <dgm:pt modelId="{B387B5CA-4D49-4372-B5E3-587AFDB36EB2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EDA Setup → Calculate churn rate; Bin tenure/charges</a:t>
          </a:r>
          <a:r>
            <a:rPr lang="en-US" sz="1600" dirty="0"/>
            <a:t>.</a:t>
          </a:r>
        </a:p>
      </dgm:t>
    </dgm:pt>
    <dgm:pt modelId="{5D54F702-56C7-43FC-B279-BE9E49E29D3F}" type="parTrans" cxnId="{1BF914BD-B360-477E-A321-6E8C15EBFF1A}">
      <dgm:prSet/>
      <dgm:spPr/>
      <dgm:t>
        <a:bodyPr/>
        <a:lstStyle/>
        <a:p>
          <a:endParaRPr lang="en-US"/>
        </a:p>
      </dgm:t>
    </dgm:pt>
    <dgm:pt modelId="{6AEFF2D7-9A31-4085-840D-C588BF2F7090}" type="sibTrans" cxnId="{1BF914BD-B360-477E-A321-6E8C15EBFF1A}">
      <dgm:prSet/>
      <dgm:spPr/>
      <dgm:t>
        <a:bodyPr/>
        <a:lstStyle/>
        <a:p>
          <a:endParaRPr lang="en-US"/>
        </a:p>
      </dgm:t>
    </dgm:pt>
    <dgm:pt modelId="{278984BD-82BC-4BAE-B495-745288CB95E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Visual Analysis → Bivariate plots (histograms, pies, scatters).</a:t>
          </a:r>
        </a:p>
      </dgm:t>
    </dgm:pt>
    <dgm:pt modelId="{1E2F351C-0C59-4477-B159-97852BB626D5}" type="parTrans" cxnId="{7EF0E715-0080-4187-BC0F-4DD237672472}">
      <dgm:prSet/>
      <dgm:spPr/>
      <dgm:t>
        <a:bodyPr/>
        <a:lstStyle/>
        <a:p>
          <a:endParaRPr lang="en-US"/>
        </a:p>
      </dgm:t>
    </dgm:pt>
    <dgm:pt modelId="{EF434177-7954-4BB3-8AC2-070842A9B02F}" type="sibTrans" cxnId="{7EF0E715-0080-4187-BC0F-4DD237672472}">
      <dgm:prSet/>
      <dgm:spPr/>
      <dgm:t>
        <a:bodyPr/>
        <a:lstStyle/>
        <a:p>
          <a:endParaRPr lang="en-US" dirty="0"/>
        </a:p>
      </dgm:t>
    </dgm:pt>
    <dgm:pt modelId="{37DBD90B-0D1F-42DF-AD85-3C97B4A6E526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Insight Extraction → Identify drivers (e.g., month-to-month = 42.7% churn).</a:t>
          </a:r>
        </a:p>
      </dgm:t>
    </dgm:pt>
    <dgm:pt modelId="{B3339DF4-F9AB-4E6E-AB29-55E30C10A3F6}" type="parTrans" cxnId="{75C38326-F574-416A-BBDB-F6F7E953AA57}">
      <dgm:prSet/>
      <dgm:spPr/>
      <dgm:t>
        <a:bodyPr/>
        <a:lstStyle/>
        <a:p>
          <a:endParaRPr lang="en-US"/>
        </a:p>
      </dgm:t>
    </dgm:pt>
    <dgm:pt modelId="{92AE1E59-6531-4FFB-968A-BDC67C9FDC53}" type="sibTrans" cxnId="{75C38326-F574-416A-BBDB-F6F7E953AA57}">
      <dgm:prSet/>
      <dgm:spPr/>
      <dgm:t>
        <a:bodyPr/>
        <a:lstStyle/>
        <a:p>
          <a:endParaRPr lang="en-US"/>
        </a:p>
      </dgm:t>
    </dgm:pt>
    <dgm:pt modelId="{035CCDB0-62FF-48E9-BDE4-D9DF4E75A766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Recommendations → Target high-risk segments.</a:t>
          </a:r>
        </a:p>
      </dgm:t>
    </dgm:pt>
    <dgm:pt modelId="{FE804072-37D5-4F46-950C-FD2C9C3590E9}" type="parTrans" cxnId="{CF3D1B8C-05C9-4E25-B172-D0500F21F622}">
      <dgm:prSet/>
      <dgm:spPr/>
      <dgm:t>
        <a:bodyPr/>
        <a:lstStyle/>
        <a:p>
          <a:endParaRPr lang="en-US"/>
        </a:p>
      </dgm:t>
    </dgm:pt>
    <dgm:pt modelId="{945EFF3F-3401-4739-A4E5-E8CDA28807FD}" type="sibTrans" cxnId="{CF3D1B8C-05C9-4E25-B172-D0500F21F622}">
      <dgm:prSet/>
      <dgm:spPr/>
      <dgm:t>
        <a:bodyPr/>
        <a:lstStyle/>
        <a:p>
          <a:endParaRPr lang="en-US"/>
        </a:p>
      </dgm:t>
    </dgm:pt>
    <dgm:pt modelId="{CE7AF50B-81FE-42B6-8E47-F28DA8715A96}" type="pres">
      <dgm:prSet presAssocID="{C2E97F8C-378E-4499-A40C-F89063D0F6D5}" presName="Name0" presStyleCnt="0">
        <dgm:presLayoutVars>
          <dgm:dir/>
          <dgm:resizeHandles val="exact"/>
        </dgm:presLayoutVars>
      </dgm:prSet>
      <dgm:spPr/>
    </dgm:pt>
    <dgm:pt modelId="{A8F6F17C-4D8E-475D-AA9B-CECDA1FCD0BE}" type="pres">
      <dgm:prSet presAssocID="{C2E97F8C-378E-4499-A40C-F89063D0F6D5}" presName="fgShape" presStyleLbl="fgShp" presStyleIdx="0" presStyleCnt="1" custScaleX="106160" custLinFactNeighborX="-272" custLinFactNeighborY="173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rightArrow">
          <a:avLst/>
        </a:prstGeom>
      </dgm:spPr>
    </dgm:pt>
    <dgm:pt modelId="{D7816220-1079-46EC-AE7D-9264C835AF62}" type="pres">
      <dgm:prSet presAssocID="{C2E97F8C-378E-4499-A40C-F89063D0F6D5}" presName="linComp" presStyleCnt="0"/>
      <dgm:spPr/>
    </dgm:pt>
    <dgm:pt modelId="{47A804DD-BB4A-425B-BA27-1E6B9F445662}" type="pres">
      <dgm:prSet presAssocID="{19CEA246-4E6D-49D9-8E9E-EFFC34654C3D}" presName="compNode" presStyleCnt="0"/>
      <dgm:spPr/>
    </dgm:pt>
    <dgm:pt modelId="{DC15ADA0-BCC9-4FAB-88BF-F3B680100220}" type="pres">
      <dgm:prSet presAssocID="{19CEA246-4E6D-49D9-8E9E-EFFC34654C3D}" presName="bkgdShape" presStyleLbl="node1" presStyleIdx="0" presStyleCnt="5"/>
      <dgm:spPr/>
    </dgm:pt>
    <dgm:pt modelId="{B36C3489-82A8-4FF2-89BF-15D0371FB387}" type="pres">
      <dgm:prSet presAssocID="{19CEA246-4E6D-49D9-8E9E-EFFC34654C3D}" presName="nodeTx" presStyleLbl="node1" presStyleIdx="0" presStyleCnt="5">
        <dgm:presLayoutVars>
          <dgm:bulletEnabled val="1"/>
        </dgm:presLayoutVars>
      </dgm:prSet>
      <dgm:spPr/>
    </dgm:pt>
    <dgm:pt modelId="{1C8BEDD9-12DD-4CD8-A7D0-98F4DD63EFC3}" type="pres">
      <dgm:prSet presAssocID="{19CEA246-4E6D-49D9-8E9E-EFFC34654C3D}" presName="invisiNode" presStyleLbl="node1" presStyleIdx="0" presStyleCnt="5"/>
      <dgm:spPr/>
    </dgm:pt>
    <dgm:pt modelId="{6168D5BB-CE7B-4E52-BF98-7424948F3135}" type="pres">
      <dgm:prSet presAssocID="{19CEA246-4E6D-49D9-8E9E-EFFC34654C3D}" presName="imagNode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4DE2B01F-6A08-4F26-9899-371B62C0B151}" type="pres">
      <dgm:prSet presAssocID="{56B1D5BB-11A4-454E-A47C-39AC508FFD10}" presName="sibTrans" presStyleLbl="sibTrans2D1" presStyleIdx="0" presStyleCnt="0"/>
      <dgm:spPr/>
    </dgm:pt>
    <dgm:pt modelId="{2339FBC4-C64C-41CD-BC73-35FE512D2CF5}" type="pres">
      <dgm:prSet presAssocID="{B387B5CA-4D49-4372-B5E3-587AFDB36EB2}" presName="compNode" presStyleCnt="0"/>
      <dgm:spPr/>
    </dgm:pt>
    <dgm:pt modelId="{51E1536B-E9AC-43EF-9F32-45A93CF46577}" type="pres">
      <dgm:prSet presAssocID="{B387B5CA-4D49-4372-B5E3-587AFDB36EB2}" presName="bkgdShape" presStyleLbl="node1" presStyleIdx="1" presStyleCnt="5"/>
      <dgm:spPr/>
    </dgm:pt>
    <dgm:pt modelId="{3007CF78-34DF-4676-A7C8-F8FE4A9987FF}" type="pres">
      <dgm:prSet presAssocID="{B387B5CA-4D49-4372-B5E3-587AFDB36EB2}" presName="nodeTx" presStyleLbl="node1" presStyleIdx="1" presStyleCnt="5">
        <dgm:presLayoutVars>
          <dgm:bulletEnabled val="1"/>
        </dgm:presLayoutVars>
      </dgm:prSet>
      <dgm:spPr/>
    </dgm:pt>
    <dgm:pt modelId="{D26918CF-6B16-4FDB-9A81-94E05365D4B9}" type="pres">
      <dgm:prSet presAssocID="{B387B5CA-4D49-4372-B5E3-587AFDB36EB2}" presName="invisiNode" presStyleLbl="node1" presStyleIdx="1" presStyleCnt="5"/>
      <dgm:spPr/>
    </dgm:pt>
    <dgm:pt modelId="{F4F0AFC1-331B-46EB-B384-5555ED978CF1}" type="pres">
      <dgm:prSet presAssocID="{B387B5CA-4D49-4372-B5E3-587AFDB36EB2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1B4E4BF1-E9B0-4F1F-BD89-FD9429D94676}" type="pres">
      <dgm:prSet presAssocID="{6AEFF2D7-9A31-4085-840D-C588BF2F7090}" presName="sibTrans" presStyleLbl="sibTrans2D1" presStyleIdx="0" presStyleCnt="0"/>
      <dgm:spPr/>
    </dgm:pt>
    <dgm:pt modelId="{6E397E5A-3192-40A7-B6CE-BEA13DBD0571}" type="pres">
      <dgm:prSet presAssocID="{278984BD-82BC-4BAE-B495-745288CB95E0}" presName="compNode" presStyleCnt="0"/>
      <dgm:spPr/>
    </dgm:pt>
    <dgm:pt modelId="{D89B2310-0D34-4D20-B152-CAC742F5FA2E}" type="pres">
      <dgm:prSet presAssocID="{278984BD-82BC-4BAE-B495-745288CB95E0}" presName="bkgdShape" presStyleLbl="node1" presStyleIdx="2" presStyleCnt="5"/>
      <dgm:spPr/>
    </dgm:pt>
    <dgm:pt modelId="{79CE21CD-4AC1-468F-B008-DF6811217ECA}" type="pres">
      <dgm:prSet presAssocID="{278984BD-82BC-4BAE-B495-745288CB95E0}" presName="nodeTx" presStyleLbl="node1" presStyleIdx="2" presStyleCnt="5">
        <dgm:presLayoutVars>
          <dgm:bulletEnabled val="1"/>
        </dgm:presLayoutVars>
      </dgm:prSet>
      <dgm:spPr/>
    </dgm:pt>
    <dgm:pt modelId="{359585DB-BE7A-476F-A700-5A5987803A98}" type="pres">
      <dgm:prSet presAssocID="{278984BD-82BC-4BAE-B495-745288CB95E0}" presName="invisiNode" presStyleLbl="node1" presStyleIdx="2" presStyleCnt="5"/>
      <dgm:spPr/>
    </dgm:pt>
    <dgm:pt modelId="{BB3614FB-22A7-416E-AE5A-DB0DBE6ECB51}" type="pres">
      <dgm:prSet presAssocID="{278984BD-82BC-4BAE-B495-745288CB95E0}" presName="imagNode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  <dgm:pt modelId="{1E8A0207-C947-4F9E-ACB2-0C7C7CF57B8D}" type="pres">
      <dgm:prSet presAssocID="{EF434177-7954-4BB3-8AC2-070842A9B02F}" presName="sibTrans" presStyleLbl="sibTrans2D1" presStyleIdx="0" presStyleCnt="0"/>
      <dgm:spPr/>
    </dgm:pt>
    <dgm:pt modelId="{43DCDFA2-9EAD-48DB-BF18-8E4E460A3773}" type="pres">
      <dgm:prSet presAssocID="{37DBD90B-0D1F-42DF-AD85-3C97B4A6E526}" presName="compNode" presStyleCnt="0"/>
      <dgm:spPr/>
    </dgm:pt>
    <dgm:pt modelId="{C09ABA5B-26F0-49D7-A65E-F31B0FFEF002}" type="pres">
      <dgm:prSet presAssocID="{37DBD90B-0D1F-42DF-AD85-3C97B4A6E526}" presName="bkgdShape" presStyleLbl="node1" presStyleIdx="3" presStyleCnt="5"/>
      <dgm:spPr/>
    </dgm:pt>
    <dgm:pt modelId="{C8F541AC-576F-4DEE-9DEF-70DD5933F774}" type="pres">
      <dgm:prSet presAssocID="{37DBD90B-0D1F-42DF-AD85-3C97B4A6E526}" presName="nodeTx" presStyleLbl="node1" presStyleIdx="3" presStyleCnt="5">
        <dgm:presLayoutVars>
          <dgm:bulletEnabled val="1"/>
        </dgm:presLayoutVars>
      </dgm:prSet>
      <dgm:spPr/>
    </dgm:pt>
    <dgm:pt modelId="{D758A0C9-F469-4C1D-9610-CA8A80495285}" type="pres">
      <dgm:prSet presAssocID="{37DBD90B-0D1F-42DF-AD85-3C97B4A6E526}" presName="invisiNode" presStyleLbl="node1" presStyleIdx="3" presStyleCnt="5"/>
      <dgm:spPr/>
    </dgm:pt>
    <dgm:pt modelId="{68999579-04FA-4CC5-9DDA-533E77DA6D3E}" type="pres">
      <dgm:prSet presAssocID="{37DBD90B-0D1F-42DF-AD85-3C97B4A6E526}" presName="imagNode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8000" r="-8000"/>
          </a:stretch>
        </a:blipFill>
      </dgm:spPr>
    </dgm:pt>
    <dgm:pt modelId="{0805540B-9422-43F7-8330-5BAC5C6C3059}" type="pres">
      <dgm:prSet presAssocID="{92AE1E59-6531-4FFB-968A-BDC67C9FDC53}" presName="sibTrans" presStyleLbl="sibTrans2D1" presStyleIdx="0" presStyleCnt="0"/>
      <dgm:spPr/>
    </dgm:pt>
    <dgm:pt modelId="{9926A7AB-09C3-45CE-ACED-EB11314463C8}" type="pres">
      <dgm:prSet presAssocID="{035CCDB0-62FF-48E9-BDE4-D9DF4E75A766}" presName="compNode" presStyleCnt="0"/>
      <dgm:spPr/>
    </dgm:pt>
    <dgm:pt modelId="{BC017E0D-6D71-4E5B-B3E9-72BCECFDAFAD}" type="pres">
      <dgm:prSet presAssocID="{035CCDB0-62FF-48E9-BDE4-D9DF4E75A766}" presName="bkgdShape" presStyleLbl="node1" presStyleIdx="4" presStyleCnt="5"/>
      <dgm:spPr/>
    </dgm:pt>
    <dgm:pt modelId="{7A1ED877-0A33-47FC-9E5B-F468937678EB}" type="pres">
      <dgm:prSet presAssocID="{035CCDB0-62FF-48E9-BDE4-D9DF4E75A766}" presName="nodeTx" presStyleLbl="node1" presStyleIdx="4" presStyleCnt="5">
        <dgm:presLayoutVars>
          <dgm:bulletEnabled val="1"/>
        </dgm:presLayoutVars>
      </dgm:prSet>
      <dgm:spPr/>
    </dgm:pt>
    <dgm:pt modelId="{F122AD8F-2CB1-485D-9DB0-3BAC0E0D1C4F}" type="pres">
      <dgm:prSet presAssocID="{035CCDB0-62FF-48E9-BDE4-D9DF4E75A766}" presName="invisiNode" presStyleLbl="node1" presStyleIdx="4" presStyleCnt="5"/>
      <dgm:spPr/>
    </dgm:pt>
    <dgm:pt modelId="{9B3A0AAB-9F04-450E-AAF8-2CCE173F01E9}" type="pres">
      <dgm:prSet presAssocID="{035CCDB0-62FF-48E9-BDE4-D9DF4E75A766}" presName="imagNode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</dgm:spPr>
    </dgm:pt>
  </dgm:ptLst>
  <dgm:cxnLst>
    <dgm:cxn modelId="{70844E00-BF11-482D-B3C4-CB7ED1D0BB6E}" type="presOf" srcId="{278984BD-82BC-4BAE-B495-745288CB95E0}" destId="{D89B2310-0D34-4D20-B152-CAC742F5FA2E}" srcOrd="0" destOrd="0" presId="urn:microsoft.com/office/officeart/2005/8/layout/hList7"/>
    <dgm:cxn modelId="{7EF0E715-0080-4187-BC0F-4DD237672472}" srcId="{C2E97F8C-378E-4499-A40C-F89063D0F6D5}" destId="{278984BD-82BC-4BAE-B495-745288CB95E0}" srcOrd="2" destOrd="0" parTransId="{1E2F351C-0C59-4477-B159-97852BB626D5}" sibTransId="{EF434177-7954-4BB3-8AC2-070842A9B02F}"/>
    <dgm:cxn modelId="{5E7B4F20-C0BE-46FE-8A31-3E52F05CCE2C}" type="presOf" srcId="{56B1D5BB-11A4-454E-A47C-39AC508FFD10}" destId="{4DE2B01F-6A08-4F26-9899-371B62C0B151}" srcOrd="0" destOrd="0" presId="urn:microsoft.com/office/officeart/2005/8/layout/hList7"/>
    <dgm:cxn modelId="{75C38326-F574-416A-BBDB-F6F7E953AA57}" srcId="{C2E97F8C-378E-4499-A40C-F89063D0F6D5}" destId="{37DBD90B-0D1F-42DF-AD85-3C97B4A6E526}" srcOrd="3" destOrd="0" parTransId="{B3339DF4-F9AB-4E6E-AB29-55E30C10A3F6}" sibTransId="{92AE1E59-6531-4FFB-968A-BDC67C9FDC53}"/>
    <dgm:cxn modelId="{6E078334-126B-45CD-889B-5D49DACD6D8A}" type="presOf" srcId="{6AEFF2D7-9A31-4085-840D-C588BF2F7090}" destId="{1B4E4BF1-E9B0-4F1F-BD89-FD9429D94676}" srcOrd="0" destOrd="0" presId="urn:microsoft.com/office/officeart/2005/8/layout/hList7"/>
    <dgm:cxn modelId="{78BE995C-FB17-42B0-847A-0E101AF8A5B6}" type="presOf" srcId="{37DBD90B-0D1F-42DF-AD85-3C97B4A6E526}" destId="{C09ABA5B-26F0-49D7-A65E-F31B0FFEF002}" srcOrd="0" destOrd="0" presId="urn:microsoft.com/office/officeart/2005/8/layout/hList7"/>
    <dgm:cxn modelId="{01E16861-5C74-4751-A88B-88A060DD8E10}" type="presOf" srcId="{C2E97F8C-378E-4499-A40C-F89063D0F6D5}" destId="{CE7AF50B-81FE-42B6-8E47-F28DA8715A96}" srcOrd="0" destOrd="0" presId="urn:microsoft.com/office/officeart/2005/8/layout/hList7"/>
    <dgm:cxn modelId="{E8A5DF47-4F8A-481E-8A88-2F08D7D605DD}" type="presOf" srcId="{035CCDB0-62FF-48E9-BDE4-D9DF4E75A766}" destId="{BC017E0D-6D71-4E5B-B3E9-72BCECFDAFAD}" srcOrd="0" destOrd="0" presId="urn:microsoft.com/office/officeart/2005/8/layout/hList7"/>
    <dgm:cxn modelId="{327C7B56-9118-478E-8A51-FD992A43F335}" type="presOf" srcId="{19CEA246-4E6D-49D9-8E9E-EFFC34654C3D}" destId="{DC15ADA0-BCC9-4FAB-88BF-F3B680100220}" srcOrd="0" destOrd="0" presId="urn:microsoft.com/office/officeart/2005/8/layout/hList7"/>
    <dgm:cxn modelId="{C2ED5577-E8C5-4B64-86AF-84C149C85B7E}" type="presOf" srcId="{B387B5CA-4D49-4372-B5E3-587AFDB36EB2}" destId="{3007CF78-34DF-4676-A7C8-F8FE4A9987FF}" srcOrd="1" destOrd="0" presId="urn:microsoft.com/office/officeart/2005/8/layout/hList7"/>
    <dgm:cxn modelId="{CF3D1B8C-05C9-4E25-B172-D0500F21F622}" srcId="{C2E97F8C-378E-4499-A40C-F89063D0F6D5}" destId="{035CCDB0-62FF-48E9-BDE4-D9DF4E75A766}" srcOrd="4" destOrd="0" parTransId="{FE804072-37D5-4F46-950C-FD2C9C3590E9}" sibTransId="{945EFF3F-3401-4739-A4E5-E8CDA28807FD}"/>
    <dgm:cxn modelId="{6901C5A0-B2BE-4D04-AC69-072219FCFBAA}" srcId="{C2E97F8C-378E-4499-A40C-F89063D0F6D5}" destId="{19CEA246-4E6D-49D9-8E9E-EFFC34654C3D}" srcOrd="0" destOrd="0" parTransId="{ADBC637E-E4DB-4453-A8DD-21F51D748341}" sibTransId="{56B1D5BB-11A4-454E-A47C-39AC508FFD10}"/>
    <dgm:cxn modelId="{872123A6-6EBC-42E7-944B-8BD316CB32AB}" type="presOf" srcId="{035CCDB0-62FF-48E9-BDE4-D9DF4E75A766}" destId="{7A1ED877-0A33-47FC-9E5B-F468937678EB}" srcOrd="1" destOrd="0" presId="urn:microsoft.com/office/officeart/2005/8/layout/hList7"/>
    <dgm:cxn modelId="{1BF914BD-B360-477E-A321-6E8C15EBFF1A}" srcId="{C2E97F8C-378E-4499-A40C-F89063D0F6D5}" destId="{B387B5CA-4D49-4372-B5E3-587AFDB36EB2}" srcOrd="1" destOrd="0" parTransId="{5D54F702-56C7-43FC-B279-BE9E49E29D3F}" sibTransId="{6AEFF2D7-9A31-4085-840D-C588BF2F7090}"/>
    <dgm:cxn modelId="{513812DB-F22B-45B3-94E2-A1CCCE5A6DF7}" type="presOf" srcId="{B387B5CA-4D49-4372-B5E3-587AFDB36EB2}" destId="{51E1536B-E9AC-43EF-9F32-45A93CF46577}" srcOrd="0" destOrd="0" presId="urn:microsoft.com/office/officeart/2005/8/layout/hList7"/>
    <dgm:cxn modelId="{E5A7AAE2-BCD5-494E-8667-C7F479F31716}" type="presOf" srcId="{37DBD90B-0D1F-42DF-AD85-3C97B4A6E526}" destId="{C8F541AC-576F-4DEE-9DEF-70DD5933F774}" srcOrd="1" destOrd="0" presId="urn:microsoft.com/office/officeart/2005/8/layout/hList7"/>
    <dgm:cxn modelId="{DBA0B4E7-27B7-4DAD-845B-83D65028E5FA}" type="presOf" srcId="{278984BD-82BC-4BAE-B495-745288CB95E0}" destId="{79CE21CD-4AC1-468F-B008-DF6811217ECA}" srcOrd="1" destOrd="0" presId="urn:microsoft.com/office/officeart/2005/8/layout/hList7"/>
    <dgm:cxn modelId="{B15939E8-4DAD-41BD-939F-B1C02457F2DD}" type="presOf" srcId="{92AE1E59-6531-4FFB-968A-BDC67C9FDC53}" destId="{0805540B-9422-43F7-8330-5BAC5C6C3059}" srcOrd="0" destOrd="0" presId="urn:microsoft.com/office/officeart/2005/8/layout/hList7"/>
    <dgm:cxn modelId="{E6E8B5EB-C457-446F-B750-47749A60C3DD}" type="presOf" srcId="{19CEA246-4E6D-49D9-8E9E-EFFC34654C3D}" destId="{B36C3489-82A8-4FF2-89BF-15D0371FB387}" srcOrd="1" destOrd="0" presId="urn:microsoft.com/office/officeart/2005/8/layout/hList7"/>
    <dgm:cxn modelId="{3A3866F0-B519-417F-9E84-12D9126B8BAD}" type="presOf" srcId="{EF434177-7954-4BB3-8AC2-070842A9B02F}" destId="{1E8A0207-C947-4F9E-ACB2-0C7C7CF57B8D}" srcOrd="0" destOrd="0" presId="urn:microsoft.com/office/officeart/2005/8/layout/hList7"/>
    <dgm:cxn modelId="{A0FA45A2-11FD-4651-BCAD-5A14557BE405}" type="presParOf" srcId="{CE7AF50B-81FE-42B6-8E47-F28DA8715A96}" destId="{A8F6F17C-4D8E-475D-AA9B-CECDA1FCD0BE}" srcOrd="0" destOrd="0" presId="urn:microsoft.com/office/officeart/2005/8/layout/hList7"/>
    <dgm:cxn modelId="{A3CC4094-90AA-4CFE-8BFB-4CDC5C9AAB4D}" type="presParOf" srcId="{CE7AF50B-81FE-42B6-8E47-F28DA8715A96}" destId="{D7816220-1079-46EC-AE7D-9264C835AF62}" srcOrd="1" destOrd="0" presId="urn:microsoft.com/office/officeart/2005/8/layout/hList7"/>
    <dgm:cxn modelId="{14552321-11DD-4B81-ACA2-5A87A2603043}" type="presParOf" srcId="{D7816220-1079-46EC-AE7D-9264C835AF62}" destId="{47A804DD-BB4A-425B-BA27-1E6B9F445662}" srcOrd="0" destOrd="0" presId="urn:microsoft.com/office/officeart/2005/8/layout/hList7"/>
    <dgm:cxn modelId="{D9FA2F69-12FE-41D3-991C-662635DC1D8A}" type="presParOf" srcId="{47A804DD-BB4A-425B-BA27-1E6B9F445662}" destId="{DC15ADA0-BCC9-4FAB-88BF-F3B680100220}" srcOrd="0" destOrd="0" presId="urn:microsoft.com/office/officeart/2005/8/layout/hList7"/>
    <dgm:cxn modelId="{40B8D36E-413B-42CA-A30A-1E5EF0592AAB}" type="presParOf" srcId="{47A804DD-BB4A-425B-BA27-1E6B9F445662}" destId="{B36C3489-82A8-4FF2-89BF-15D0371FB387}" srcOrd="1" destOrd="0" presId="urn:microsoft.com/office/officeart/2005/8/layout/hList7"/>
    <dgm:cxn modelId="{B00A4025-FDDF-4146-8B7A-CDBD61C57623}" type="presParOf" srcId="{47A804DD-BB4A-425B-BA27-1E6B9F445662}" destId="{1C8BEDD9-12DD-4CD8-A7D0-98F4DD63EFC3}" srcOrd="2" destOrd="0" presId="urn:microsoft.com/office/officeart/2005/8/layout/hList7"/>
    <dgm:cxn modelId="{66F6DEFB-DA09-459A-BDE7-29561A02A092}" type="presParOf" srcId="{47A804DD-BB4A-425B-BA27-1E6B9F445662}" destId="{6168D5BB-CE7B-4E52-BF98-7424948F3135}" srcOrd="3" destOrd="0" presId="urn:microsoft.com/office/officeart/2005/8/layout/hList7"/>
    <dgm:cxn modelId="{6813781B-6E18-486A-B6B3-D71F939CA2B7}" type="presParOf" srcId="{D7816220-1079-46EC-AE7D-9264C835AF62}" destId="{4DE2B01F-6A08-4F26-9899-371B62C0B151}" srcOrd="1" destOrd="0" presId="urn:microsoft.com/office/officeart/2005/8/layout/hList7"/>
    <dgm:cxn modelId="{C0CD1614-731F-4770-BAF3-1A3C9B63D553}" type="presParOf" srcId="{D7816220-1079-46EC-AE7D-9264C835AF62}" destId="{2339FBC4-C64C-41CD-BC73-35FE512D2CF5}" srcOrd="2" destOrd="0" presId="urn:microsoft.com/office/officeart/2005/8/layout/hList7"/>
    <dgm:cxn modelId="{F94175CE-F0B4-4ECD-A647-740E1CA26EC0}" type="presParOf" srcId="{2339FBC4-C64C-41CD-BC73-35FE512D2CF5}" destId="{51E1536B-E9AC-43EF-9F32-45A93CF46577}" srcOrd="0" destOrd="0" presId="urn:microsoft.com/office/officeart/2005/8/layout/hList7"/>
    <dgm:cxn modelId="{71CE4198-BC8F-4F00-BD75-3408A63271BA}" type="presParOf" srcId="{2339FBC4-C64C-41CD-BC73-35FE512D2CF5}" destId="{3007CF78-34DF-4676-A7C8-F8FE4A9987FF}" srcOrd="1" destOrd="0" presId="urn:microsoft.com/office/officeart/2005/8/layout/hList7"/>
    <dgm:cxn modelId="{BCCB4951-889C-45B5-940C-A6184D8707E0}" type="presParOf" srcId="{2339FBC4-C64C-41CD-BC73-35FE512D2CF5}" destId="{D26918CF-6B16-4FDB-9A81-94E05365D4B9}" srcOrd="2" destOrd="0" presId="urn:microsoft.com/office/officeart/2005/8/layout/hList7"/>
    <dgm:cxn modelId="{5C9A8601-245F-4218-9DEA-C1154DCDFC01}" type="presParOf" srcId="{2339FBC4-C64C-41CD-BC73-35FE512D2CF5}" destId="{F4F0AFC1-331B-46EB-B384-5555ED978CF1}" srcOrd="3" destOrd="0" presId="urn:microsoft.com/office/officeart/2005/8/layout/hList7"/>
    <dgm:cxn modelId="{6AF77151-1406-4EAE-80A2-54197F8E8992}" type="presParOf" srcId="{D7816220-1079-46EC-AE7D-9264C835AF62}" destId="{1B4E4BF1-E9B0-4F1F-BD89-FD9429D94676}" srcOrd="3" destOrd="0" presId="urn:microsoft.com/office/officeart/2005/8/layout/hList7"/>
    <dgm:cxn modelId="{EE3EED24-A83A-4C69-9E23-51954357F708}" type="presParOf" srcId="{D7816220-1079-46EC-AE7D-9264C835AF62}" destId="{6E397E5A-3192-40A7-B6CE-BEA13DBD0571}" srcOrd="4" destOrd="0" presId="urn:microsoft.com/office/officeart/2005/8/layout/hList7"/>
    <dgm:cxn modelId="{A3D877C1-AA8A-4B36-AAF6-87FCCA698E54}" type="presParOf" srcId="{6E397E5A-3192-40A7-B6CE-BEA13DBD0571}" destId="{D89B2310-0D34-4D20-B152-CAC742F5FA2E}" srcOrd="0" destOrd="0" presId="urn:microsoft.com/office/officeart/2005/8/layout/hList7"/>
    <dgm:cxn modelId="{B6F9CC12-11BD-4127-A4AB-DFC9D4B587AA}" type="presParOf" srcId="{6E397E5A-3192-40A7-B6CE-BEA13DBD0571}" destId="{79CE21CD-4AC1-468F-B008-DF6811217ECA}" srcOrd="1" destOrd="0" presId="urn:microsoft.com/office/officeart/2005/8/layout/hList7"/>
    <dgm:cxn modelId="{4ED86C5A-49BE-474A-BB49-A32DCA6BD41A}" type="presParOf" srcId="{6E397E5A-3192-40A7-B6CE-BEA13DBD0571}" destId="{359585DB-BE7A-476F-A700-5A5987803A98}" srcOrd="2" destOrd="0" presId="urn:microsoft.com/office/officeart/2005/8/layout/hList7"/>
    <dgm:cxn modelId="{6AE7B2CC-A727-4652-8314-599553B940A1}" type="presParOf" srcId="{6E397E5A-3192-40A7-B6CE-BEA13DBD0571}" destId="{BB3614FB-22A7-416E-AE5A-DB0DBE6ECB51}" srcOrd="3" destOrd="0" presId="urn:microsoft.com/office/officeart/2005/8/layout/hList7"/>
    <dgm:cxn modelId="{C2417C8F-806C-4EB4-B664-88EF003FA301}" type="presParOf" srcId="{D7816220-1079-46EC-AE7D-9264C835AF62}" destId="{1E8A0207-C947-4F9E-ACB2-0C7C7CF57B8D}" srcOrd="5" destOrd="0" presId="urn:microsoft.com/office/officeart/2005/8/layout/hList7"/>
    <dgm:cxn modelId="{D18E099F-F1EF-4037-AB78-DDC869AF8628}" type="presParOf" srcId="{D7816220-1079-46EC-AE7D-9264C835AF62}" destId="{43DCDFA2-9EAD-48DB-BF18-8E4E460A3773}" srcOrd="6" destOrd="0" presId="urn:microsoft.com/office/officeart/2005/8/layout/hList7"/>
    <dgm:cxn modelId="{E0A0FE37-1088-47BC-8F5D-8C1C8EFA7852}" type="presParOf" srcId="{43DCDFA2-9EAD-48DB-BF18-8E4E460A3773}" destId="{C09ABA5B-26F0-49D7-A65E-F31B0FFEF002}" srcOrd="0" destOrd="0" presId="urn:microsoft.com/office/officeart/2005/8/layout/hList7"/>
    <dgm:cxn modelId="{E52B7C79-E510-4DFE-B0F0-769317DB223C}" type="presParOf" srcId="{43DCDFA2-9EAD-48DB-BF18-8E4E460A3773}" destId="{C8F541AC-576F-4DEE-9DEF-70DD5933F774}" srcOrd="1" destOrd="0" presId="urn:microsoft.com/office/officeart/2005/8/layout/hList7"/>
    <dgm:cxn modelId="{03AAAA1C-4499-408B-A57A-46589500D6D1}" type="presParOf" srcId="{43DCDFA2-9EAD-48DB-BF18-8E4E460A3773}" destId="{D758A0C9-F469-4C1D-9610-CA8A80495285}" srcOrd="2" destOrd="0" presId="urn:microsoft.com/office/officeart/2005/8/layout/hList7"/>
    <dgm:cxn modelId="{A8FD6B4D-2D1B-40B7-99C1-B8BF982C3F76}" type="presParOf" srcId="{43DCDFA2-9EAD-48DB-BF18-8E4E460A3773}" destId="{68999579-04FA-4CC5-9DDA-533E77DA6D3E}" srcOrd="3" destOrd="0" presId="urn:microsoft.com/office/officeart/2005/8/layout/hList7"/>
    <dgm:cxn modelId="{DC59FC67-5DFF-4D5B-9FC0-4E99A7D2B44B}" type="presParOf" srcId="{D7816220-1079-46EC-AE7D-9264C835AF62}" destId="{0805540B-9422-43F7-8330-5BAC5C6C3059}" srcOrd="7" destOrd="0" presId="urn:microsoft.com/office/officeart/2005/8/layout/hList7"/>
    <dgm:cxn modelId="{1F156D43-7AF1-4846-9DCF-BD7D5C410C94}" type="presParOf" srcId="{D7816220-1079-46EC-AE7D-9264C835AF62}" destId="{9926A7AB-09C3-45CE-ACED-EB11314463C8}" srcOrd="8" destOrd="0" presId="urn:microsoft.com/office/officeart/2005/8/layout/hList7"/>
    <dgm:cxn modelId="{5E46C7C7-D54A-4D74-BA47-1A9261E575D1}" type="presParOf" srcId="{9926A7AB-09C3-45CE-ACED-EB11314463C8}" destId="{BC017E0D-6D71-4E5B-B3E9-72BCECFDAFAD}" srcOrd="0" destOrd="0" presId="urn:microsoft.com/office/officeart/2005/8/layout/hList7"/>
    <dgm:cxn modelId="{A807AF2B-C2AF-481E-BAEA-7988B4A4CFEF}" type="presParOf" srcId="{9926A7AB-09C3-45CE-ACED-EB11314463C8}" destId="{7A1ED877-0A33-47FC-9E5B-F468937678EB}" srcOrd="1" destOrd="0" presId="urn:microsoft.com/office/officeart/2005/8/layout/hList7"/>
    <dgm:cxn modelId="{2957E78C-3FB0-4EC3-BD23-A2A4F2C6C8C2}" type="presParOf" srcId="{9926A7AB-09C3-45CE-ACED-EB11314463C8}" destId="{F122AD8F-2CB1-485D-9DB0-3BAC0E0D1C4F}" srcOrd="2" destOrd="0" presId="urn:microsoft.com/office/officeart/2005/8/layout/hList7"/>
    <dgm:cxn modelId="{7A0A9BEC-7BD6-4201-ABDA-B52C0B3C3463}" type="presParOf" srcId="{9926A7AB-09C3-45CE-ACED-EB11314463C8}" destId="{9B3A0AAB-9F04-450E-AAF8-2CCE173F01E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5ADA0-BCC9-4FAB-88BF-F3B680100220}">
      <dsp:nvSpPr>
        <dsp:cNvPr id="0" name=""/>
        <dsp:cNvSpPr/>
      </dsp:nvSpPr>
      <dsp:spPr>
        <a:xfrm>
          <a:off x="0" y="0"/>
          <a:ext cx="1978512" cy="47757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Load &amp; Clean → Handle </a:t>
          </a:r>
          <a:r>
            <a:rPr lang="en-US" sz="160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TotalCharges</a:t>
          </a: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160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fillna</a:t>
          </a: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=0); Drop </a:t>
          </a:r>
          <a:r>
            <a:rPr lang="en-US" sz="160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customerID</a:t>
          </a: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0" y="1910316"/>
        <a:ext cx="1978512" cy="1910316"/>
      </dsp:txXfrm>
    </dsp:sp>
    <dsp:sp modelId="{6168D5BB-CE7B-4E52-BF98-7424948F3135}">
      <dsp:nvSpPr>
        <dsp:cNvPr id="0" name=""/>
        <dsp:cNvSpPr/>
      </dsp:nvSpPr>
      <dsp:spPr>
        <a:xfrm>
          <a:off x="194087" y="286547"/>
          <a:ext cx="1590338" cy="15903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1536B-E9AC-43EF-9F32-45A93CF46577}">
      <dsp:nvSpPr>
        <dsp:cNvPr id="0" name=""/>
        <dsp:cNvSpPr/>
      </dsp:nvSpPr>
      <dsp:spPr>
        <a:xfrm>
          <a:off x="2037868" y="0"/>
          <a:ext cx="1978512" cy="47757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EDA Setup → Calculate churn rate; Bin tenure/charges</a:t>
          </a:r>
          <a:r>
            <a:rPr lang="en-US" sz="1600" kern="1200" dirty="0"/>
            <a:t>.</a:t>
          </a:r>
        </a:p>
      </dsp:txBody>
      <dsp:txXfrm>
        <a:off x="2037868" y="1910316"/>
        <a:ext cx="1978512" cy="1910316"/>
      </dsp:txXfrm>
    </dsp:sp>
    <dsp:sp modelId="{F4F0AFC1-331B-46EB-B384-5555ED978CF1}">
      <dsp:nvSpPr>
        <dsp:cNvPr id="0" name=""/>
        <dsp:cNvSpPr/>
      </dsp:nvSpPr>
      <dsp:spPr>
        <a:xfrm>
          <a:off x="2231955" y="286547"/>
          <a:ext cx="1590338" cy="159033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B2310-0D34-4D20-B152-CAC742F5FA2E}">
      <dsp:nvSpPr>
        <dsp:cNvPr id="0" name=""/>
        <dsp:cNvSpPr/>
      </dsp:nvSpPr>
      <dsp:spPr>
        <a:xfrm>
          <a:off x="4075736" y="0"/>
          <a:ext cx="1978512" cy="47757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Visual Analysis → Bivariate plots (histograms, pies, scatters).</a:t>
          </a:r>
        </a:p>
      </dsp:txBody>
      <dsp:txXfrm>
        <a:off x="4075736" y="1910316"/>
        <a:ext cx="1978512" cy="1910316"/>
      </dsp:txXfrm>
    </dsp:sp>
    <dsp:sp modelId="{BB3614FB-22A7-416E-AE5A-DB0DBE6ECB51}">
      <dsp:nvSpPr>
        <dsp:cNvPr id="0" name=""/>
        <dsp:cNvSpPr/>
      </dsp:nvSpPr>
      <dsp:spPr>
        <a:xfrm>
          <a:off x="4269823" y="286547"/>
          <a:ext cx="1590338" cy="159033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ABA5B-26F0-49D7-A65E-F31B0FFEF002}">
      <dsp:nvSpPr>
        <dsp:cNvPr id="0" name=""/>
        <dsp:cNvSpPr/>
      </dsp:nvSpPr>
      <dsp:spPr>
        <a:xfrm>
          <a:off x="6113604" y="0"/>
          <a:ext cx="1978512" cy="47757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Insight Extraction → Identify drivers (e.g., month-to-month = 42.7% churn).</a:t>
          </a:r>
        </a:p>
      </dsp:txBody>
      <dsp:txXfrm>
        <a:off x="6113604" y="1910316"/>
        <a:ext cx="1978512" cy="1910316"/>
      </dsp:txXfrm>
    </dsp:sp>
    <dsp:sp modelId="{68999579-04FA-4CC5-9DDA-533E77DA6D3E}">
      <dsp:nvSpPr>
        <dsp:cNvPr id="0" name=""/>
        <dsp:cNvSpPr/>
      </dsp:nvSpPr>
      <dsp:spPr>
        <a:xfrm>
          <a:off x="6307691" y="286547"/>
          <a:ext cx="1590338" cy="1590338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8000" r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17E0D-6D71-4E5B-B3E9-72BCECFDAFAD}">
      <dsp:nvSpPr>
        <dsp:cNvPr id="0" name=""/>
        <dsp:cNvSpPr/>
      </dsp:nvSpPr>
      <dsp:spPr>
        <a:xfrm>
          <a:off x="8151472" y="0"/>
          <a:ext cx="1978512" cy="47757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Recommendations → Target high-risk segments.</a:t>
          </a:r>
        </a:p>
      </dsp:txBody>
      <dsp:txXfrm>
        <a:off x="8151472" y="1910316"/>
        <a:ext cx="1978512" cy="1910316"/>
      </dsp:txXfrm>
    </dsp:sp>
    <dsp:sp modelId="{9B3A0AAB-9F04-450E-AAF8-2CCE173F01E9}">
      <dsp:nvSpPr>
        <dsp:cNvPr id="0" name=""/>
        <dsp:cNvSpPr/>
      </dsp:nvSpPr>
      <dsp:spPr>
        <a:xfrm>
          <a:off x="8345559" y="286547"/>
          <a:ext cx="1590338" cy="1590338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F17C-4D8E-475D-AA9B-CECDA1FCD0BE}">
      <dsp:nvSpPr>
        <dsp:cNvPr id="0" name=""/>
        <dsp:cNvSpPr/>
      </dsp:nvSpPr>
      <dsp:spPr>
        <a:xfrm>
          <a:off x="92806" y="3833033"/>
          <a:ext cx="9893672" cy="716368"/>
        </a:xfrm>
        <a:prstGeom prst="rightArrow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1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0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63C097-C56F-4C59-9435-048C00881E5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F074-6F64-45BC-A8F3-7A3C3CED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0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2FB-C42A-2475-E6FB-03B376C8E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FFFF"/>
                </a:solidFill>
                <a:latin typeface="Arial Black" panose="020B0A04020102020204" pitchFamily="34" charset="0"/>
              </a:rPr>
              <a:t>Driving Customer Loyalty: Uncovering Churn Drivers in Telecom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2C83-892C-084F-FEF9-D727512C4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DDDDDD"/>
                </a:solidFill>
                <a:latin typeface="Arial Black" panose="020B0A04020102020204" pitchFamily="34" charset="0"/>
              </a:rPr>
              <a:t>Insights from </a:t>
            </a:r>
            <a:r>
              <a:rPr lang="en-US" sz="1800" dirty="0" err="1">
                <a:solidFill>
                  <a:srgbClr val="DDDDDD"/>
                </a:solidFill>
                <a:latin typeface="Arial Black" panose="020B0A04020102020204" pitchFamily="34" charset="0"/>
              </a:rPr>
              <a:t>Telcecom</a:t>
            </a:r>
            <a:r>
              <a:rPr lang="en-US" sz="1800" dirty="0">
                <a:solidFill>
                  <a:srgbClr val="DDDDDD"/>
                </a:solidFill>
                <a:latin typeface="Arial Black" panose="020B0A04020102020204" pitchFamily="34" charset="0"/>
              </a:rPr>
              <a:t> Customer Churn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83AC-2DED-3520-AC48-A9C76C24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C932-F43D-2439-9843-8913126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Cumulative Impact: Total Spend vs. Retention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A6009-839B-57DB-B999-576171AC4301}"/>
              </a:ext>
            </a:extLst>
          </p:cNvPr>
          <p:cNvSpPr txBox="1"/>
          <p:nvPr/>
        </p:nvSpPr>
        <p:spPr>
          <a:xfrm>
            <a:off x="2391440" y="5822771"/>
            <a:ext cx="694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total charges (&lt;$1K) show 37% churn, confirming new/low-tenure customers as prime targets for loyalty programs.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F36A93-0394-B45E-B620-8578F73E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440" y="1312069"/>
            <a:ext cx="694365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0FA5-6D46-448D-89A7-23374B20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A36-A4E1-0E20-A77D-4BE112D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Service-Specific Vulnerabilities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9211A-9667-786A-6D52-DAF5FFCB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2" y="1355339"/>
            <a:ext cx="10421937" cy="353836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A84889D-2D41-5E93-5781-F257E51E5E94}"/>
              </a:ext>
            </a:extLst>
          </p:cNvPr>
          <p:cNvSpPr txBox="1">
            <a:spLocks/>
          </p:cNvSpPr>
          <p:nvPr/>
        </p:nvSpPr>
        <p:spPr>
          <a:xfrm>
            <a:off x="728662" y="5276850"/>
            <a:ext cx="10421936" cy="141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Fiber optic: 41.9% churn—speed vs. reliability gap?</a:t>
            </a:r>
          </a:p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DSL: 19.0%—stable but upgrade opportunities.</a:t>
            </a:r>
          </a:p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service: 7.4%—bundling could boost uptake.</a:t>
            </a:r>
          </a:p>
        </p:txBody>
      </p:sp>
    </p:spTree>
    <p:extLst>
      <p:ext uri="{BB962C8B-B14F-4D97-AF65-F5344CB8AC3E}">
        <p14:creationId xmlns:p14="http://schemas.microsoft.com/office/powerpoint/2010/main" val="320996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DB2A7-514F-0D06-8B49-B3A0EA03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5C5-58B1-6563-FF43-44836C3E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Friction in Payments Fuels Churn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FC23913-5BBF-C36B-EF3E-6BD32CABA71C}"/>
              </a:ext>
            </a:extLst>
          </p:cNvPr>
          <p:cNvSpPr txBox="1">
            <a:spLocks/>
          </p:cNvSpPr>
          <p:nvPr/>
        </p:nvSpPr>
        <p:spPr>
          <a:xfrm>
            <a:off x="646111" y="4502150"/>
            <a:ext cx="10421936" cy="141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check: 45.3%—manual process dissatisfaction.</a:t>
            </a:r>
          </a:p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Mailed check: 19.1%—legacy friction</a:t>
            </a:r>
          </a:p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 –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payments: ~16%—seamless options retain better.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B98C6C-E5D7-27E6-3855-3318BFD6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23390"/>
            <a:ext cx="10421936" cy="25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4F4F-2AA1-CF21-BA5D-DD89F856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047D-B942-7509-EF8F-30BEEC3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Interaction: Low Tenure + High Charges = High Risk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2FFE4-2343-1D69-5379-E7174C350F59}"/>
              </a:ext>
            </a:extLst>
          </p:cNvPr>
          <p:cNvSpPr txBox="1"/>
          <p:nvPr/>
        </p:nvSpPr>
        <p:spPr>
          <a:xfrm>
            <a:off x="1749623" y="5758951"/>
            <a:ext cx="86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 of low-tenure/high-charge churners (orange points)—targeted discounts could cut this segment's 50%+ attrition.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E5A98-C822-B811-6DC2-38F5E769E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623" y="1275588"/>
            <a:ext cx="8692753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923AC-1631-5DE7-DC91-0091B9866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4AF2-EC6D-DDCB-B58A-17A4DE6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Service Type Amplifies Charge Sensitivity Over Time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D18F2-C303-B89C-ACB0-94845E115BAF}"/>
              </a:ext>
            </a:extLst>
          </p:cNvPr>
          <p:cNvSpPr txBox="1"/>
          <p:nvPr/>
        </p:nvSpPr>
        <p:spPr>
          <a:xfrm>
            <a:off x="1749622" y="5758951"/>
            <a:ext cx="86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Fiber optic lines rise steeply in early tenure, driving 42% churn—service bundling in year 1 could stabilize 25% more revenue.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2106BA-B426-C2B6-AA9A-DA635A22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623" y="1337469"/>
            <a:ext cx="8692753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874D-FEA5-3261-A63E-7720EB0B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30F7-623E-86FD-96C9-F94488EA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Actionable Recommendations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06EDF-2EFA-69D0-991A-B6E5EF2425CE}"/>
              </a:ext>
            </a:extLst>
          </p:cNvPr>
          <p:cNvCxnSpPr>
            <a:cxnSpLocks/>
          </p:cNvCxnSpPr>
          <p:nvPr/>
        </p:nvCxnSpPr>
        <p:spPr>
          <a:xfrm>
            <a:off x="4127420" y="1448530"/>
            <a:ext cx="0" cy="375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CF25B3-19F5-84AF-3C63-2D91BB6F881C}"/>
              </a:ext>
            </a:extLst>
          </p:cNvPr>
          <p:cNvCxnSpPr>
            <a:cxnSpLocks/>
          </p:cNvCxnSpPr>
          <p:nvPr/>
        </p:nvCxnSpPr>
        <p:spPr>
          <a:xfrm>
            <a:off x="7925731" y="1448530"/>
            <a:ext cx="0" cy="375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5523670-0178-E880-E1A2-873184FEC53A}"/>
              </a:ext>
            </a:extLst>
          </p:cNvPr>
          <p:cNvSpPr txBox="1">
            <a:spLocks/>
          </p:cNvSpPr>
          <p:nvPr/>
        </p:nvSpPr>
        <p:spPr>
          <a:xfrm>
            <a:off x="728341" y="2606708"/>
            <a:ext cx="3399080" cy="16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(High Impact)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1-2 year contracts with 20% onboarding discounts—potential 30% churn reduction.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8966AC-04CD-5BBC-FBB3-E2F519F76AFF}"/>
              </a:ext>
            </a:extLst>
          </p:cNvPr>
          <p:cNvSpPr txBox="1">
            <a:spLocks/>
          </p:cNvSpPr>
          <p:nvPr/>
        </p:nvSpPr>
        <p:spPr>
          <a:xfrm>
            <a:off x="4396460" y="2606708"/>
            <a:ext cx="3399080" cy="16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Term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Fiber optic support (e.g., dedicated tech line)—target 41.9% service churn.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5BAA025-9294-CA57-565F-FFE9F1339BEB}"/>
              </a:ext>
            </a:extLst>
          </p:cNvPr>
          <p:cNvSpPr txBox="1">
            <a:spLocks/>
          </p:cNvSpPr>
          <p:nvPr/>
        </p:nvSpPr>
        <p:spPr>
          <a:xfrm>
            <a:off x="8351294" y="2519816"/>
            <a:ext cx="3399080" cy="16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Term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 to auto-payments via incentives—lower 45% electronic check attrition.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1BBD550-EA89-64C9-FEB7-C80F9813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2318" y="1584151"/>
            <a:ext cx="914400" cy="9144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9DB4E0D3-6590-DA8F-5CAC-3A35B2C4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5416"/>
            <a:ext cx="914400" cy="91440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66C4FF9F-B386-60F9-A5C1-0BC90659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634" y="1578734"/>
            <a:ext cx="914400" cy="914400"/>
          </a:xfrm>
          <a:prstGeom prst="rect">
            <a:avLst/>
          </a:prstGeom>
        </p:spPr>
      </p:pic>
      <p:sp>
        <p:nvSpPr>
          <p:cNvPr id="26" name="Arrow: Up 25">
            <a:extLst>
              <a:ext uri="{FF2B5EF4-FFF2-40B4-BE49-F238E27FC236}">
                <a16:creationId xmlns:a16="http://schemas.microsoft.com/office/drawing/2014/main" id="{A1F5E742-AE38-E73D-583D-3D9342241ABE}"/>
              </a:ext>
            </a:extLst>
          </p:cNvPr>
          <p:cNvSpPr/>
          <p:nvPr/>
        </p:nvSpPr>
        <p:spPr>
          <a:xfrm>
            <a:off x="5362354" y="5155340"/>
            <a:ext cx="1467292" cy="9082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320A47-F7D5-8AA5-2850-2B9570D05F3C}"/>
              </a:ext>
            </a:extLst>
          </p:cNvPr>
          <p:cNvSpPr txBox="1"/>
          <p:nvPr/>
        </p:nvSpPr>
        <p:spPr>
          <a:xfrm>
            <a:off x="2459518" y="6220616"/>
            <a:ext cx="730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top 3 in Q4; Projected ROI: +15% retention, $.82MM revenue lift in the first year.</a:t>
            </a:r>
          </a:p>
        </p:txBody>
      </p:sp>
    </p:spTree>
    <p:extLst>
      <p:ext uri="{BB962C8B-B14F-4D97-AF65-F5344CB8AC3E}">
        <p14:creationId xmlns:p14="http://schemas.microsoft.com/office/powerpoint/2010/main" val="38271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96B2-D68C-C029-6D53-EA2BD39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The Churn Challenge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E90DF-0725-DDAB-1650-D00E3E56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6674058" cy="39006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customer churn threatens telecom revenue and lifetime value—costs millions in acquisition.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Question: Why are customers leaving, and how prevalent is it?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 Analyze Telecom dataset to quantify churn (26.5%) and identify drivers (e.g., contract, tenure) for retention strategies.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ECCC9-2B32-8FFE-30EB-D9A5BD9C5F8B}"/>
              </a:ext>
            </a:extLst>
          </p:cNvPr>
          <p:cNvSpPr txBox="1"/>
          <p:nvPr/>
        </p:nvSpPr>
        <p:spPr>
          <a:xfrm>
            <a:off x="7892911" y="5143501"/>
            <a:ext cx="340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"Churn is the silent killer of telecom profits." – Industry Report</a:t>
            </a:r>
          </a:p>
          <a:p>
            <a:endParaRPr lang="en-US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0D504CA7-EA02-AE72-CA83-EC4A03B6284E}"/>
              </a:ext>
            </a:extLst>
          </p:cNvPr>
          <p:cNvSpPr/>
          <p:nvPr/>
        </p:nvSpPr>
        <p:spPr>
          <a:xfrm rot="5400000">
            <a:off x="8291719" y="2999621"/>
            <a:ext cx="2611507" cy="718103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AEF39-194B-F6A0-E386-4A9FE406C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4156-07AA-1E13-9473-D246E4EB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Our Analytical Approach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35BF8-5C70-4C86-04DD-77FE3356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6674058" cy="390062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Prep: Cleaned 7043 records (filled </a:t>
            </a:r>
            <a:r>
              <a:rPr lang="en-US" sz="1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values).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Explored churn patterns via visualizations (Python: pandas, seaborn).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 Bivariate analysis of key factors (tenure, charges, services).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Recommendations: Actionable strategies to reduce churn by 10-15%.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DC0BE-700F-FCEB-E5C5-977FF97EBCAB}"/>
              </a:ext>
            </a:extLst>
          </p:cNvPr>
          <p:cNvSpPr txBox="1"/>
          <p:nvPr/>
        </p:nvSpPr>
        <p:spPr>
          <a:xfrm>
            <a:off x="1103312" y="6405282"/>
            <a:ext cx="340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Tools: Python, Matplotlib/Seaborn.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1E2A5D-2DBD-BF88-7E5E-8F874E4B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11" y="2052919"/>
            <a:ext cx="2651760" cy="2651760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03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3DA5-4D0A-77CD-5B0A-DA8B5444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C0CB-A3B2-3F6B-1124-C15B37EC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Dataset at a Glance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9E0EAB-E07A-71A3-79E2-58FEDAEF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695" y="3642574"/>
            <a:ext cx="2240858" cy="2238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Service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Security 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Service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Streaming TV</a:t>
            </a:r>
          </a:p>
          <a:p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5B96C7-8160-B6CF-0E96-322E1877D7A2}"/>
              </a:ext>
            </a:extLst>
          </p:cNvPr>
          <p:cNvSpPr/>
          <p:nvPr/>
        </p:nvSpPr>
        <p:spPr>
          <a:xfrm>
            <a:off x="401372" y="1349022"/>
            <a:ext cx="2502843" cy="100845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7,043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6165D2-91E4-1279-A147-4818CED059A1}"/>
              </a:ext>
            </a:extLst>
          </p:cNvPr>
          <p:cNvSpPr/>
          <p:nvPr/>
        </p:nvSpPr>
        <p:spPr>
          <a:xfrm>
            <a:off x="3329984" y="1349022"/>
            <a:ext cx="2502843" cy="100845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Churn Rate: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26.5%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A48045-29D6-7EE8-8F0D-6B66B57EB514}"/>
              </a:ext>
            </a:extLst>
          </p:cNvPr>
          <p:cNvSpPr/>
          <p:nvPr/>
        </p:nvSpPr>
        <p:spPr>
          <a:xfrm>
            <a:off x="6258596" y="1349022"/>
            <a:ext cx="2502843" cy="100845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Avg. Tenure: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 Months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8E931-F3C7-386D-2178-D1AA5F3285C7}"/>
              </a:ext>
            </a:extLst>
          </p:cNvPr>
          <p:cNvSpPr/>
          <p:nvPr/>
        </p:nvSpPr>
        <p:spPr>
          <a:xfrm>
            <a:off x="9187208" y="1349022"/>
            <a:ext cx="2502843" cy="100845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Avg. Monthly Charge: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$64.76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1E53A-B4DB-AD48-C7C2-7158C4570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t="11378" r="12946" b="16159"/>
          <a:stretch>
            <a:fillRect/>
          </a:stretch>
        </p:blipFill>
        <p:spPr>
          <a:xfrm>
            <a:off x="1141651" y="3155674"/>
            <a:ext cx="1920282" cy="1873526"/>
          </a:xfrm>
          <a:prstGeom prst="flowChartConnector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AEDB6D-22DA-644D-CE4A-214B604A3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8" t="70000" r="11096" b="19927"/>
          <a:stretch>
            <a:fillRect/>
          </a:stretch>
        </p:blipFill>
        <p:spPr>
          <a:xfrm>
            <a:off x="1299369" y="5401918"/>
            <a:ext cx="1604846" cy="4621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72C85-9AF9-60B2-CF34-3C89C4A4EE8A}"/>
              </a:ext>
            </a:extLst>
          </p:cNvPr>
          <p:cNvCxnSpPr>
            <a:cxnSpLocks/>
          </p:cNvCxnSpPr>
          <p:nvPr/>
        </p:nvCxnSpPr>
        <p:spPr>
          <a:xfrm>
            <a:off x="4167178" y="2553430"/>
            <a:ext cx="0" cy="375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398EEA-93B1-0D12-8824-D818825F41FC}"/>
              </a:ext>
            </a:extLst>
          </p:cNvPr>
          <p:cNvCxnSpPr>
            <a:cxnSpLocks/>
          </p:cNvCxnSpPr>
          <p:nvPr/>
        </p:nvCxnSpPr>
        <p:spPr>
          <a:xfrm>
            <a:off x="7711498" y="2553430"/>
            <a:ext cx="0" cy="375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09B2CBAF-05D1-CD23-CD54-0B6CBCE71934}"/>
              </a:ext>
            </a:extLst>
          </p:cNvPr>
          <p:cNvSpPr txBox="1">
            <a:spLocks/>
          </p:cNvSpPr>
          <p:nvPr/>
        </p:nvSpPr>
        <p:spPr>
          <a:xfrm>
            <a:off x="8967389" y="3625626"/>
            <a:ext cx="2166890" cy="223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Billing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Paperless Billing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Method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Charges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Charges</a:t>
            </a:r>
          </a:p>
          <a:p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2952B-D831-C1B1-2737-7826F8F2DFAB}"/>
              </a:ext>
            </a:extLst>
          </p:cNvPr>
          <p:cNvSpPr txBox="1"/>
          <p:nvPr/>
        </p:nvSpPr>
        <p:spPr>
          <a:xfrm>
            <a:off x="401372" y="6449788"/>
            <a:ext cx="698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columns; Cleaned (no nulls post-</a:t>
            </a:r>
            <a:r>
              <a:rPr lang="en-US" sz="14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fix); Focus: Demographics, Services, Billing.</a:t>
            </a:r>
          </a:p>
        </p:txBody>
      </p:sp>
      <p:pic>
        <p:nvPicPr>
          <p:cNvPr id="31" name="Graphic 30" descr="Dollar">
            <a:extLst>
              <a:ext uri="{FF2B5EF4-FFF2-40B4-BE49-F238E27FC236}">
                <a16:creationId xmlns:a16="http://schemas.microsoft.com/office/drawing/2014/main" id="{326D6C89-216E-3D88-742A-8A8027D30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75" y="3049708"/>
            <a:ext cx="548640" cy="548640"/>
          </a:xfrm>
          <a:prstGeom prst="rect">
            <a:avLst/>
          </a:prstGeom>
        </p:spPr>
      </p:pic>
      <p:pic>
        <p:nvPicPr>
          <p:cNvPr id="33" name="Graphic 32" descr="Speaker Phone">
            <a:extLst>
              <a:ext uri="{FF2B5EF4-FFF2-40B4-BE49-F238E27FC236}">
                <a16:creationId xmlns:a16="http://schemas.microsoft.com/office/drawing/2014/main" id="{6751B7EB-ED7B-4666-0C4E-6FA256A79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089" y="307644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1B5F-D073-D05D-22BE-A3796512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2FE-D55D-0235-D878-F55E228E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Project Workflow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670FAA-7C97-D978-B60A-600B2A2DC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658789"/>
              </p:ext>
            </p:extLst>
          </p:nvPr>
        </p:nvGraphicFramePr>
        <p:xfrm>
          <a:off x="1103312" y="1472609"/>
          <a:ext cx="10129985" cy="477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4920DE-93A1-A4EF-6A7B-89C8672FC720}"/>
              </a:ext>
            </a:extLst>
          </p:cNvPr>
          <p:cNvSpPr txBox="1"/>
          <p:nvPr/>
        </p:nvSpPr>
        <p:spPr>
          <a:xfrm>
            <a:off x="1206796" y="5481085"/>
            <a:ext cx="622005" cy="3657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68548-5873-5E34-6BE1-5006E24AC83F}"/>
              </a:ext>
            </a:extLst>
          </p:cNvPr>
          <p:cNvSpPr txBox="1"/>
          <p:nvPr/>
        </p:nvSpPr>
        <p:spPr>
          <a:xfrm>
            <a:off x="10115107" y="5486401"/>
            <a:ext cx="62200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600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5DA15-A162-6F9C-7FC4-FE57C5B59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3B0-A7C6-EDAD-B122-AC1ADAAD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Baseline: Overall Churn Rate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5D9E4-D414-2693-BFB3-215DCD5CD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939" y="1277106"/>
            <a:ext cx="6938761" cy="4303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C9AA4-8046-4AD0-1543-D941116BFD27}"/>
              </a:ext>
            </a:extLst>
          </p:cNvPr>
          <p:cNvSpPr txBox="1"/>
          <p:nvPr/>
        </p:nvSpPr>
        <p:spPr>
          <a:xfrm>
            <a:off x="2627938" y="5822771"/>
            <a:ext cx="693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26.5% of customers churn, equating to ~1,869 lost annually—highlighting urgent retention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46826-C64A-3120-A9CC-4F5F881F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682E-A705-A7B8-007C-C60CCEA1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Driver 1: Contract Length Impacts Loyalty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AF767-0E88-F4D6-8402-C21814281ABF}"/>
              </a:ext>
            </a:extLst>
          </p:cNvPr>
          <p:cNvSpPr txBox="1"/>
          <p:nvPr/>
        </p:nvSpPr>
        <p:spPr>
          <a:xfrm>
            <a:off x="8464411" y="1548131"/>
            <a:ext cx="3409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Month-to-month contracts see 42.7% churn vs. 2.9% for two-year—longer commitments reduce attrition by 94%.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C256A0-7631-D4BB-CE01-4BB6871C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11" y="1548131"/>
            <a:ext cx="7434654" cy="46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661F6-B867-B190-BB4D-5BF9AA66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754-D6EE-7381-39DA-7C3D524E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Driver 2: New Customers at Highest Risk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1085F-B31C-FC6B-929E-6E568EF24537}"/>
              </a:ext>
            </a:extLst>
          </p:cNvPr>
          <p:cNvSpPr txBox="1"/>
          <p:nvPr/>
        </p:nvSpPr>
        <p:spPr>
          <a:xfrm>
            <a:off x="1391342" y="5822771"/>
            <a:ext cx="940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with &lt;12 months tenure churn at 47.7%—early onboarding interventions could save 40% of at-risk users.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4BA94-37C5-F23A-C513-7E0F4EE7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342" y="1366278"/>
            <a:ext cx="9409315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8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59C35-B941-7190-E7A5-E62B6F91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AD95-BEE2-EF14-CF0E-0F9DACC5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Arial Black" panose="020B0A04020102020204" pitchFamily="34" charset="0"/>
              </a:rPr>
              <a:t>Driver 3: Pricing Sensitivity Drives Exit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D7347-32E8-380C-C798-4636DE1A4305}"/>
              </a:ext>
            </a:extLst>
          </p:cNvPr>
          <p:cNvSpPr txBox="1"/>
          <p:nvPr/>
        </p:nvSpPr>
        <p:spPr>
          <a:xfrm>
            <a:off x="8464411" y="1548131"/>
            <a:ext cx="3409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Charges &gt;$80/month correlate with 34% churn—premium plans need value justification to retain 20% more customers.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666624-34BA-0691-571C-328350DB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18" y="1548131"/>
            <a:ext cx="7424417" cy="46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rgbClr val="003087"/>
      </a:dk1>
      <a:lt1>
        <a:srgbClr val="000000"/>
      </a:lt1>
      <a:dk2>
        <a:srgbClr val="003087"/>
      </a:dk2>
      <a:lt2>
        <a:srgbClr val="003087"/>
      </a:lt2>
      <a:accent1>
        <a:srgbClr val="FF6200"/>
      </a:accent1>
      <a:accent2>
        <a:srgbClr val="BF9000"/>
      </a:accent2>
      <a:accent3>
        <a:srgbClr val="FFD965"/>
      </a:accent3>
      <a:accent4>
        <a:srgbClr val="FEE599"/>
      </a:accent4>
      <a:accent5>
        <a:srgbClr val="FFF2CC"/>
      </a:accent5>
      <a:accent6>
        <a:srgbClr val="FFF2CC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202</TotalTime>
  <Words>671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Wingdings 3</vt:lpstr>
      <vt:lpstr>Ion</vt:lpstr>
      <vt:lpstr>Driving Customer Loyalty: Uncovering Churn Drivers in Telecom </vt:lpstr>
      <vt:lpstr>The Churn Challenge </vt:lpstr>
      <vt:lpstr>Our Analytical Approach </vt:lpstr>
      <vt:lpstr>Dataset at a Glance </vt:lpstr>
      <vt:lpstr>Project Workflow </vt:lpstr>
      <vt:lpstr>Baseline: Overall Churn Rate </vt:lpstr>
      <vt:lpstr>Driver 1: Contract Length Impacts Loyalty </vt:lpstr>
      <vt:lpstr>Driver 2: New Customers at Highest Risk </vt:lpstr>
      <vt:lpstr>Driver 3: Pricing Sensitivity Drives Exit </vt:lpstr>
      <vt:lpstr>Cumulative Impact: Total Spend vs. Retention </vt:lpstr>
      <vt:lpstr>Service-Specific Vulnerabilities </vt:lpstr>
      <vt:lpstr>Friction in Payments Fuels Churn </vt:lpstr>
      <vt:lpstr>Interaction: Low Tenure + High Charges = High Risk </vt:lpstr>
      <vt:lpstr>Service Type Amplifies Charge Sensitivity Over Time </vt:lpstr>
      <vt:lpstr>Actionable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</dc:creator>
  <cp:lastModifiedBy>chada</cp:lastModifiedBy>
  <cp:revision>19</cp:revision>
  <dcterms:created xsi:type="dcterms:W3CDTF">2025-10-01T03:25:12Z</dcterms:created>
  <dcterms:modified xsi:type="dcterms:W3CDTF">2025-10-01T06:50:25Z</dcterms:modified>
</cp:coreProperties>
</file>